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6"/>
  </p:notesMasterIdLst>
  <p:sldIdLst>
    <p:sldId id="257" r:id="rId5"/>
  </p:sldIdLst>
  <p:sldSz cx="10058400" cy="15544800"/>
  <p:notesSz cx="6858000" cy="9144000"/>
  <p:defaultTextStyle>
    <a:defPPr>
      <a:defRPr lang="en-US"/>
    </a:defPPr>
    <a:lvl1pPr marL="0" algn="l" defTabSz="819302" rtl="0" eaLnBrk="1" latinLnBrk="0" hangingPunct="1">
      <a:defRPr sz="3226" kern="1200">
        <a:solidFill>
          <a:schemeClr val="tx1"/>
        </a:solidFill>
        <a:latin typeface="+mn-lt"/>
        <a:ea typeface="+mn-ea"/>
        <a:cs typeface="+mn-cs"/>
      </a:defRPr>
    </a:lvl1pPr>
    <a:lvl2pPr marL="819302" algn="l" defTabSz="819302" rtl="0" eaLnBrk="1" latinLnBrk="0" hangingPunct="1">
      <a:defRPr sz="3226" kern="1200">
        <a:solidFill>
          <a:schemeClr val="tx1"/>
        </a:solidFill>
        <a:latin typeface="+mn-lt"/>
        <a:ea typeface="+mn-ea"/>
        <a:cs typeface="+mn-cs"/>
      </a:defRPr>
    </a:lvl2pPr>
    <a:lvl3pPr marL="1638605" algn="l" defTabSz="819302" rtl="0" eaLnBrk="1" latinLnBrk="0" hangingPunct="1">
      <a:defRPr sz="3226" kern="1200">
        <a:solidFill>
          <a:schemeClr val="tx1"/>
        </a:solidFill>
        <a:latin typeface="+mn-lt"/>
        <a:ea typeface="+mn-ea"/>
        <a:cs typeface="+mn-cs"/>
      </a:defRPr>
    </a:lvl3pPr>
    <a:lvl4pPr marL="2457907" algn="l" defTabSz="819302" rtl="0" eaLnBrk="1" latinLnBrk="0" hangingPunct="1">
      <a:defRPr sz="3226" kern="1200">
        <a:solidFill>
          <a:schemeClr val="tx1"/>
        </a:solidFill>
        <a:latin typeface="+mn-lt"/>
        <a:ea typeface="+mn-ea"/>
        <a:cs typeface="+mn-cs"/>
      </a:defRPr>
    </a:lvl4pPr>
    <a:lvl5pPr marL="3277210" algn="l" defTabSz="819302" rtl="0" eaLnBrk="1" latinLnBrk="0" hangingPunct="1">
      <a:defRPr sz="3226" kern="1200">
        <a:solidFill>
          <a:schemeClr val="tx1"/>
        </a:solidFill>
        <a:latin typeface="+mn-lt"/>
        <a:ea typeface="+mn-ea"/>
        <a:cs typeface="+mn-cs"/>
      </a:defRPr>
    </a:lvl5pPr>
    <a:lvl6pPr marL="4096512" algn="l" defTabSz="819302" rtl="0" eaLnBrk="1" latinLnBrk="0" hangingPunct="1">
      <a:defRPr sz="3226" kern="1200">
        <a:solidFill>
          <a:schemeClr val="tx1"/>
        </a:solidFill>
        <a:latin typeface="+mn-lt"/>
        <a:ea typeface="+mn-ea"/>
        <a:cs typeface="+mn-cs"/>
      </a:defRPr>
    </a:lvl6pPr>
    <a:lvl7pPr marL="4915814" algn="l" defTabSz="819302" rtl="0" eaLnBrk="1" latinLnBrk="0" hangingPunct="1">
      <a:defRPr sz="3226" kern="1200">
        <a:solidFill>
          <a:schemeClr val="tx1"/>
        </a:solidFill>
        <a:latin typeface="+mn-lt"/>
        <a:ea typeface="+mn-ea"/>
        <a:cs typeface="+mn-cs"/>
      </a:defRPr>
    </a:lvl7pPr>
    <a:lvl8pPr marL="5735117" algn="l" defTabSz="819302" rtl="0" eaLnBrk="1" latinLnBrk="0" hangingPunct="1">
      <a:defRPr sz="3226" kern="1200">
        <a:solidFill>
          <a:schemeClr val="tx1"/>
        </a:solidFill>
        <a:latin typeface="+mn-lt"/>
        <a:ea typeface="+mn-ea"/>
        <a:cs typeface="+mn-cs"/>
      </a:defRPr>
    </a:lvl8pPr>
    <a:lvl9pPr marL="6554419" algn="l" defTabSz="819302" rtl="0" eaLnBrk="1" latinLnBrk="0" hangingPunct="1">
      <a:defRPr sz="322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47" userDrawn="1">
          <p15:clr>
            <a:srgbClr val="A4A3A4"/>
          </p15:clr>
        </p15:guide>
        <p15:guide id="2" pos="4779" userDrawn="1">
          <p15:clr>
            <a:srgbClr val="A4A3A4"/>
          </p15:clr>
        </p15:guide>
        <p15:guide id="3" pos="29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D8FF"/>
    <a:srgbClr val="FFFFFF"/>
    <a:srgbClr val="09191B"/>
    <a:srgbClr val="2C3D41"/>
    <a:srgbClr val="4FA6AA"/>
    <a:srgbClr val="333333"/>
    <a:srgbClr val="65CBC9"/>
    <a:srgbClr val="414042"/>
    <a:srgbClr val="0B2E63"/>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BAB691-ABCA-4B16-9BCD-65C993AC3C4D}" v="2" dt="2019-03-21T22:35:57.1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763" autoAdjust="0"/>
    <p:restoredTop sz="94643"/>
  </p:normalViewPr>
  <p:slideViewPr>
    <p:cSldViewPr snapToGrid="0" snapToObjects="1">
      <p:cViewPr>
        <p:scale>
          <a:sx n="125" d="100"/>
          <a:sy n="125" d="100"/>
        </p:scale>
        <p:origin x="1284" y="-7680"/>
      </p:cViewPr>
      <p:guideLst>
        <p:guide orient="horz" pos="3947"/>
        <p:guide pos="4779"/>
        <p:guide pos="297"/>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son Hickey" userId="7b862017-527b-494f-99c8-b927f74bd3df" providerId="ADAL" clId="{C7BAB691-ABCA-4B16-9BCD-65C993AC3C4D}"/>
    <pc:docChg chg="modSld">
      <pc:chgData name="Jason Hickey" userId="7b862017-527b-494f-99c8-b927f74bd3df" providerId="ADAL" clId="{C7BAB691-ABCA-4B16-9BCD-65C993AC3C4D}" dt="2019-03-21T22:35:57.170" v="1" actId="20577"/>
      <pc:docMkLst>
        <pc:docMk/>
      </pc:docMkLst>
      <pc:sldChg chg="modSp">
        <pc:chgData name="Jason Hickey" userId="7b862017-527b-494f-99c8-b927f74bd3df" providerId="ADAL" clId="{C7BAB691-ABCA-4B16-9BCD-65C993AC3C4D}" dt="2019-03-21T22:35:57.170" v="1" actId="20577"/>
        <pc:sldMkLst>
          <pc:docMk/>
          <pc:sldMk cId="298997783" sldId="257"/>
        </pc:sldMkLst>
        <pc:spChg chg="mod">
          <ac:chgData name="Jason Hickey" userId="7b862017-527b-494f-99c8-b927f74bd3df" providerId="ADAL" clId="{C7BAB691-ABCA-4B16-9BCD-65C993AC3C4D}" dt="2019-03-21T22:35:57.170" v="1" actId="20577"/>
          <ac:spMkLst>
            <pc:docMk/>
            <pc:sldMk cId="298997783" sldId="257"/>
            <ac:spMk id="16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D9BB7F-680A-0247-8C18-2ED1096E5B5C}" type="datetimeFigureOut">
              <a:rPr lang="en-US" smtClean="0"/>
              <a:t>3/21/2019</a:t>
            </a:fld>
            <a:endParaRPr lang="en-US"/>
          </a:p>
        </p:txBody>
      </p:sp>
      <p:sp>
        <p:nvSpPr>
          <p:cNvPr id="4" name="Slide Image Placeholder 3"/>
          <p:cNvSpPr>
            <a:spLocks noGrp="1" noRot="1" noChangeAspect="1"/>
          </p:cNvSpPr>
          <p:nvPr>
            <p:ph type="sldImg" idx="2"/>
          </p:nvPr>
        </p:nvSpPr>
        <p:spPr>
          <a:xfrm>
            <a:off x="2432050" y="1143000"/>
            <a:ext cx="19939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D66D77-3918-BC41-8D77-CBA7E20BFB2D}" type="slidenum">
              <a:rPr lang="en-US" smtClean="0"/>
              <a:t>‹#›</a:t>
            </a:fld>
            <a:endParaRPr lang="en-US"/>
          </a:p>
        </p:txBody>
      </p:sp>
    </p:spTree>
    <p:extLst>
      <p:ext uri="{BB962C8B-B14F-4D97-AF65-F5344CB8AC3E}">
        <p14:creationId xmlns:p14="http://schemas.microsoft.com/office/powerpoint/2010/main" val="2302803759"/>
      </p:ext>
    </p:extLst>
  </p:cSld>
  <p:clrMap bg1="lt1" tx1="dk1" bg2="lt2" tx2="dk2" accent1="accent1" accent2="accent2" accent3="accent3" accent4="accent4" accent5="accent5" accent6="accent6" hlink="hlink" folHlink="folHlink"/>
  <p:notesStyle>
    <a:lvl1pPr marL="0" algn="l" defTabSz="1638605" rtl="0" eaLnBrk="1" latinLnBrk="0" hangingPunct="1">
      <a:defRPr sz="2150" kern="1200">
        <a:solidFill>
          <a:schemeClr val="tx1"/>
        </a:solidFill>
        <a:latin typeface="+mn-lt"/>
        <a:ea typeface="+mn-ea"/>
        <a:cs typeface="+mn-cs"/>
      </a:defRPr>
    </a:lvl1pPr>
    <a:lvl2pPr marL="819302" algn="l" defTabSz="1638605" rtl="0" eaLnBrk="1" latinLnBrk="0" hangingPunct="1">
      <a:defRPr sz="2150" kern="1200">
        <a:solidFill>
          <a:schemeClr val="tx1"/>
        </a:solidFill>
        <a:latin typeface="+mn-lt"/>
        <a:ea typeface="+mn-ea"/>
        <a:cs typeface="+mn-cs"/>
      </a:defRPr>
    </a:lvl2pPr>
    <a:lvl3pPr marL="1638605" algn="l" defTabSz="1638605" rtl="0" eaLnBrk="1" latinLnBrk="0" hangingPunct="1">
      <a:defRPr sz="2150" kern="1200">
        <a:solidFill>
          <a:schemeClr val="tx1"/>
        </a:solidFill>
        <a:latin typeface="+mn-lt"/>
        <a:ea typeface="+mn-ea"/>
        <a:cs typeface="+mn-cs"/>
      </a:defRPr>
    </a:lvl3pPr>
    <a:lvl4pPr marL="2457907" algn="l" defTabSz="1638605" rtl="0" eaLnBrk="1" latinLnBrk="0" hangingPunct="1">
      <a:defRPr sz="2150" kern="1200">
        <a:solidFill>
          <a:schemeClr val="tx1"/>
        </a:solidFill>
        <a:latin typeface="+mn-lt"/>
        <a:ea typeface="+mn-ea"/>
        <a:cs typeface="+mn-cs"/>
      </a:defRPr>
    </a:lvl4pPr>
    <a:lvl5pPr marL="3277210" algn="l" defTabSz="1638605" rtl="0" eaLnBrk="1" latinLnBrk="0" hangingPunct="1">
      <a:defRPr sz="2150" kern="1200">
        <a:solidFill>
          <a:schemeClr val="tx1"/>
        </a:solidFill>
        <a:latin typeface="+mn-lt"/>
        <a:ea typeface="+mn-ea"/>
        <a:cs typeface="+mn-cs"/>
      </a:defRPr>
    </a:lvl5pPr>
    <a:lvl6pPr marL="4096512" algn="l" defTabSz="1638605" rtl="0" eaLnBrk="1" latinLnBrk="0" hangingPunct="1">
      <a:defRPr sz="2150" kern="1200">
        <a:solidFill>
          <a:schemeClr val="tx1"/>
        </a:solidFill>
        <a:latin typeface="+mn-lt"/>
        <a:ea typeface="+mn-ea"/>
        <a:cs typeface="+mn-cs"/>
      </a:defRPr>
    </a:lvl6pPr>
    <a:lvl7pPr marL="4915814" algn="l" defTabSz="1638605" rtl="0" eaLnBrk="1" latinLnBrk="0" hangingPunct="1">
      <a:defRPr sz="2150" kern="1200">
        <a:solidFill>
          <a:schemeClr val="tx1"/>
        </a:solidFill>
        <a:latin typeface="+mn-lt"/>
        <a:ea typeface="+mn-ea"/>
        <a:cs typeface="+mn-cs"/>
      </a:defRPr>
    </a:lvl7pPr>
    <a:lvl8pPr marL="5735117" algn="l" defTabSz="1638605" rtl="0" eaLnBrk="1" latinLnBrk="0" hangingPunct="1">
      <a:defRPr sz="2150" kern="1200">
        <a:solidFill>
          <a:schemeClr val="tx1"/>
        </a:solidFill>
        <a:latin typeface="+mn-lt"/>
        <a:ea typeface="+mn-ea"/>
        <a:cs typeface="+mn-cs"/>
      </a:defRPr>
    </a:lvl8pPr>
    <a:lvl9pPr marL="6554419" algn="l" defTabSz="1638605" rtl="0" eaLnBrk="1" latinLnBrk="0" hangingPunct="1">
      <a:defRPr sz="21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32050" y="1143000"/>
            <a:ext cx="19939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D66D77-3918-BC41-8D77-CBA7E20BFB2D}" type="slidenum">
              <a:rPr lang="en-US" smtClean="0"/>
              <a:t>1</a:t>
            </a:fld>
            <a:endParaRPr lang="en-US"/>
          </a:p>
        </p:txBody>
      </p:sp>
    </p:spTree>
    <p:extLst>
      <p:ext uri="{BB962C8B-B14F-4D97-AF65-F5344CB8AC3E}">
        <p14:creationId xmlns:p14="http://schemas.microsoft.com/office/powerpoint/2010/main" val="2187900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35148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Lst>
  <p:txStyles>
    <p:titleStyle>
      <a:lvl1pPr algn="l"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0291" y="1613432"/>
            <a:ext cx="5042702" cy="2622205"/>
          </a:xfrm>
          <a:prstGeom prst="rect">
            <a:avLst/>
          </a:prstGeom>
        </p:spPr>
      </p:pic>
      <p:pic>
        <p:nvPicPr>
          <p:cNvPr id="33" name="Picture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32" y="1611190"/>
            <a:ext cx="5047012" cy="2624447"/>
          </a:xfrm>
          <a:prstGeom prst="rect">
            <a:avLst/>
          </a:prstGeom>
        </p:spPr>
      </p:pic>
      <p:pic>
        <p:nvPicPr>
          <p:cNvPr id="295" name="Picture 294"/>
          <p:cNvPicPr>
            <a:picLocks noChangeAspect="1"/>
          </p:cNvPicPr>
          <p:nvPr/>
        </p:nvPicPr>
        <p:blipFill rotWithShape="1">
          <a:blip r:embed="rId5">
            <a:extLst>
              <a:ext uri="{28A0092B-C50C-407E-A947-70E740481C1C}">
                <a14:useLocalDpi xmlns:a14="http://schemas.microsoft.com/office/drawing/2010/main" val="0"/>
              </a:ext>
            </a:extLst>
          </a:blip>
          <a:srcRect t="965" b="1"/>
          <a:stretch/>
        </p:blipFill>
        <p:spPr>
          <a:xfrm>
            <a:off x="-5845" y="0"/>
            <a:ext cx="10064245" cy="2535394"/>
          </a:xfrm>
          <a:prstGeom prst="rect">
            <a:avLst/>
          </a:prstGeom>
        </p:spPr>
      </p:pic>
      <p:sp>
        <p:nvSpPr>
          <p:cNvPr id="39" name="Rectangle 38"/>
          <p:cNvSpPr/>
          <p:nvPr/>
        </p:nvSpPr>
        <p:spPr>
          <a:xfrm>
            <a:off x="-13063" y="15151367"/>
            <a:ext cx="10071463" cy="393434"/>
          </a:xfrm>
          <a:prstGeom prst="rect">
            <a:avLst/>
          </a:prstGeom>
          <a:solidFill>
            <a:srgbClr val="09191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Rectangle 39"/>
          <p:cNvSpPr/>
          <p:nvPr/>
        </p:nvSpPr>
        <p:spPr>
          <a:xfrm>
            <a:off x="3867728" y="5352532"/>
            <a:ext cx="2322944" cy="369332"/>
          </a:xfrm>
          <a:prstGeom prst="rect">
            <a:avLst/>
          </a:prstGeom>
        </p:spPr>
        <p:txBody>
          <a:bodyPr wrap="none">
            <a:spAutoFit/>
          </a:bodyPr>
          <a:lstStyle/>
          <a:p>
            <a:pPr>
              <a:spcBef>
                <a:spcPct val="0"/>
              </a:spcBef>
            </a:pPr>
            <a:r>
              <a:rPr lang="en-US" sz="1800" dirty="0">
                <a:solidFill>
                  <a:srgbClr val="09191B"/>
                </a:solidFill>
                <a:latin typeface="Adobe Clean" panose="020B0503020404020204" pitchFamily="34" charset="0"/>
              </a:rPr>
              <a:t>EXECUTIVE SUMMARY</a:t>
            </a:r>
          </a:p>
        </p:txBody>
      </p:sp>
      <p:pic>
        <p:nvPicPr>
          <p:cNvPr id="124" name="Picture 123">
            <a:extLst>
              <a:ext uri="{FF2B5EF4-FFF2-40B4-BE49-F238E27FC236}">
                <a16:creationId xmlns:a16="http://schemas.microsoft.com/office/drawing/2014/main" id="{EA1A9B06-1A40-4AAB-B092-90D5D853420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83268" y="0"/>
            <a:ext cx="575376" cy="943892"/>
          </a:xfrm>
          <a:prstGeom prst="rect">
            <a:avLst/>
          </a:prstGeom>
        </p:spPr>
      </p:pic>
      <p:grpSp>
        <p:nvGrpSpPr>
          <p:cNvPr id="279" name="Group 278"/>
          <p:cNvGrpSpPr/>
          <p:nvPr/>
        </p:nvGrpSpPr>
        <p:grpSpPr>
          <a:xfrm>
            <a:off x="247748" y="15205907"/>
            <a:ext cx="1536832" cy="309996"/>
            <a:chOff x="2860588" y="15347482"/>
            <a:chExt cx="884379" cy="178389"/>
          </a:xfrm>
        </p:grpSpPr>
        <p:pic>
          <p:nvPicPr>
            <p:cNvPr id="160" name="Picture 159" descr="mc_target_noshadow_128.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60588" y="15347482"/>
              <a:ext cx="178389" cy="178389"/>
            </a:xfrm>
            <a:prstGeom prst="rect">
              <a:avLst/>
            </a:prstGeom>
          </p:spPr>
        </p:pic>
        <p:sp>
          <p:nvSpPr>
            <p:cNvPr id="161" name="TextBox 160"/>
            <p:cNvSpPr txBox="1"/>
            <p:nvPr/>
          </p:nvSpPr>
          <p:spPr>
            <a:xfrm>
              <a:off x="3068388" y="15405326"/>
              <a:ext cx="676579" cy="66417"/>
            </a:xfrm>
            <a:prstGeom prst="rect">
              <a:avLst/>
            </a:prstGeom>
            <a:noFill/>
          </p:spPr>
          <p:txBody>
            <a:bodyPr wrap="square" lIns="0" tIns="0" rIns="0" bIns="0" rtlCol="0">
              <a:spAutoFit/>
            </a:bodyPr>
            <a:lstStyle/>
            <a:p>
              <a:pPr>
                <a:lnSpc>
                  <a:spcPts val="880"/>
                </a:lnSpc>
              </a:pPr>
              <a:r>
                <a:rPr lang="en-US" sz="1000" dirty="0">
                  <a:solidFill>
                    <a:schemeClr val="bg1"/>
                  </a:solidFill>
                  <a:latin typeface="Adobe Clean" panose="020B0503020404020204" pitchFamily="34" charset="0"/>
                </a:rPr>
                <a:t>Adobe Target</a:t>
              </a:r>
            </a:p>
          </p:txBody>
        </p:sp>
      </p:grpSp>
      <p:sp>
        <p:nvSpPr>
          <p:cNvPr id="162" name="TextBox 161"/>
          <p:cNvSpPr txBox="1"/>
          <p:nvPr/>
        </p:nvSpPr>
        <p:spPr>
          <a:xfrm>
            <a:off x="6941217" y="15297422"/>
            <a:ext cx="2940360" cy="115416"/>
          </a:xfrm>
          <a:prstGeom prst="rect">
            <a:avLst/>
          </a:prstGeom>
          <a:noFill/>
        </p:spPr>
        <p:txBody>
          <a:bodyPr wrap="square" lIns="0" tIns="0" rIns="0" bIns="0" rtlCol="0">
            <a:spAutoFit/>
          </a:bodyPr>
          <a:lstStyle/>
          <a:p>
            <a:pPr algn="r">
              <a:lnSpc>
                <a:spcPts val="880"/>
              </a:lnSpc>
            </a:pPr>
            <a:r>
              <a:rPr lang="en-US" sz="1000" dirty="0">
                <a:solidFill>
                  <a:schemeClr val="bg1"/>
                </a:solidFill>
                <a:latin typeface="Adobe Clean" panose="020B0503020404020204" pitchFamily="34" charset="0"/>
              </a:rPr>
              <a:t>© 2019 Adobe</a:t>
            </a:r>
          </a:p>
        </p:txBody>
      </p:sp>
      <p:sp>
        <p:nvSpPr>
          <p:cNvPr id="127" name="Freeform 126"/>
          <p:cNvSpPr/>
          <p:nvPr/>
        </p:nvSpPr>
        <p:spPr>
          <a:xfrm>
            <a:off x="1767278" y="0"/>
            <a:ext cx="6523844" cy="2978750"/>
          </a:xfrm>
          <a:custGeom>
            <a:avLst/>
            <a:gdLst>
              <a:gd name="connsiteX0" fmla="*/ 79896 w 7790688"/>
              <a:gd name="connsiteY0" fmla="*/ 0 h 3557184"/>
              <a:gd name="connsiteX1" fmla="*/ 7710792 w 7790688"/>
              <a:gd name="connsiteY1" fmla="*/ 0 h 3557184"/>
              <a:gd name="connsiteX2" fmla="*/ 7711548 w 7790688"/>
              <a:gd name="connsiteY2" fmla="*/ 2488 h 3557184"/>
              <a:gd name="connsiteX3" fmla="*/ 7790688 w 7790688"/>
              <a:gd name="connsiteY3" fmla="*/ 598721 h 3557184"/>
              <a:gd name="connsiteX4" fmla="*/ 3895344 w 7790688"/>
              <a:gd name="connsiteY4" fmla="*/ 3557184 h 3557184"/>
              <a:gd name="connsiteX5" fmla="*/ 0 w 7790688"/>
              <a:gd name="connsiteY5" fmla="*/ 598721 h 3557184"/>
              <a:gd name="connsiteX6" fmla="*/ 79140 w 7790688"/>
              <a:gd name="connsiteY6" fmla="*/ 2488 h 3557184"/>
              <a:gd name="connsiteX7" fmla="*/ 79896 w 7790688"/>
              <a:gd name="connsiteY7" fmla="*/ 0 h 355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90688" h="3557184">
                <a:moveTo>
                  <a:pt x="79896" y="0"/>
                </a:moveTo>
                <a:lnTo>
                  <a:pt x="7710792" y="0"/>
                </a:lnTo>
                <a:lnTo>
                  <a:pt x="7711548" y="2488"/>
                </a:lnTo>
                <a:cubicBezTo>
                  <a:pt x="7763438" y="195076"/>
                  <a:pt x="7790688" y="394482"/>
                  <a:pt x="7790688" y="598721"/>
                </a:cubicBezTo>
                <a:cubicBezTo>
                  <a:pt x="7790688" y="2232635"/>
                  <a:pt x="6046683" y="3557184"/>
                  <a:pt x="3895344" y="3557184"/>
                </a:cubicBezTo>
                <a:cubicBezTo>
                  <a:pt x="1744005" y="3557184"/>
                  <a:pt x="0" y="2232635"/>
                  <a:pt x="0" y="598721"/>
                </a:cubicBezTo>
                <a:cubicBezTo>
                  <a:pt x="0" y="394482"/>
                  <a:pt x="27250" y="195076"/>
                  <a:pt x="79140" y="2488"/>
                </a:cubicBezTo>
                <a:lnTo>
                  <a:pt x="79896" y="0"/>
                </a:lnTo>
                <a:close/>
              </a:path>
            </a:pathLst>
          </a:custGeom>
          <a:solidFill>
            <a:srgbClr val="18D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itle 14"/>
          <p:cNvSpPr txBox="1">
            <a:spLocks/>
          </p:cNvSpPr>
          <p:nvPr/>
        </p:nvSpPr>
        <p:spPr>
          <a:xfrm>
            <a:off x="2490082" y="237633"/>
            <a:ext cx="5078236" cy="1172717"/>
          </a:xfrm>
          <a:prstGeom prst="rect">
            <a:avLst/>
          </a:prstGeom>
        </p:spPr>
        <p:txBody>
          <a:bodyPr/>
          <a:lstStyle>
            <a:lvl1pPr algn="l" defTabSz="457200" rtl="0" eaLnBrk="1" latinLnBrk="0" hangingPunct="1">
              <a:spcBef>
                <a:spcPct val="0"/>
              </a:spcBef>
              <a:buNone/>
              <a:defRPr sz="4400" kern="1200">
                <a:solidFill>
                  <a:schemeClr val="tx1"/>
                </a:solidFill>
                <a:latin typeface="+mj-lt"/>
                <a:ea typeface="+mj-ea"/>
                <a:cs typeface="+mj-cs"/>
              </a:defRPr>
            </a:lvl1pPr>
          </a:lstStyle>
          <a:p>
            <a:pPr algn="ctr">
              <a:lnSpc>
                <a:spcPts val="3000"/>
              </a:lnSpc>
            </a:pPr>
            <a:r>
              <a:rPr lang="en-US" sz="2800" dirty="0">
                <a:solidFill>
                  <a:schemeClr val="bg1"/>
                </a:solidFill>
                <a:latin typeface="Adobe Clean Light" panose="020B0303020404020204" pitchFamily="34" charset="0"/>
              </a:rPr>
              <a:t>Friendly Display of Disclaimer Language Reduces Bounce Rate, Increases RPV</a:t>
            </a:r>
          </a:p>
        </p:txBody>
      </p:sp>
      <p:sp>
        <p:nvSpPr>
          <p:cNvPr id="31" name="Text Placeholder 15"/>
          <p:cNvSpPr txBox="1">
            <a:spLocks/>
          </p:cNvSpPr>
          <p:nvPr/>
        </p:nvSpPr>
        <p:spPr>
          <a:xfrm>
            <a:off x="2824651" y="1787667"/>
            <a:ext cx="4409098" cy="33503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600" dirty="0">
                <a:solidFill>
                  <a:schemeClr val="bg1"/>
                </a:solidFill>
                <a:latin typeface="Adobe Clean Light" panose="020B0303020404020204" pitchFamily="34" charset="0"/>
              </a:rPr>
              <a:t>Time / Date / Activity number / Brand / Channel / etc</a:t>
            </a:r>
          </a:p>
        </p:txBody>
      </p:sp>
      <p:cxnSp>
        <p:nvCxnSpPr>
          <p:cNvPr id="32" name="Straight Connector 31"/>
          <p:cNvCxnSpPr/>
          <p:nvPr/>
        </p:nvCxnSpPr>
        <p:spPr>
          <a:xfrm>
            <a:off x="4725561" y="1676688"/>
            <a:ext cx="607279" cy="0"/>
          </a:xfrm>
          <a:prstGeom prst="line">
            <a:avLst/>
          </a:prstGeom>
          <a:ln>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103" name="Arc 102"/>
          <p:cNvSpPr/>
          <p:nvPr/>
        </p:nvSpPr>
        <p:spPr>
          <a:xfrm>
            <a:off x="7660257" y="4967549"/>
            <a:ext cx="2040334" cy="1981070"/>
          </a:xfrm>
          <a:prstGeom prst="arc">
            <a:avLst>
              <a:gd name="adj1" fmla="val 16200000"/>
              <a:gd name="adj2" fmla="val 5325960"/>
            </a:avLst>
          </a:prstGeom>
          <a:ln w="25400" cap="rnd">
            <a:solidFill>
              <a:srgbClr val="18D8FF"/>
            </a:solidFill>
            <a:prstDash val="sys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05" name="Straight Connector 104"/>
          <p:cNvCxnSpPr/>
          <p:nvPr/>
        </p:nvCxnSpPr>
        <p:spPr>
          <a:xfrm>
            <a:off x="5012267" y="4967219"/>
            <a:ext cx="3754780" cy="395"/>
          </a:xfrm>
          <a:prstGeom prst="line">
            <a:avLst/>
          </a:prstGeom>
          <a:ln w="25400" cap="rnd">
            <a:solidFill>
              <a:srgbClr val="18D8FF"/>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323" name="Group 322"/>
          <p:cNvGrpSpPr/>
          <p:nvPr/>
        </p:nvGrpSpPr>
        <p:grpSpPr>
          <a:xfrm>
            <a:off x="628506" y="5813722"/>
            <a:ext cx="2886323" cy="932373"/>
            <a:chOff x="492846" y="5813722"/>
            <a:chExt cx="2886323" cy="932373"/>
          </a:xfrm>
        </p:grpSpPr>
        <p:sp>
          <p:nvSpPr>
            <p:cNvPr id="117" name="Rounded Rectangle 116"/>
            <p:cNvSpPr/>
            <p:nvPr/>
          </p:nvSpPr>
          <p:spPr>
            <a:xfrm>
              <a:off x="492846" y="6156492"/>
              <a:ext cx="2886323" cy="589603"/>
            </a:xfrm>
            <a:prstGeom prst="roundRect">
              <a:avLst>
                <a:gd name="adj" fmla="val 5000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0" name="Rounded Rectangle 299"/>
            <p:cNvSpPr/>
            <p:nvPr/>
          </p:nvSpPr>
          <p:spPr>
            <a:xfrm>
              <a:off x="1223010" y="5842869"/>
              <a:ext cx="1425995" cy="546949"/>
            </a:xfrm>
            <a:prstGeom prst="roundRect">
              <a:avLst>
                <a:gd name="adj" fmla="val 50000"/>
              </a:avLst>
            </a:prstGeom>
            <a:solidFill>
              <a:srgbClr val="18D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6" name="TextBox 185"/>
            <p:cNvSpPr txBox="1"/>
            <p:nvPr/>
          </p:nvSpPr>
          <p:spPr>
            <a:xfrm>
              <a:off x="997627" y="5813722"/>
              <a:ext cx="1876761" cy="538609"/>
            </a:xfrm>
            <a:prstGeom prst="rect">
              <a:avLst/>
            </a:prstGeom>
            <a:noFill/>
          </p:spPr>
          <p:txBody>
            <a:bodyPr wrap="square" lIns="0" rIns="0" bIns="0" rtlCol="0">
              <a:spAutoFit/>
            </a:bodyPr>
            <a:lstStyle/>
            <a:p>
              <a:pPr algn="ctr">
                <a:spcBef>
                  <a:spcPct val="0"/>
                </a:spcBef>
              </a:pPr>
              <a:r>
                <a:rPr lang="en-US" sz="3200" dirty="0">
                  <a:solidFill>
                    <a:schemeClr val="bg1"/>
                  </a:solidFill>
                  <a:latin typeface="Adobe Clean Black" panose="020B0A03020404020204" pitchFamily="34" charset="0"/>
                  <a:ea typeface="+mj-ea"/>
                  <a:cs typeface="+mj-cs"/>
                </a:rPr>
                <a:t>+1.3%</a:t>
              </a:r>
            </a:p>
          </p:txBody>
        </p:sp>
        <p:sp>
          <p:nvSpPr>
            <p:cNvPr id="187" name="TextBox 186"/>
            <p:cNvSpPr txBox="1"/>
            <p:nvPr/>
          </p:nvSpPr>
          <p:spPr>
            <a:xfrm>
              <a:off x="1257544" y="6378598"/>
              <a:ext cx="1356927" cy="307777"/>
            </a:xfrm>
            <a:prstGeom prst="rect">
              <a:avLst/>
            </a:prstGeom>
            <a:noFill/>
          </p:spPr>
          <p:txBody>
            <a:bodyPr wrap="square" rtlCol="0">
              <a:spAutoFit/>
            </a:bodyPr>
            <a:lstStyle/>
            <a:p>
              <a:pPr algn="ctr"/>
              <a:r>
                <a:rPr lang="en-US" sz="1400" dirty="0">
                  <a:solidFill>
                    <a:srgbClr val="333333"/>
                  </a:solidFill>
                  <a:latin typeface="Adobe Clean Light" panose="020B0303020404020204" pitchFamily="34" charset="0"/>
                </a:rPr>
                <a:t>Increased RPV</a:t>
              </a:r>
            </a:p>
          </p:txBody>
        </p:sp>
      </p:grpSp>
      <p:cxnSp>
        <p:nvCxnSpPr>
          <p:cNvPr id="192" name="Straight Connector 191"/>
          <p:cNvCxnSpPr>
            <a:stCxn id="193" idx="2"/>
          </p:cNvCxnSpPr>
          <p:nvPr/>
        </p:nvCxnSpPr>
        <p:spPr>
          <a:xfrm>
            <a:off x="1422872" y="6941773"/>
            <a:ext cx="7291198" cy="6846"/>
          </a:xfrm>
          <a:prstGeom prst="line">
            <a:avLst/>
          </a:prstGeom>
          <a:ln w="25400" cap="rnd">
            <a:solidFill>
              <a:srgbClr val="18D8FF"/>
            </a:solidFill>
            <a:prstDash val="sysDash"/>
          </a:ln>
          <a:effectLst/>
        </p:spPr>
        <p:style>
          <a:lnRef idx="2">
            <a:schemeClr val="accent1"/>
          </a:lnRef>
          <a:fillRef idx="0">
            <a:schemeClr val="accent1"/>
          </a:fillRef>
          <a:effectRef idx="1">
            <a:schemeClr val="accent1"/>
          </a:effectRef>
          <a:fontRef idx="minor">
            <a:schemeClr val="tx1"/>
          </a:fontRef>
        </p:style>
      </p:cxnSp>
      <p:sp>
        <p:nvSpPr>
          <p:cNvPr id="193" name="Arc 192"/>
          <p:cNvSpPr/>
          <p:nvPr/>
        </p:nvSpPr>
        <p:spPr>
          <a:xfrm rot="10800000">
            <a:off x="509433" y="6941556"/>
            <a:ext cx="1867088" cy="1867088"/>
          </a:xfrm>
          <a:prstGeom prst="arc">
            <a:avLst>
              <a:gd name="adj1" fmla="val 16200000"/>
              <a:gd name="adj2" fmla="val 5325960"/>
            </a:avLst>
          </a:prstGeom>
          <a:ln w="25400" cap="rnd">
            <a:solidFill>
              <a:srgbClr val="18D8FF"/>
            </a:solidFill>
            <a:prstDash val="sys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6" name="Oval 195"/>
          <p:cNvSpPr/>
          <p:nvPr/>
        </p:nvSpPr>
        <p:spPr>
          <a:xfrm>
            <a:off x="186430" y="7419219"/>
            <a:ext cx="829734" cy="829734"/>
          </a:xfrm>
          <a:prstGeom prst="ellipse">
            <a:avLst/>
          </a:prstGeom>
          <a:solidFill>
            <a:srgbClr val="18D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7" name="Group 37"/>
          <p:cNvGrpSpPr>
            <a:grpSpLocks noChangeAspect="1"/>
          </p:cNvGrpSpPr>
          <p:nvPr/>
        </p:nvGrpSpPr>
        <p:grpSpPr bwMode="auto">
          <a:xfrm>
            <a:off x="374166" y="7589896"/>
            <a:ext cx="422034" cy="475732"/>
            <a:chOff x="5" y="261"/>
            <a:chExt cx="503" cy="567"/>
          </a:xfrm>
        </p:grpSpPr>
        <p:sp>
          <p:nvSpPr>
            <p:cNvPr id="198" name="Rectangle 38"/>
            <p:cNvSpPr>
              <a:spLocks noChangeArrowheads="1"/>
            </p:cNvSpPr>
            <p:nvPr/>
          </p:nvSpPr>
          <p:spPr bwMode="auto">
            <a:xfrm>
              <a:off x="224" y="597"/>
              <a:ext cx="52" cy="50"/>
            </a:xfrm>
            <a:prstGeom prst="rect">
              <a:avLst/>
            </a:prstGeom>
            <a:solidFill>
              <a:schemeClr val="bg1"/>
            </a:solidFill>
            <a:ln w="9525">
              <a:noFill/>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199" name="Freeform 39"/>
            <p:cNvSpPr>
              <a:spLocks/>
            </p:cNvSpPr>
            <p:nvPr/>
          </p:nvSpPr>
          <p:spPr bwMode="auto">
            <a:xfrm>
              <a:off x="155" y="383"/>
              <a:ext cx="189" cy="196"/>
            </a:xfrm>
            <a:custGeom>
              <a:avLst/>
              <a:gdLst>
                <a:gd name="T0" fmla="*/ 93 w 98"/>
                <a:gd name="T1" fmla="*/ 55 h 102"/>
                <a:gd name="T2" fmla="*/ 72 w 98"/>
                <a:gd name="T3" fmla="*/ 76 h 102"/>
                <a:gd name="T4" fmla="*/ 62 w 98"/>
                <a:gd name="T5" fmla="*/ 87 h 102"/>
                <a:gd name="T6" fmla="*/ 60 w 98"/>
                <a:gd name="T7" fmla="*/ 102 h 102"/>
                <a:gd name="T8" fmla="*/ 36 w 98"/>
                <a:gd name="T9" fmla="*/ 102 h 102"/>
                <a:gd name="T10" fmla="*/ 36 w 98"/>
                <a:gd name="T11" fmla="*/ 96 h 102"/>
                <a:gd name="T12" fmla="*/ 40 w 98"/>
                <a:gd name="T13" fmla="*/ 77 h 102"/>
                <a:gd name="T14" fmla="*/ 55 w 98"/>
                <a:gd name="T15" fmla="*/ 60 h 102"/>
                <a:gd name="T16" fmla="*/ 69 w 98"/>
                <a:gd name="T17" fmla="*/ 48 h 102"/>
                <a:gd name="T18" fmla="*/ 72 w 98"/>
                <a:gd name="T19" fmla="*/ 38 h 102"/>
                <a:gd name="T20" fmla="*/ 66 w 98"/>
                <a:gd name="T21" fmla="*/ 25 h 102"/>
                <a:gd name="T22" fmla="*/ 50 w 98"/>
                <a:gd name="T23" fmla="*/ 20 h 102"/>
                <a:gd name="T24" fmla="*/ 33 w 98"/>
                <a:gd name="T25" fmla="*/ 25 h 102"/>
                <a:gd name="T26" fmla="*/ 24 w 98"/>
                <a:gd name="T27" fmla="*/ 43 h 102"/>
                <a:gd name="T28" fmla="*/ 0 w 98"/>
                <a:gd name="T29" fmla="*/ 40 h 102"/>
                <a:gd name="T30" fmla="*/ 14 w 98"/>
                <a:gd name="T31" fmla="*/ 11 h 102"/>
                <a:gd name="T32" fmla="*/ 49 w 98"/>
                <a:gd name="T33" fmla="*/ 0 h 102"/>
                <a:gd name="T34" fmla="*/ 85 w 98"/>
                <a:gd name="T35" fmla="*/ 11 h 102"/>
                <a:gd name="T36" fmla="*/ 98 w 98"/>
                <a:gd name="T37" fmla="*/ 39 h 102"/>
                <a:gd name="T38" fmla="*/ 93 w 98"/>
                <a:gd name="T39" fmla="*/ 5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8" h="102">
                  <a:moveTo>
                    <a:pt x="93" y="55"/>
                  </a:moveTo>
                  <a:cubicBezTo>
                    <a:pt x="90" y="60"/>
                    <a:pt x="83" y="67"/>
                    <a:pt x="72" y="76"/>
                  </a:cubicBezTo>
                  <a:cubicBezTo>
                    <a:pt x="67" y="81"/>
                    <a:pt x="63" y="84"/>
                    <a:pt x="62" y="87"/>
                  </a:cubicBezTo>
                  <a:cubicBezTo>
                    <a:pt x="61" y="90"/>
                    <a:pt x="60" y="95"/>
                    <a:pt x="60" y="102"/>
                  </a:cubicBezTo>
                  <a:cubicBezTo>
                    <a:pt x="36" y="102"/>
                    <a:pt x="36" y="102"/>
                    <a:pt x="36" y="102"/>
                  </a:cubicBezTo>
                  <a:cubicBezTo>
                    <a:pt x="36" y="99"/>
                    <a:pt x="36" y="97"/>
                    <a:pt x="36" y="96"/>
                  </a:cubicBezTo>
                  <a:cubicBezTo>
                    <a:pt x="36" y="88"/>
                    <a:pt x="38" y="82"/>
                    <a:pt x="40" y="77"/>
                  </a:cubicBezTo>
                  <a:cubicBezTo>
                    <a:pt x="43" y="72"/>
                    <a:pt x="48" y="66"/>
                    <a:pt x="55" y="60"/>
                  </a:cubicBezTo>
                  <a:cubicBezTo>
                    <a:pt x="63" y="54"/>
                    <a:pt x="68" y="50"/>
                    <a:pt x="69" y="48"/>
                  </a:cubicBezTo>
                  <a:cubicBezTo>
                    <a:pt x="71" y="45"/>
                    <a:pt x="72" y="42"/>
                    <a:pt x="72" y="38"/>
                  </a:cubicBezTo>
                  <a:cubicBezTo>
                    <a:pt x="72" y="33"/>
                    <a:pt x="70" y="29"/>
                    <a:pt x="66" y="25"/>
                  </a:cubicBezTo>
                  <a:cubicBezTo>
                    <a:pt x="62" y="21"/>
                    <a:pt x="57" y="20"/>
                    <a:pt x="50" y="20"/>
                  </a:cubicBezTo>
                  <a:cubicBezTo>
                    <a:pt x="43" y="20"/>
                    <a:pt x="38" y="21"/>
                    <a:pt x="33" y="25"/>
                  </a:cubicBezTo>
                  <a:cubicBezTo>
                    <a:pt x="29" y="29"/>
                    <a:pt x="26" y="35"/>
                    <a:pt x="24" y="43"/>
                  </a:cubicBezTo>
                  <a:cubicBezTo>
                    <a:pt x="0" y="40"/>
                    <a:pt x="0" y="40"/>
                    <a:pt x="0" y="40"/>
                  </a:cubicBezTo>
                  <a:cubicBezTo>
                    <a:pt x="1" y="28"/>
                    <a:pt x="6" y="19"/>
                    <a:pt x="14" y="11"/>
                  </a:cubicBezTo>
                  <a:cubicBezTo>
                    <a:pt x="23" y="4"/>
                    <a:pt x="35" y="0"/>
                    <a:pt x="49" y="0"/>
                  </a:cubicBezTo>
                  <a:cubicBezTo>
                    <a:pt x="64" y="0"/>
                    <a:pt x="76" y="4"/>
                    <a:pt x="85" y="11"/>
                  </a:cubicBezTo>
                  <a:cubicBezTo>
                    <a:pt x="93" y="19"/>
                    <a:pt x="98" y="28"/>
                    <a:pt x="98" y="39"/>
                  </a:cubicBezTo>
                  <a:cubicBezTo>
                    <a:pt x="98" y="45"/>
                    <a:pt x="96" y="50"/>
                    <a:pt x="93" y="55"/>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0" name="Freeform 40"/>
            <p:cNvSpPr>
              <a:spLocks/>
            </p:cNvSpPr>
            <p:nvPr/>
          </p:nvSpPr>
          <p:spPr bwMode="auto">
            <a:xfrm>
              <a:off x="5" y="261"/>
              <a:ext cx="503" cy="567"/>
            </a:xfrm>
            <a:custGeom>
              <a:avLst/>
              <a:gdLst>
                <a:gd name="T0" fmla="*/ 249 w 261"/>
                <a:gd name="T1" fmla="*/ 167 h 294"/>
                <a:gd name="T2" fmla="*/ 238 w 261"/>
                <a:gd name="T3" fmla="*/ 146 h 294"/>
                <a:gd name="T4" fmla="*/ 243 w 261"/>
                <a:gd name="T5" fmla="*/ 135 h 294"/>
                <a:gd name="T6" fmla="*/ 242 w 261"/>
                <a:gd name="T7" fmla="*/ 115 h 294"/>
                <a:gd name="T8" fmla="*/ 43 w 261"/>
                <a:gd name="T9" fmla="*/ 45 h 294"/>
                <a:gd name="T10" fmla="*/ 35 w 261"/>
                <a:gd name="T11" fmla="*/ 186 h 294"/>
                <a:gd name="T12" fmla="*/ 38 w 261"/>
                <a:gd name="T13" fmla="*/ 294 h 294"/>
                <a:gd name="T14" fmla="*/ 163 w 261"/>
                <a:gd name="T15" fmla="*/ 294 h 294"/>
                <a:gd name="T16" fmla="*/ 167 w 261"/>
                <a:gd name="T17" fmla="*/ 261 h 294"/>
                <a:gd name="T18" fmla="*/ 222 w 261"/>
                <a:gd name="T19" fmla="*/ 271 h 294"/>
                <a:gd name="T20" fmla="*/ 231 w 261"/>
                <a:gd name="T21" fmla="*/ 245 h 294"/>
                <a:gd name="T22" fmla="*/ 238 w 261"/>
                <a:gd name="T23" fmla="*/ 234 h 294"/>
                <a:gd name="T24" fmla="*/ 238 w 261"/>
                <a:gd name="T25" fmla="*/ 226 h 294"/>
                <a:gd name="T26" fmla="*/ 242 w 261"/>
                <a:gd name="T27" fmla="*/ 223 h 294"/>
                <a:gd name="T28" fmla="*/ 242 w 261"/>
                <a:gd name="T29" fmla="*/ 214 h 294"/>
                <a:gd name="T30" fmla="*/ 240 w 261"/>
                <a:gd name="T31" fmla="*/ 203 h 294"/>
                <a:gd name="T32" fmla="*/ 251 w 261"/>
                <a:gd name="T33" fmla="*/ 198 h 294"/>
                <a:gd name="T34" fmla="*/ 261 w 261"/>
                <a:gd name="T35" fmla="*/ 192 h 294"/>
                <a:gd name="T36" fmla="*/ 249 w 261"/>
                <a:gd name="T37" fmla="*/ 167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1" h="294">
                  <a:moveTo>
                    <a:pt x="249" y="167"/>
                  </a:moveTo>
                  <a:cubicBezTo>
                    <a:pt x="240" y="151"/>
                    <a:pt x="235" y="149"/>
                    <a:pt x="238" y="146"/>
                  </a:cubicBezTo>
                  <a:cubicBezTo>
                    <a:pt x="242" y="143"/>
                    <a:pt x="243" y="140"/>
                    <a:pt x="243" y="135"/>
                  </a:cubicBezTo>
                  <a:cubicBezTo>
                    <a:pt x="243" y="130"/>
                    <a:pt x="242" y="115"/>
                    <a:pt x="242" y="115"/>
                  </a:cubicBezTo>
                  <a:cubicBezTo>
                    <a:pt x="238" y="9"/>
                    <a:pt x="87" y="0"/>
                    <a:pt x="43" y="45"/>
                  </a:cubicBezTo>
                  <a:cubicBezTo>
                    <a:pt x="0" y="91"/>
                    <a:pt x="23" y="158"/>
                    <a:pt x="35" y="186"/>
                  </a:cubicBezTo>
                  <a:cubicBezTo>
                    <a:pt x="46" y="210"/>
                    <a:pt x="40" y="275"/>
                    <a:pt x="38" y="294"/>
                  </a:cubicBezTo>
                  <a:cubicBezTo>
                    <a:pt x="163" y="294"/>
                    <a:pt x="163" y="294"/>
                    <a:pt x="163" y="294"/>
                  </a:cubicBezTo>
                  <a:cubicBezTo>
                    <a:pt x="167" y="261"/>
                    <a:pt x="167" y="261"/>
                    <a:pt x="167" y="261"/>
                  </a:cubicBezTo>
                  <a:cubicBezTo>
                    <a:pt x="167" y="261"/>
                    <a:pt x="210" y="276"/>
                    <a:pt x="222" y="271"/>
                  </a:cubicBezTo>
                  <a:cubicBezTo>
                    <a:pt x="234" y="267"/>
                    <a:pt x="232" y="251"/>
                    <a:pt x="231" y="245"/>
                  </a:cubicBezTo>
                  <a:cubicBezTo>
                    <a:pt x="229" y="238"/>
                    <a:pt x="234" y="237"/>
                    <a:pt x="238" y="234"/>
                  </a:cubicBezTo>
                  <a:cubicBezTo>
                    <a:pt x="242" y="232"/>
                    <a:pt x="238" y="226"/>
                    <a:pt x="238" y="226"/>
                  </a:cubicBezTo>
                  <a:cubicBezTo>
                    <a:pt x="238" y="226"/>
                    <a:pt x="240" y="224"/>
                    <a:pt x="242" y="223"/>
                  </a:cubicBezTo>
                  <a:cubicBezTo>
                    <a:pt x="243" y="221"/>
                    <a:pt x="244" y="216"/>
                    <a:pt x="242" y="214"/>
                  </a:cubicBezTo>
                  <a:cubicBezTo>
                    <a:pt x="240" y="213"/>
                    <a:pt x="240" y="207"/>
                    <a:pt x="240" y="203"/>
                  </a:cubicBezTo>
                  <a:cubicBezTo>
                    <a:pt x="240" y="198"/>
                    <a:pt x="245" y="199"/>
                    <a:pt x="251" y="198"/>
                  </a:cubicBezTo>
                  <a:cubicBezTo>
                    <a:pt x="258" y="196"/>
                    <a:pt x="261" y="196"/>
                    <a:pt x="261" y="192"/>
                  </a:cubicBezTo>
                  <a:cubicBezTo>
                    <a:pt x="261" y="189"/>
                    <a:pt x="258" y="183"/>
                    <a:pt x="249" y="167"/>
                  </a:cubicBezTo>
                  <a:close/>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01" name="Rectangle 200"/>
          <p:cNvSpPr/>
          <p:nvPr/>
        </p:nvSpPr>
        <p:spPr>
          <a:xfrm>
            <a:off x="1031050" y="7372885"/>
            <a:ext cx="1415196" cy="369332"/>
          </a:xfrm>
          <a:prstGeom prst="rect">
            <a:avLst/>
          </a:prstGeom>
        </p:spPr>
        <p:txBody>
          <a:bodyPr wrap="none">
            <a:spAutoFit/>
          </a:bodyPr>
          <a:lstStyle/>
          <a:p>
            <a:pPr>
              <a:spcBef>
                <a:spcPct val="0"/>
              </a:spcBef>
            </a:pPr>
            <a:r>
              <a:rPr lang="en-US" sz="1800" dirty="0">
                <a:solidFill>
                  <a:srgbClr val="09191B"/>
                </a:solidFill>
                <a:latin typeface="Adobe Clean" panose="020B0503020404020204" pitchFamily="34" charset="0"/>
              </a:rPr>
              <a:t>HYPOTHESIS</a:t>
            </a:r>
          </a:p>
        </p:txBody>
      </p:sp>
      <p:sp>
        <p:nvSpPr>
          <p:cNvPr id="202" name="TextBox 201">
            <a:extLst>
              <a:ext uri="{FF2B5EF4-FFF2-40B4-BE49-F238E27FC236}">
                <a16:creationId xmlns:a16="http://schemas.microsoft.com/office/drawing/2014/main" id="{8A185DA3-AE54-0842-B837-94740E1F27AE}"/>
              </a:ext>
            </a:extLst>
          </p:cNvPr>
          <p:cNvSpPr txBox="1"/>
          <p:nvPr/>
        </p:nvSpPr>
        <p:spPr>
          <a:xfrm>
            <a:off x="1047190" y="7708293"/>
            <a:ext cx="8510170" cy="830997"/>
          </a:xfrm>
          <a:prstGeom prst="rect">
            <a:avLst/>
          </a:prstGeom>
          <a:noFill/>
        </p:spPr>
        <p:txBody>
          <a:bodyPr wrap="square" rtlCol="0">
            <a:spAutoFit/>
          </a:bodyPr>
          <a:lstStyle/>
          <a:p>
            <a:r>
              <a:rPr lang="en-US" sz="1200" dirty="0">
                <a:solidFill>
                  <a:srgbClr val="333333"/>
                </a:solidFill>
                <a:latin typeface="Adobe Clean Light" panose="020B0303020404020204" pitchFamily="34" charset="0"/>
              </a:rPr>
              <a:t>We updated how we display the disclaimer language on our organic search landing page (http://</a:t>
            </a:r>
            <a:r>
              <a:rPr lang="en-US" sz="1200" dirty="0" err="1">
                <a:solidFill>
                  <a:srgbClr val="333333"/>
                </a:solidFill>
                <a:latin typeface="Adobe Clean Light" panose="020B0303020404020204" pitchFamily="34" charset="0"/>
              </a:rPr>
              <a:t>www.searchlandingpage.com</a:t>
            </a:r>
            <a:r>
              <a:rPr lang="en-US" sz="1200" dirty="0">
                <a:solidFill>
                  <a:srgbClr val="333333"/>
                </a:solidFill>
                <a:latin typeface="Adobe Clean Light" panose="020B0303020404020204" pitchFamily="34" charset="0"/>
              </a:rPr>
              <a:t>) last quarter, and the bounce rate increased and our revenue per visitor (RPV) dipped. We believe this new display raises concerns about doing business with us, so displaying the disclaimer language in a more friendly way will decrease bounce rate and restore RPV. We plan to test two new experiences (B and C) against the current experience (A).</a:t>
            </a:r>
          </a:p>
        </p:txBody>
      </p:sp>
      <p:cxnSp>
        <p:nvCxnSpPr>
          <p:cNvPr id="203" name="Straight Connector 202"/>
          <p:cNvCxnSpPr/>
          <p:nvPr/>
        </p:nvCxnSpPr>
        <p:spPr>
          <a:xfrm>
            <a:off x="1447925" y="8808151"/>
            <a:ext cx="7349474" cy="2078"/>
          </a:xfrm>
          <a:prstGeom prst="line">
            <a:avLst/>
          </a:prstGeom>
          <a:ln w="25400" cap="rnd">
            <a:solidFill>
              <a:srgbClr val="18D8FF"/>
            </a:solidFill>
            <a:prstDash val="sysDash"/>
          </a:ln>
          <a:effectLst/>
        </p:spPr>
        <p:style>
          <a:lnRef idx="2">
            <a:schemeClr val="accent1"/>
          </a:lnRef>
          <a:fillRef idx="0">
            <a:schemeClr val="accent1"/>
          </a:fillRef>
          <a:effectRef idx="1">
            <a:schemeClr val="accent1"/>
          </a:effectRef>
          <a:fontRef idx="minor">
            <a:schemeClr val="tx1"/>
          </a:fontRef>
        </p:style>
      </p:cxnSp>
      <p:sp>
        <p:nvSpPr>
          <p:cNvPr id="204" name="Arc 203"/>
          <p:cNvSpPr/>
          <p:nvPr/>
        </p:nvSpPr>
        <p:spPr>
          <a:xfrm>
            <a:off x="7833503" y="8806565"/>
            <a:ext cx="1867088" cy="1867088"/>
          </a:xfrm>
          <a:prstGeom prst="arc">
            <a:avLst>
              <a:gd name="adj1" fmla="val 16200000"/>
              <a:gd name="adj2" fmla="val 5325960"/>
            </a:avLst>
          </a:prstGeom>
          <a:ln w="25400" cap="rnd">
            <a:solidFill>
              <a:srgbClr val="18D8FF"/>
            </a:solidFill>
            <a:prstDash val="sys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6" name="Rectangle 205"/>
          <p:cNvSpPr/>
          <p:nvPr/>
        </p:nvSpPr>
        <p:spPr>
          <a:xfrm>
            <a:off x="4529075" y="9105747"/>
            <a:ext cx="1017458" cy="369332"/>
          </a:xfrm>
          <a:prstGeom prst="rect">
            <a:avLst/>
          </a:prstGeom>
        </p:spPr>
        <p:txBody>
          <a:bodyPr wrap="none">
            <a:spAutoFit/>
          </a:bodyPr>
          <a:lstStyle/>
          <a:p>
            <a:pPr>
              <a:spcBef>
                <a:spcPct val="0"/>
              </a:spcBef>
            </a:pPr>
            <a:r>
              <a:rPr lang="en-US" sz="1800" dirty="0">
                <a:solidFill>
                  <a:srgbClr val="09191B"/>
                </a:solidFill>
                <a:latin typeface="Adobe Clean" panose="020B0503020404020204" pitchFamily="34" charset="0"/>
              </a:rPr>
              <a:t>RESULTS</a:t>
            </a:r>
          </a:p>
        </p:txBody>
      </p:sp>
      <p:sp>
        <p:nvSpPr>
          <p:cNvPr id="209" name="TextBox 208"/>
          <p:cNvSpPr txBox="1"/>
          <p:nvPr/>
        </p:nvSpPr>
        <p:spPr>
          <a:xfrm>
            <a:off x="3876689" y="9579215"/>
            <a:ext cx="2912301" cy="369332"/>
          </a:xfrm>
          <a:prstGeom prst="rect">
            <a:avLst/>
          </a:prstGeom>
          <a:noFill/>
        </p:spPr>
        <p:txBody>
          <a:bodyPr wrap="square" lIns="0" tIns="0" rIns="0" bIns="0" rtlCol="0">
            <a:spAutoFit/>
          </a:bodyPr>
          <a:lstStyle/>
          <a:p>
            <a:r>
              <a:rPr lang="en-US" sz="1200" dirty="0">
                <a:solidFill>
                  <a:srgbClr val="333333"/>
                </a:solidFill>
                <a:latin typeface="Adobe Clean Light" panose="020B0303020404020204" pitchFamily="34" charset="0"/>
              </a:rPr>
              <a:t>Experience C of the </a:t>
            </a:r>
            <a:r>
              <a:rPr lang="en-US" sz="1200" dirty="0">
                <a:solidFill>
                  <a:srgbClr val="18D8FF"/>
                </a:solidFill>
                <a:latin typeface="Adobe Clean Light" panose="020B0303020404020204" pitchFamily="34" charset="0"/>
              </a:rPr>
              <a:t>Landing Page </a:t>
            </a:r>
            <a:r>
              <a:rPr lang="en-US" sz="1200" dirty="0">
                <a:solidFill>
                  <a:srgbClr val="333333"/>
                </a:solidFill>
                <a:latin typeface="Adobe Clean Light" panose="020B0303020404020204" pitchFamily="34" charset="0"/>
              </a:rPr>
              <a:t>reduced bounce rate by 2%. </a:t>
            </a:r>
          </a:p>
        </p:txBody>
      </p:sp>
      <p:sp>
        <p:nvSpPr>
          <p:cNvPr id="210" name="TextBox 209"/>
          <p:cNvSpPr txBox="1"/>
          <p:nvPr/>
        </p:nvSpPr>
        <p:spPr>
          <a:xfrm>
            <a:off x="805900" y="9577996"/>
            <a:ext cx="2629202" cy="553998"/>
          </a:xfrm>
          <a:prstGeom prst="rect">
            <a:avLst/>
          </a:prstGeom>
          <a:noFill/>
        </p:spPr>
        <p:txBody>
          <a:bodyPr wrap="square" lIns="0" tIns="0" rIns="0" bIns="0" rtlCol="0">
            <a:spAutoFit/>
          </a:bodyPr>
          <a:lstStyle/>
          <a:p>
            <a:r>
              <a:rPr lang="en-US" sz="1200" dirty="0">
                <a:solidFill>
                  <a:srgbClr val="333333"/>
                </a:solidFill>
                <a:latin typeface="Adobe Clean Light" panose="020B0303020404020204" pitchFamily="34" charset="0"/>
              </a:rPr>
              <a:t>Experience C actually increased RPV by 1.3%  from previous levels for a projected annual revenue of $130K</a:t>
            </a:r>
          </a:p>
        </p:txBody>
      </p:sp>
      <p:sp>
        <p:nvSpPr>
          <p:cNvPr id="212" name="TextBox 211"/>
          <p:cNvSpPr txBox="1"/>
          <p:nvPr/>
        </p:nvSpPr>
        <p:spPr>
          <a:xfrm>
            <a:off x="805900" y="10215043"/>
            <a:ext cx="8421073" cy="184666"/>
          </a:xfrm>
          <a:prstGeom prst="rect">
            <a:avLst/>
          </a:prstGeom>
          <a:noFill/>
        </p:spPr>
        <p:txBody>
          <a:bodyPr wrap="square" lIns="0" tIns="0" rIns="0" bIns="0" rtlCol="0">
            <a:spAutoFit/>
          </a:bodyPr>
          <a:lstStyle/>
          <a:p>
            <a:r>
              <a:rPr lang="en-US" sz="1200" dirty="0">
                <a:solidFill>
                  <a:srgbClr val="333333"/>
                </a:solidFill>
                <a:latin typeface="Adobe Clean Light" panose="020B0303020404020204" pitchFamily="34" charset="0"/>
              </a:rPr>
              <a:t>None of the experiences tested increased the Average Order Value (AOV).</a:t>
            </a:r>
          </a:p>
        </p:txBody>
      </p:sp>
      <p:grpSp>
        <p:nvGrpSpPr>
          <p:cNvPr id="276" name="Group 275"/>
          <p:cNvGrpSpPr/>
          <p:nvPr/>
        </p:nvGrpSpPr>
        <p:grpSpPr>
          <a:xfrm>
            <a:off x="4622937" y="8295248"/>
            <a:ext cx="829734" cy="829734"/>
            <a:chOff x="9079909" y="9363437"/>
            <a:chExt cx="829734" cy="829734"/>
          </a:xfrm>
        </p:grpSpPr>
        <p:sp>
          <p:nvSpPr>
            <p:cNvPr id="205" name="Oval 204"/>
            <p:cNvSpPr/>
            <p:nvPr/>
          </p:nvSpPr>
          <p:spPr>
            <a:xfrm>
              <a:off x="9079909" y="9363437"/>
              <a:ext cx="829734" cy="829734"/>
            </a:xfrm>
            <a:prstGeom prst="ellipse">
              <a:avLst/>
            </a:prstGeom>
            <a:solidFill>
              <a:srgbClr val="18D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3" name="Group 43"/>
            <p:cNvGrpSpPr>
              <a:grpSpLocks noChangeAspect="1"/>
            </p:cNvGrpSpPr>
            <p:nvPr/>
          </p:nvGrpSpPr>
          <p:grpSpPr bwMode="auto">
            <a:xfrm>
              <a:off x="9327781" y="9553705"/>
              <a:ext cx="345660" cy="402903"/>
              <a:chOff x="-631" y="2391"/>
              <a:chExt cx="471" cy="549"/>
            </a:xfrm>
          </p:grpSpPr>
          <p:sp>
            <p:nvSpPr>
              <p:cNvPr id="214" name="Freeform 44"/>
              <p:cNvSpPr>
                <a:spLocks/>
              </p:cNvSpPr>
              <p:nvPr/>
            </p:nvSpPr>
            <p:spPr bwMode="auto">
              <a:xfrm>
                <a:off x="-631" y="2497"/>
                <a:ext cx="471" cy="443"/>
              </a:xfrm>
              <a:custGeom>
                <a:avLst/>
                <a:gdLst>
                  <a:gd name="T0" fmla="*/ 216 w 244"/>
                  <a:gd name="T1" fmla="*/ 0 h 230"/>
                  <a:gd name="T2" fmla="*/ 216 w 244"/>
                  <a:gd name="T3" fmla="*/ 36 h 230"/>
                  <a:gd name="T4" fmla="*/ 28 w 244"/>
                  <a:gd name="T5" fmla="*/ 36 h 230"/>
                  <a:gd name="T6" fmla="*/ 28 w 244"/>
                  <a:gd name="T7" fmla="*/ 0 h 230"/>
                  <a:gd name="T8" fmla="*/ 0 w 244"/>
                  <a:gd name="T9" fmla="*/ 0 h 230"/>
                  <a:gd name="T10" fmla="*/ 0 w 244"/>
                  <a:gd name="T11" fmla="*/ 210 h 230"/>
                  <a:gd name="T12" fmla="*/ 20 w 244"/>
                  <a:gd name="T13" fmla="*/ 230 h 230"/>
                  <a:gd name="T14" fmla="*/ 232 w 244"/>
                  <a:gd name="T15" fmla="*/ 230 h 230"/>
                  <a:gd name="T16" fmla="*/ 244 w 244"/>
                  <a:gd name="T17" fmla="*/ 210 h 230"/>
                  <a:gd name="T18" fmla="*/ 244 w 244"/>
                  <a:gd name="T19" fmla="*/ 0 h 230"/>
                  <a:gd name="T20" fmla="*/ 216 w 244"/>
                  <a:gd name="T21"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4" h="230">
                    <a:moveTo>
                      <a:pt x="216" y="0"/>
                    </a:moveTo>
                    <a:cubicBezTo>
                      <a:pt x="216" y="36"/>
                      <a:pt x="216" y="36"/>
                      <a:pt x="216" y="36"/>
                    </a:cubicBezTo>
                    <a:cubicBezTo>
                      <a:pt x="28" y="36"/>
                      <a:pt x="28" y="36"/>
                      <a:pt x="28" y="36"/>
                    </a:cubicBezTo>
                    <a:cubicBezTo>
                      <a:pt x="28" y="0"/>
                      <a:pt x="28" y="0"/>
                      <a:pt x="28" y="0"/>
                    </a:cubicBezTo>
                    <a:cubicBezTo>
                      <a:pt x="0" y="0"/>
                      <a:pt x="0" y="0"/>
                      <a:pt x="0" y="0"/>
                    </a:cubicBezTo>
                    <a:cubicBezTo>
                      <a:pt x="0" y="210"/>
                      <a:pt x="0" y="210"/>
                      <a:pt x="0" y="210"/>
                    </a:cubicBezTo>
                    <a:cubicBezTo>
                      <a:pt x="0" y="221"/>
                      <a:pt x="9" y="230"/>
                      <a:pt x="20" y="230"/>
                    </a:cubicBezTo>
                    <a:cubicBezTo>
                      <a:pt x="232" y="230"/>
                      <a:pt x="232" y="230"/>
                      <a:pt x="232" y="230"/>
                    </a:cubicBezTo>
                    <a:cubicBezTo>
                      <a:pt x="243" y="230"/>
                      <a:pt x="244" y="221"/>
                      <a:pt x="244" y="210"/>
                    </a:cubicBezTo>
                    <a:cubicBezTo>
                      <a:pt x="244" y="0"/>
                      <a:pt x="244" y="0"/>
                      <a:pt x="244" y="0"/>
                    </a:cubicBezTo>
                    <a:lnTo>
                      <a:pt x="216" y="0"/>
                    </a:lnTo>
                    <a:close/>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 name="Freeform 45"/>
              <p:cNvSpPr>
                <a:spLocks/>
              </p:cNvSpPr>
              <p:nvPr/>
            </p:nvSpPr>
            <p:spPr bwMode="auto">
              <a:xfrm>
                <a:off x="-543" y="2391"/>
                <a:ext cx="294" cy="142"/>
              </a:xfrm>
              <a:custGeom>
                <a:avLst/>
                <a:gdLst>
                  <a:gd name="T0" fmla="*/ 121 w 152"/>
                  <a:gd name="T1" fmla="*/ 35 h 74"/>
                  <a:gd name="T2" fmla="*/ 121 w 152"/>
                  <a:gd name="T3" fmla="*/ 20 h 74"/>
                  <a:gd name="T4" fmla="*/ 102 w 152"/>
                  <a:gd name="T5" fmla="*/ 0 h 74"/>
                  <a:gd name="T6" fmla="*/ 50 w 152"/>
                  <a:gd name="T7" fmla="*/ 0 h 74"/>
                  <a:gd name="T8" fmla="*/ 30 w 152"/>
                  <a:gd name="T9" fmla="*/ 20 h 74"/>
                  <a:gd name="T10" fmla="*/ 30 w 152"/>
                  <a:gd name="T11" fmla="*/ 35 h 74"/>
                  <a:gd name="T12" fmla="*/ 0 w 152"/>
                  <a:gd name="T13" fmla="*/ 35 h 74"/>
                  <a:gd name="T14" fmla="*/ 0 w 152"/>
                  <a:gd name="T15" fmla="*/ 74 h 74"/>
                  <a:gd name="T16" fmla="*/ 152 w 152"/>
                  <a:gd name="T17" fmla="*/ 74 h 74"/>
                  <a:gd name="T18" fmla="*/ 152 w 152"/>
                  <a:gd name="T19" fmla="*/ 35 h 74"/>
                  <a:gd name="T20" fmla="*/ 121 w 152"/>
                  <a:gd name="T21" fmla="*/ 3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 h="74">
                    <a:moveTo>
                      <a:pt x="121" y="35"/>
                    </a:moveTo>
                    <a:cubicBezTo>
                      <a:pt x="121" y="20"/>
                      <a:pt x="121" y="20"/>
                      <a:pt x="121" y="20"/>
                    </a:cubicBezTo>
                    <a:cubicBezTo>
                      <a:pt x="121" y="9"/>
                      <a:pt x="112" y="0"/>
                      <a:pt x="102" y="0"/>
                    </a:cubicBezTo>
                    <a:cubicBezTo>
                      <a:pt x="50" y="0"/>
                      <a:pt x="50" y="0"/>
                      <a:pt x="50" y="0"/>
                    </a:cubicBezTo>
                    <a:cubicBezTo>
                      <a:pt x="39" y="0"/>
                      <a:pt x="30" y="9"/>
                      <a:pt x="30" y="20"/>
                    </a:cubicBezTo>
                    <a:cubicBezTo>
                      <a:pt x="30" y="35"/>
                      <a:pt x="30" y="35"/>
                      <a:pt x="30" y="35"/>
                    </a:cubicBezTo>
                    <a:cubicBezTo>
                      <a:pt x="0" y="35"/>
                      <a:pt x="0" y="35"/>
                      <a:pt x="0" y="35"/>
                    </a:cubicBezTo>
                    <a:cubicBezTo>
                      <a:pt x="0" y="74"/>
                      <a:pt x="0" y="74"/>
                      <a:pt x="0" y="74"/>
                    </a:cubicBezTo>
                    <a:cubicBezTo>
                      <a:pt x="152" y="74"/>
                      <a:pt x="152" y="74"/>
                      <a:pt x="152" y="74"/>
                    </a:cubicBezTo>
                    <a:cubicBezTo>
                      <a:pt x="152" y="35"/>
                      <a:pt x="152" y="35"/>
                      <a:pt x="152" y="35"/>
                    </a:cubicBezTo>
                    <a:lnTo>
                      <a:pt x="121" y="35"/>
                    </a:lnTo>
                    <a:close/>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 name="Oval 46"/>
              <p:cNvSpPr>
                <a:spLocks noChangeArrowheads="1"/>
              </p:cNvSpPr>
              <p:nvPr/>
            </p:nvSpPr>
            <p:spPr bwMode="auto">
              <a:xfrm>
                <a:off x="-431" y="2425"/>
                <a:ext cx="70" cy="70"/>
              </a:xfrm>
              <a:prstGeom prst="ellipse">
                <a:avLst/>
              </a:prstGeom>
              <a:noFill/>
              <a:ln w="158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47"/>
              <p:cNvSpPr>
                <a:spLocks/>
              </p:cNvSpPr>
              <p:nvPr/>
            </p:nvSpPr>
            <p:spPr bwMode="auto">
              <a:xfrm>
                <a:off x="-568" y="2653"/>
                <a:ext cx="72" cy="50"/>
              </a:xfrm>
              <a:custGeom>
                <a:avLst/>
                <a:gdLst>
                  <a:gd name="T0" fmla="*/ 0 w 72"/>
                  <a:gd name="T1" fmla="*/ 29 h 50"/>
                  <a:gd name="T2" fmla="*/ 24 w 72"/>
                  <a:gd name="T3" fmla="*/ 50 h 50"/>
                  <a:gd name="T4" fmla="*/ 72 w 72"/>
                  <a:gd name="T5" fmla="*/ 0 h 50"/>
                </a:gdLst>
                <a:ahLst/>
                <a:cxnLst>
                  <a:cxn ang="0">
                    <a:pos x="T0" y="T1"/>
                  </a:cxn>
                  <a:cxn ang="0">
                    <a:pos x="T2" y="T3"/>
                  </a:cxn>
                  <a:cxn ang="0">
                    <a:pos x="T4" y="T5"/>
                  </a:cxn>
                </a:cxnLst>
                <a:rect l="0" t="0" r="r" b="b"/>
                <a:pathLst>
                  <a:path w="72" h="50">
                    <a:moveTo>
                      <a:pt x="0" y="29"/>
                    </a:moveTo>
                    <a:lnTo>
                      <a:pt x="24" y="50"/>
                    </a:lnTo>
                    <a:lnTo>
                      <a:pt x="72" y="0"/>
                    </a:lnTo>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 name="Line 48"/>
              <p:cNvSpPr>
                <a:spLocks noChangeShapeType="1"/>
              </p:cNvSpPr>
              <p:nvPr/>
            </p:nvSpPr>
            <p:spPr bwMode="auto">
              <a:xfrm>
                <a:off x="-454" y="2676"/>
                <a:ext cx="230"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 name="Freeform 49"/>
              <p:cNvSpPr>
                <a:spLocks/>
              </p:cNvSpPr>
              <p:nvPr/>
            </p:nvSpPr>
            <p:spPr bwMode="auto">
              <a:xfrm>
                <a:off x="-568" y="2734"/>
                <a:ext cx="72" cy="52"/>
              </a:xfrm>
              <a:custGeom>
                <a:avLst/>
                <a:gdLst>
                  <a:gd name="T0" fmla="*/ 0 w 72"/>
                  <a:gd name="T1" fmla="*/ 29 h 52"/>
                  <a:gd name="T2" fmla="*/ 24 w 72"/>
                  <a:gd name="T3" fmla="*/ 52 h 52"/>
                  <a:gd name="T4" fmla="*/ 72 w 72"/>
                  <a:gd name="T5" fmla="*/ 0 h 52"/>
                </a:gdLst>
                <a:ahLst/>
                <a:cxnLst>
                  <a:cxn ang="0">
                    <a:pos x="T0" y="T1"/>
                  </a:cxn>
                  <a:cxn ang="0">
                    <a:pos x="T2" y="T3"/>
                  </a:cxn>
                  <a:cxn ang="0">
                    <a:pos x="T4" y="T5"/>
                  </a:cxn>
                </a:cxnLst>
                <a:rect l="0" t="0" r="r" b="b"/>
                <a:pathLst>
                  <a:path w="72" h="52">
                    <a:moveTo>
                      <a:pt x="0" y="29"/>
                    </a:moveTo>
                    <a:lnTo>
                      <a:pt x="24" y="52"/>
                    </a:lnTo>
                    <a:lnTo>
                      <a:pt x="72" y="0"/>
                    </a:lnTo>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 name="Line 50"/>
              <p:cNvSpPr>
                <a:spLocks noChangeShapeType="1"/>
              </p:cNvSpPr>
              <p:nvPr/>
            </p:nvSpPr>
            <p:spPr bwMode="auto">
              <a:xfrm>
                <a:off x="-454" y="2759"/>
                <a:ext cx="230"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 name="Freeform 51"/>
              <p:cNvSpPr>
                <a:spLocks/>
              </p:cNvSpPr>
              <p:nvPr/>
            </p:nvSpPr>
            <p:spPr bwMode="auto">
              <a:xfrm>
                <a:off x="-568" y="2817"/>
                <a:ext cx="72" cy="50"/>
              </a:xfrm>
              <a:custGeom>
                <a:avLst/>
                <a:gdLst>
                  <a:gd name="T0" fmla="*/ 0 w 72"/>
                  <a:gd name="T1" fmla="*/ 29 h 50"/>
                  <a:gd name="T2" fmla="*/ 24 w 72"/>
                  <a:gd name="T3" fmla="*/ 50 h 50"/>
                  <a:gd name="T4" fmla="*/ 72 w 72"/>
                  <a:gd name="T5" fmla="*/ 0 h 50"/>
                </a:gdLst>
                <a:ahLst/>
                <a:cxnLst>
                  <a:cxn ang="0">
                    <a:pos x="T0" y="T1"/>
                  </a:cxn>
                  <a:cxn ang="0">
                    <a:pos x="T2" y="T3"/>
                  </a:cxn>
                  <a:cxn ang="0">
                    <a:pos x="T4" y="T5"/>
                  </a:cxn>
                </a:cxnLst>
                <a:rect l="0" t="0" r="r" b="b"/>
                <a:pathLst>
                  <a:path w="72" h="50">
                    <a:moveTo>
                      <a:pt x="0" y="29"/>
                    </a:moveTo>
                    <a:lnTo>
                      <a:pt x="24" y="50"/>
                    </a:lnTo>
                    <a:lnTo>
                      <a:pt x="72" y="0"/>
                    </a:lnTo>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 name="Line 52"/>
              <p:cNvSpPr>
                <a:spLocks noChangeShapeType="1"/>
              </p:cNvSpPr>
              <p:nvPr/>
            </p:nvSpPr>
            <p:spPr bwMode="auto">
              <a:xfrm>
                <a:off x="-454" y="2842"/>
                <a:ext cx="230"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cxnSp>
        <p:nvCxnSpPr>
          <p:cNvPr id="223" name="Straight Connector 222"/>
          <p:cNvCxnSpPr>
            <a:stCxn id="224" idx="2"/>
          </p:cNvCxnSpPr>
          <p:nvPr/>
        </p:nvCxnSpPr>
        <p:spPr>
          <a:xfrm>
            <a:off x="1536601" y="10674553"/>
            <a:ext cx="7285850" cy="2054"/>
          </a:xfrm>
          <a:prstGeom prst="line">
            <a:avLst/>
          </a:prstGeom>
          <a:ln w="25400" cap="rnd">
            <a:solidFill>
              <a:srgbClr val="18D8FF"/>
            </a:solidFill>
            <a:prstDash val="sysDash"/>
          </a:ln>
          <a:effectLst/>
        </p:spPr>
        <p:style>
          <a:lnRef idx="2">
            <a:schemeClr val="accent1"/>
          </a:lnRef>
          <a:fillRef idx="0">
            <a:schemeClr val="accent1"/>
          </a:fillRef>
          <a:effectRef idx="1">
            <a:schemeClr val="accent1"/>
          </a:effectRef>
          <a:fontRef idx="minor">
            <a:schemeClr val="tx1"/>
          </a:fontRef>
        </p:style>
      </p:cxnSp>
      <p:sp>
        <p:nvSpPr>
          <p:cNvPr id="224" name="Arc 223"/>
          <p:cNvSpPr/>
          <p:nvPr/>
        </p:nvSpPr>
        <p:spPr>
          <a:xfrm rot="10800000">
            <a:off x="509432" y="10674310"/>
            <a:ext cx="2099553" cy="2099553"/>
          </a:xfrm>
          <a:prstGeom prst="arc">
            <a:avLst>
              <a:gd name="adj1" fmla="val 16200000"/>
              <a:gd name="adj2" fmla="val 5325960"/>
            </a:avLst>
          </a:prstGeom>
          <a:ln w="25400" cap="rnd">
            <a:solidFill>
              <a:srgbClr val="18D8FF"/>
            </a:solidFill>
            <a:prstDash val="sys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18D8FF"/>
              </a:solidFill>
            </a:endParaRPr>
          </a:p>
        </p:txBody>
      </p:sp>
      <p:sp>
        <p:nvSpPr>
          <p:cNvPr id="225" name="Oval 224"/>
          <p:cNvSpPr/>
          <p:nvPr/>
        </p:nvSpPr>
        <p:spPr>
          <a:xfrm>
            <a:off x="186430" y="11151975"/>
            <a:ext cx="829734" cy="829734"/>
          </a:xfrm>
          <a:prstGeom prst="ellipse">
            <a:avLst/>
          </a:prstGeom>
          <a:solidFill>
            <a:srgbClr val="18D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6" name="Rectangle 225"/>
          <p:cNvSpPr/>
          <p:nvPr/>
        </p:nvSpPr>
        <p:spPr>
          <a:xfrm>
            <a:off x="1063025" y="10987227"/>
            <a:ext cx="1104213" cy="369332"/>
          </a:xfrm>
          <a:prstGeom prst="rect">
            <a:avLst/>
          </a:prstGeom>
        </p:spPr>
        <p:txBody>
          <a:bodyPr wrap="none">
            <a:spAutoFit/>
          </a:bodyPr>
          <a:lstStyle/>
          <a:p>
            <a:pPr>
              <a:spcBef>
                <a:spcPct val="0"/>
              </a:spcBef>
            </a:pPr>
            <a:r>
              <a:rPr lang="en-US" sz="1800" dirty="0">
                <a:solidFill>
                  <a:srgbClr val="09191B"/>
                </a:solidFill>
                <a:latin typeface="Adobe Clean" panose="020B0503020404020204" pitchFamily="34" charset="0"/>
              </a:rPr>
              <a:t>INSIGHTS</a:t>
            </a:r>
          </a:p>
        </p:txBody>
      </p:sp>
      <p:sp>
        <p:nvSpPr>
          <p:cNvPr id="227" name="TextBox 226"/>
          <p:cNvSpPr txBox="1"/>
          <p:nvPr/>
        </p:nvSpPr>
        <p:spPr>
          <a:xfrm>
            <a:off x="1149287" y="11349731"/>
            <a:ext cx="4133449" cy="923330"/>
          </a:xfrm>
          <a:prstGeom prst="rect">
            <a:avLst/>
          </a:prstGeom>
          <a:noFill/>
        </p:spPr>
        <p:txBody>
          <a:bodyPr wrap="square" lIns="0" tIns="0" rIns="0" bIns="0" rtlCol="0">
            <a:spAutoFit/>
          </a:bodyPr>
          <a:lstStyle/>
          <a:p>
            <a:r>
              <a:rPr lang="en-US" sz="1200" dirty="0">
                <a:solidFill>
                  <a:srgbClr val="333333"/>
                </a:solidFill>
                <a:latin typeface="Adobe Clean Light" panose="020B0303020404020204" pitchFamily="34" charset="0"/>
              </a:rPr>
              <a:t>We discovered that the way you visually present disclaimer language can elicit a response from the visitor. Our change to how we visually present our disclaimer language last quarter was causing visitors to feel concern about doing business with us even though the language we used had not changed at all. </a:t>
            </a:r>
          </a:p>
        </p:txBody>
      </p:sp>
      <p:sp>
        <p:nvSpPr>
          <p:cNvPr id="228" name="TextBox 227"/>
          <p:cNvSpPr txBox="1"/>
          <p:nvPr/>
        </p:nvSpPr>
        <p:spPr>
          <a:xfrm>
            <a:off x="5596840" y="11349731"/>
            <a:ext cx="3960520" cy="738664"/>
          </a:xfrm>
          <a:prstGeom prst="rect">
            <a:avLst/>
          </a:prstGeom>
          <a:noFill/>
        </p:spPr>
        <p:txBody>
          <a:bodyPr wrap="square" lIns="0" tIns="0" rIns="0" bIns="0" rtlCol="0">
            <a:spAutoFit/>
          </a:bodyPr>
          <a:lstStyle/>
          <a:p>
            <a:r>
              <a:rPr lang="en-US" sz="1200" dirty="0">
                <a:solidFill>
                  <a:srgbClr val="333333"/>
                </a:solidFill>
                <a:latin typeface="Adobe Clean Light" panose="020B0303020404020204" pitchFamily="34" charset="0"/>
              </a:rPr>
              <a:t>Presenting disclaimer language, and other similar language—for example, return policies and data sharing policies—is content that can elicit concerns from users. It’s important that we visually present it in a way that doesn’t cause unwarranted concern. </a:t>
            </a:r>
          </a:p>
        </p:txBody>
      </p:sp>
      <p:grpSp>
        <p:nvGrpSpPr>
          <p:cNvPr id="229" name="Group 4"/>
          <p:cNvGrpSpPr>
            <a:grpSpLocks noChangeAspect="1"/>
          </p:cNvGrpSpPr>
          <p:nvPr/>
        </p:nvGrpSpPr>
        <p:grpSpPr bwMode="auto">
          <a:xfrm>
            <a:off x="310244" y="11253558"/>
            <a:ext cx="538129" cy="549061"/>
            <a:chOff x="1072" y="2308"/>
            <a:chExt cx="443" cy="452"/>
          </a:xfrm>
        </p:grpSpPr>
        <p:sp>
          <p:nvSpPr>
            <p:cNvPr id="230" name="Line 5"/>
            <p:cNvSpPr>
              <a:spLocks noChangeShapeType="1"/>
            </p:cNvSpPr>
            <p:nvPr/>
          </p:nvSpPr>
          <p:spPr bwMode="auto">
            <a:xfrm>
              <a:off x="1218" y="2701"/>
              <a:ext cx="151"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 name="Freeform 6"/>
            <p:cNvSpPr>
              <a:spLocks/>
            </p:cNvSpPr>
            <p:nvPr/>
          </p:nvSpPr>
          <p:spPr bwMode="auto">
            <a:xfrm>
              <a:off x="1328" y="2430"/>
              <a:ext cx="120" cy="242"/>
            </a:xfrm>
            <a:custGeom>
              <a:avLst/>
              <a:gdLst>
                <a:gd name="T0" fmla="*/ 0 w 62"/>
                <a:gd name="T1" fmla="*/ 125 h 125"/>
                <a:gd name="T2" fmla="*/ 18 w 62"/>
                <a:gd name="T3" fmla="*/ 125 h 125"/>
                <a:gd name="T4" fmla="*/ 18 w 62"/>
                <a:gd name="T5" fmla="*/ 115 h 125"/>
                <a:gd name="T6" fmla="*/ 34 w 62"/>
                <a:gd name="T7" fmla="*/ 104 h 125"/>
                <a:gd name="T8" fmla="*/ 34 w 62"/>
                <a:gd name="T9" fmla="*/ 0 h 125"/>
              </a:gdLst>
              <a:ahLst/>
              <a:cxnLst>
                <a:cxn ang="0">
                  <a:pos x="T0" y="T1"/>
                </a:cxn>
                <a:cxn ang="0">
                  <a:pos x="T2" y="T3"/>
                </a:cxn>
                <a:cxn ang="0">
                  <a:pos x="T4" y="T5"/>
                </a:cxn>
                <a:cxn ang="0">
                  <a:pos x="T6" y="T7"/>
                </a:cxn>
                <a:cxn ang="0">
                  <a:pos x="T8" y="T9"/>
                </a:cxn>
              </a:cxnLst>
              <a:rect l="0" t="0" r="r" b="b"/>
              <a:pathLst>
                <a:path w="62" h="125">
                  <a:moveTo>
                    <a:pt x="0" y="125"/>
                  </a:moveTo>
                  <a:cubicBezTo>
                    <a:pt x="18" y="125"/>
                    <a:pt x="18" y="125"/>
                    <a:pt x="18" y="125"/>
                  </a:cubicBezTo>
                  <a:cubicBezTo>
                    <a:pt x="18" y="115"/>
                    <a:pt x="18" y="115"/>
                    <a:pt x="18" y="115"/>
                  </a:cubicBezTo>
                  <a:cubicBezTo>
                    <a:pt x="24" y="112"/>
                    <a:pt x="29" y="108"/>
                    <a:pt x="34" y="104"/>
                  </a:cubicBezTo>
                  <a:cubicBezTo>
                    <a:pt x="62" y="75"/>
                    <a:pt x="62" y="29"/>
                    <a:pt x="34" y="0"/>
                  </a:cubicBezTo>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 name="Freeform 7"/>
            <p:cNvSpPr>
              <a:spLocks/>
            </p:cNvSpPr>
            <p:nvPr/>
          </p:nvSpPr>
          <p:spPr bwMode="auto">
            <a:xfrm>
              <a:off x="1139" y="2376"/>
              <a:ext cx="255" cy="296"/>
            </a:xfrm>
            <a:custGeom>
              <a:avLst/>
              <a:gdLst>
                <a:gd name="T0" fmla="*/ 132 w 132"/>
                <a:gd name="T1" fmla="*/ 28 h 153"/>
                <a:gd name="T2" fmla="*/ 28 w 132"/>
                <a:gd name="T3" fmla="*/ 28 h 153"/>
                <a:gd name="T4" fmla="*/ 28 w 132"/>
                <a:gd name="T5" fmla="*/ 132 h 153"/>
                <a:gd name="T6" fmla="*/ 43 w 132"/>
                <a:gd name="T7" fmla="*/ 143 h 153"/>
                <a:gd name="T8" fmla="*/ 43 w 132"/>
                <a:gd name="T9" fmla="*/ 153 h 153"/>
                <a:gd name="T10" fmla="*/ 62 w 132"/>
                <a:gd name="T11" fmla="*/ 153 h 153"/>
              </a:gdLst>
              <a:ahLst/>
              <a:cxnLst>
                <a:cxn ang="0">
                  <a:pos x="T0" y="T1"/>
                </a:cxn>
                <a:cxn ang="0">
                  <a:pos x="T2" y="T3"/>
                </a:cxn>
                <a:cxn ang="0">
                  <a:pos x="T4" y="T5"/>
                </a:cxn>
                <a:cxn ang="0">
                  <a:pos x="T6" y="T7"/>
                </a:cxn>
                <a:cxn ang="0">
                  <a:pos x="T8" y="T9"/>
                </a:cxn>
                <a:cxn ang="0">
                  <a:pos x="T10" y="T11"/>
                </a:cxn>
              </a:cxnLst>
              <a:rect l="0" t="0" r="r" b="b"/>
              <a:pathLst>
                <a:path w="132" h="153">
                  <a:moveTo>
                    <a:pt x="132" y="28"/>
                  </a:moveTo>
                  <a:cubicBezTo>
                    <a:pt x="103" y="0"/>
                    <a:pt x="57" y="0"/>
                    <a:pt x="28" y="28"/>
                  </a:cubicBezTo>
                  <a:cubicBezTo>
                    <a:pt x="0" y="57"/>
                    <a:pt x="0" y="103"/>
                    <a:pt x="28" y="132"/>
                  </a:cubicBezTo>
                  <a:cubicBezTo>
                    <a:pt x="33" y="136"/>
                    <a:pt x="38" y="140"/>
                    <a:pt x="43" y="143"/>
                  </a:cubicBezTo>
                  <a:cubicBezTo>
                    <a:pt x="43" y="153"/>
                    <a:pt x="43" y="153"/>
                    <a:pt x="43" y="153"/>
                  </a:cubicBezTo>
                  <a:cubicBezTo>
                    <a:pt x="62" y="153"/>
                    <a:pt x="62" y="153"/>
                    <a:pt x="62" y="153"/>
                  </a:cubicBezTo>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 name="Line 8"/>
            <p:cNvSpPr>
              <a:spLocks noChangeShapeType="1"/>
            </p:cNvSpPr>
            <p:nvPr/>
          </p:nvSpPr>
          <p:spPr bwMode="auto">
            <a:xfrm>
              <a:off x="1218" y="2730"/>
              <a:ext cx="151"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 name="Line 9"/>
            <p:cNvSpPr>
              <a:spLocks noChangeShapeType="1"/>
            </p:cNvSpPr>
            <p:nvPr/>
          </p:nvSpPr>
          <p:spPr bwMode="auto">
            <a:xfrm>
              <a:off x="1253" y="2760"/>
              <a:ext cx="81"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 name="Line 10"/>
            <p:cNvSpPr>
              <a:spLocks noChangeShapeType="1"/>
            </p:cNvSpPr>
            <p:nvPr/>
          </p:nvSpPr>
          <p:spPr bwMode="auto">
            <a:xfrm flipV="1">
              <a:off x="1294" y="2308"/>
              <a:ext cx="0" cy="6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 name="Line 11"/>
            <p:cNvSpPr>
              <a:spLocks noChangeShapeType="1"/>
            </p:cNvSpPr>
            <p:nvPr/>
          </p:nvSpPr>
          <p:spPr bwMode="auto">
            <a:xfrm flipH="1">
              <a:off x="1072" y="2530"/>
              <a:ext cx="60"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 name="Line 12"/>
            <p:cNvSpPr>
              <a:spLocks noChangeShapeType="1"/>
            </p:cNvSpPr>
            <p:nvPr/>
          </p:nvSpPr>
          <p:spPr bwMode="auto">
            <a:xfrm flipH="1">
              <a:off x="1455" y="2530"/>
              <a:ext cx="60"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 name="Line 13"/>
            <p:cNvSpPr>
              <a:spLocks noChangeShapeType="1"/>
            </p:cNvSpPr>
            <p:nvPr/>
          </p:nvSpPr>
          <p:spPr bwMode="auto">
            <a:xfrm flipH="1">
              <a:off x="1137" y="2646"/>
              <a:ext cx="41" cy="41"/>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9" name="Line 14"/>
            <p:cNvSpPr>
              <a:spLocks noChangeShapeType="1"/>
            </p:cNvSpPr>
            <p:nvPr/>
          </p:nvSpPr>
          <p:spPr bwMode="auto">
            <a:xfrm flipH="1">
              <a:off x="1407" y="2374"/>
              <a:ext cx="43" cy="4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0" name="Line 15"/>
            <p:cNvSpPr>
              <a:spLocks noChangeShapeType="1"/>
            </p:cNvSpPr>
            <p:nvPr/>
          </p:nvSpPr>
          <p:spPr bwMode="auto">
            <a:xfrm>
              <a:off x="1407" y="2646"/>
              <a:ext cx="43" cy="41"/>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1" name="Line 16"/>
            <p:cNvSpPr>
              <a:spLocks noChangeShapeType="1"/>
            </p:cNvSpPr>
            <p:nvPr/>
          </p:nvSpPr>
          <p:spPr bwMode="auto">
            <a:xfrm>
              <a:off x="1137" y="2374"/>
              <a:ext cx="41" cy="4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cxnSp>
        <p:nvCxnSpPr>
          <p:cNvPr id="242" name="Straight Connector 241"/>
          <p:cNvCxnSpPr>
            <a:stCxn id="224" idx="0"/>
            <a:endCxn id="255" idx="0"/>
          </p:cNvCxnSpPr>
          <p:nvPr/>
        </p:nvCxnSpPr>
        <p:spPr>
          <a:xfrm>
            <a:off x="1559209" y="12773863"/>
            <a:ext cx="6991936" cy="9571"/>
          </a:xfrm>
          <a:prstGeom prst="line">
            <a:avLst/>
          </a:prstGeom>
          <a:ln w="25400" cap="rnd">
            <a:solidFill>
              <a:srgbClr val="18D8FF"/>
            </a:solidFill>
            <a:prstDash val="sysDash"/>
          </a:ln>
          <a:effectLst/>
        </p:spPr>
        <p:style>
          <a:lnRef idx="2">
            <a:schemeClr val="accent1"/>
          </a:lnRef>
          <a:fillRef idx="0">
            <a:schemeClr val="accent1"/>
          </a:fillRef>
          <a:effectRef idx="1">
            <a:schemeClr val="accent1"/>
          </a:effectRef>
          <a:fontRef idx="minor">
            <a:schemeClr val="tx1"/>
          </a:fontRef>
        </p:style>
      </p:cxnSp>
      <p:sp>
        <p:nvSpPr>
          <p:cNvPr id="255" name="Arc 254"/>
          <p:cNvSpPr/>
          <p:nvPr/>
        </p:nvSpPr>
        <p:spPr>
          <a:xfrm>
            <a:off x="7401698" y="12783434"/>
            <a:ext cx="2298894" cy="2298894"/>
          </a:xfrm>
          <a:prstGeom prst="arc">
            <a:avLst>
              <a:gd name="adj1" fmla="val 16200000"/>
              <a:gd name="adj2" fmla="val 5325960"/>
            </a:avLst>
          </a:prstGeom>
          <a:ln w="25400" cap="rnd">
            <a:solidFill>
              <a:srgbClr val="18D8FF"/>
            </a:solidFill>
            <a:prstDash val="sys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18D8FF"/>
              </a:solidFill>
            </a:endParaRPr>
          </a:p>
        </p:txBody>
      </p:sp>
      <p:sp>
        <p:nvSpPr>
          <p:cNvPr id="256" name="Oval 255"/>
          <p:cNvSpPr/>
          <p:nvPr/>
        </p:nvSpPr>
        <p:spPr>
          <a:xfrm>
            <a:off x="4622937" y="12350095"/>
            <a:ext cx="829734" cy="829734"/>
          </a:xfrm>
          <a:prstGeom prst="ellipse">
            <a:avLst/>
          </a:prstGeom>
          <a:solidFill>
            <a:srgbClr val="18D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9" name="Rectangle 268"/>
          <p:cNvSpPr/>
          <p:nvPr/>
        </p:nvSpPr>
        <p:spPr>
          <a:xfrm>
            <a:off x="4360086" y="13150682"/>
            <a:ext cx="1355436" cy="369332"/>
          </a:xfrm>
          <a:prstGeom prst="rect">
            <a:avLst/>
          </a:prstGeom>
        </p:spPr>
        <p:txBody>
          <a:bodyPr wrap="none">
            <a:spAutoFit/>
          </a:bodyPr>
          <a:lstStyle/>
          <a:p>
            <a:pPr>
              <a:spcBef>
                <a:spcPct val="0"/>
              </a:spcBef>
            </a:pPr>
            <a:r>
              <a:rPr lang="en-US" sz="1800" dirty="0">
                <a:solidFill>
                  <a:srgbClr val="09191B"/>
                </a:solidFill>
                <a:latin typeface="Adobe Clean" panose="020B0503020404020204" pitchFamily="34" charset="0"/>
              </a:rPr>
              <a:t>NEXT STEPS</a:t>
            </a:r>
          </a:p>
        </p:txBody>
      </p:sp>
      <p:sp>
        <p:nvSpPr>
          <p:cNvPr id="271" name="TextBox 270"/>
          <p:cNvSpPr txBox="1"/>
          <p:nvPr/>
        </p:nvSpPr>
        <p:spPr>
          <a:xfrm>
            <a:off x="1118795" y="13540346"/>
            <a:ext cx="8183676" cy="315471"/>
          </a:xfrm>
          <a:prstGeom prst="rect">
            <a:avLst/>
          </a:prstGeom>
          <a:noFill/>
        </p:spPr>
        <p:txBody>
          <a:bodyPr wrap="square" lIns="0" tIns="0" rIns="0" bIns="0" rtlCol="0">
            <a:spAutoFit/>
          </a:bodyPr>
          <a:lstStyle/>
          <a:p>
            <a:pPr>
              <a:lnSpc>
                <a:spcPts val="1200"/>
              </a:lnSpc>
            </a:pPr>
            <a:r>
              <a:rPr lang="en-US" sz="1200" dirty="0">
                <a:solidFill>
                  <a:srgbClr val="333333"/>
                </a:solidFill>
                <a:latin typeface="Adobe Clean Light" panose="020B0303020404020204" pitchFamily="34" charset="0"/>
              </a:rPr>
              <a:t>We plan to hardcode Experience C. We then plan to look at other areas of our website, mobile site, and other digital touchpoints where we might want to replicate the more user-friendly visual presentation of the disclaimer language. </a:t>
            </a:r>
          </a:p>
        </p:txBody>
      </p:sp>
      <p:sp>
        <p:nvSpPr>
          <p:cNvPr id="278" name="Rectangle 277"/>
          <p:cNvSpPr/>
          <p:nvPr/>
        </p:nvSpPr>
        <p:spPr>
          <a:xfrm>
            <a:off x="-13063" y="15071572"/>
            <a:ext cx="10071463" cy="79795"/>
          </a:xfrm>
          <a:prstGeom prst="rect">
            <a:avLst/>
          </a:prstGeom>
          <a:solidFill>
            <a:srgbClr val="18D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7" name="Rectangle 286"/>
          <p:cNvSpPr/>
          <p:nvPr/>
        </p:nvSpPr>
        <p:spPr>
          <a:xfrm>
            <a:off x="0" y="3752757"/>
            <a:ext cx="10058400" cy="513310"/>
          </a:xfrm>
          <a:prstGeom prst="rect">
            <a:avLst/>
          </a:prstGeom>
          <a:solidFill>
            <a:srgbClr val="0919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9" name="Rectangle 178"/>
          <p:cNvSpPr/>
          <p:nvPr/>
        </p:nvSpPr>
        <p:spPr>
          <a:xfrm>
            <a:off x="724150" y="3772328"/>
            <a:ext cx="1726755" cy="461665"/>
          </a:xfrm>
          <a:prstGeom prst="rect">
            <a:avLst/>
          </a:prstGeom>
        </p:spPr>
        <p:txBody>
          <a:bodyPr wrap="none">
            <a:spAutoFit/>
          </a:bodyPr>
          <a:lstStyle/>
          <a:p>
            <a:pPr algn="ctr">
              <a:spcBef>
                <a:spcPct val="0"/>
              </a:spcBef>
            </a:pPr>
            <a:r>
              <a:rPr lang="en-US" sz="2400" dirty="0">
                <a:solidFill>
                  <a:schemeClr val="bg1"/>
                </a:solidFill>
                <a:latin typeface="Adobe Clean Light" panose="020B0303020404020204" pitchFamily="34" charset="0"/>
                <a:ea typeface="+mj-ea"/>
                <a:cs typeface="+mj-cs"/>
              </a:rPr>
              <a:t>Experience A</a:t>
            </a:r>
          </a:p>
        </p:txBody>
      </p:sp>
      <p:grpSp>
        <p:nvGrpSpPr>
          <p:cNvPr id="289" name="Group 288"/>
          <p:cNvGrpSpPr/>
          <p:nvPr/>
        </p:nvGrpSpPr>
        <p:grpSpPr>
          <a:xfrm>
            <a:off x="3706859" y="3859105"/>
            <a:ext cx="1142063" cy="318252"/>
            <a:chOff x="3706859" y="4032657"/>
            <a:chExt cx="1142063" cy="318252"/>
          </a:xfrm>
        </p:grpSpPr>
        <p:sp>
          <p:nvSpPr>
            <p:cNvPr id="288" name="Rounded Rectangle 287"/>
            <p:cNvSpPr/>
            <p:nvPr/>
          </p:nvSpPr>
          <p:spPr>
            <a:xfrm>
              <a:off x="3706859" y="4032657"/>
              <a:ext cx="1142063" cy="318252"/>
            </a:xfrm>
            <a:prstGeom prst="roundRect">
              <a:avLst>
                <a:gd name="adj" fmla="val 50000"/>
              </a:avLst>
            </a:prstGeom>
            <a:no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1" name="Rectangle 180"/>
            <p:cNvSpPr/>
            <p:nvPr/>
          </p:nvSpPr>
          <p:spPr>
            <a:xfrm>
              <a:off x="3759011" y="4050500"/>
              <a:ext cx="1053302" cy="276999"/>
            </a:xfrm>
            <a:prstGeom prst="rect">
              <a:avLst/>
            </a:prstGeom>
          </p:spPr>
          <p:txBody>
            <a:bodyPr wrap="none">
              <a:spAutoFit/>
            </a:bodyPr>
            <a:lstStyle/>
            <a:p>
              <a:pPr algn="ctr">
                <a:spcBef>
                  <a:spcPct val="0"/>
                </a:spcBef>
              </a:pPr>
              <a:r>
                <a:rPr lang="en-US" sz="1200" dirty="0">
                  <a:solidFill>
                    <a:schemeClr val="bg1"/>
                  </a:solidFill>
                  <a:latin typeface="Adobe Clean" panose="020B0503020404020204" pitchFamily="34" charset="0"/>
                  <a:ea typeface="+mj-ea"/>
                  <a:cs typeface="+mj-cs"/>
                </a:rPr>
                <a:t>LEARN MORE</a:t>
              </a:r>
            </a:p>
          </p:txBody>
        </p:sp>
      </p:grpSp>
      <p:sp>
        <p:nvSpPr>
          <p:cNvPr id="290" name="Rectangle 289"/>
          <p:cNvSpPr/>
          <p:nvPr/>
        </p:nvSpPr>
        <p:spPr>
          <a:xfrm>
            <a:off x="5682415" y="3772328"/>
            <a:ext cx="2942894" cy="461665"/>
          </a:xfrm>
          <a:prstGeom prst="rect">
            <a:avLst/>
          </a:prstGeom>
        </p:spPr>
        <p:txBody>
          <a:bodyPr wrap="square">
            <a:spAutoFit/>
          </a:bodyPr>
          <a:lstStyle/>
          <a:p>
            <a:pPr algn="ctr">
              <a:spcBef>
                <a:spcPct val="0"/>
              </a:spcBef>
            </a:pPr>
            <a:r>
              <a:rPr lang="en-US" sz="2400" dirty="0">
                <a:solidFill>
                  <a:schemeClr val="bg1"/>
                </a:solidFill>
                <a:latin typeface="Adobe Clean Light" panose="020B0303020404020204" pitchFamily="34" charset="0"/>
                <a:ea typeface="+mj-ea"/>
                <a:cs typeface="+mj-cs"/>
              </a:rPr>
              <a:t>Experience C (Winner)</a:t>
            </a:r>
          </a:p>
        </p:txBody>
      </p:sp>
      <p:grpSp>
        <p:nvGrpSpPr>
          <p:cNvPr id="291" name="Group 290"/>
          <p:cNvGrpSpPr/>
          <p:nvPr/>
        </p:nvGrpSpPr>
        <p:grpSpPr>
          <a:xfrm>
            <a:off x="8661918" y="3859105"/>
            <a:ext cx="1142063" cy="318252"/>
            <a:chOff x="3706859" y="4032657"/>
            <a:chExt cx="1142063" cy="318252"/>
          </a:xfrm>
        </p:grpSpPr>
        <p:sp>
          <p:nvSpPr>
            <p:cNvPr id="292" name="Rounded Rectangle 291"/>
            <p:cNvSpPr/>
            <p:nvPr/>
          </p:nvSpPr>
          <p:spPr>
            <a:xfrm>
              <a:off x="3706859" y="4032657"/>
              <a:ext cx="1142063" cy="318252"/>
            </a:xfrm>
            <a:prstGeom prst="roundRect">
              <a:avLst>
                <a:gd name="adj" fmla="val 50000"/>
              </a:avLst>
            </a:prstGeom>
            <a:no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3" name="Rectangle 292"/>
            <p:cNvSpPr/>
            <p:nvPr/>
          </p:nvSpPr>
          <p:spPr>
            <a:xfrm>
              <a:off x="3759011" y="4050500"/>
              <a:ext cx="1053302" cy="276999"/>
            </a:xfrm>
            <a:prstGeom prst="rect">
              <a:avLst/>
            </a:prstGeom>
          </p:spPr>
          <p:txBody>
            <a:bodyPr wrap="none">
              <a:spAutoFit/>
            </a:bodyPr>
            <a:lstStyle/>
            <a:p>
              <a:pPr algn="ctr">
                <a:spcBef>
                  <a:spcPct val="0"/>
                </a:spcBef>
              </a:pPr>
              <a:r>
                <a:rPr lang="en-US" sz="1200" dirty="0">
                  <a:solidFill>
                    <a:schemeClr val="bg1"/>
                  </a:solidFill>
                  <a:latin typeface="Adobe Clean" panose="020B0503020404020204" pitchFamily="34" charset="0"/>
                  <a:ea typeface="+mj-ea"/>
                  <a:cs typeface="+mj-cs"/>
                </a:rPr>
                <a:t>LEARN MORE</a:t>
              </a:r>
            </a:p>
          </p:txBody>
        </p:sp>
      </p:grpSp>
      <p:cxnSp>
        <p:nvCxnSpPr>
          <p:cNvPr id="53" name="Straight Connector 52"/>
          <p:cNvCxnSpPr/>
          <p:nvPr/>
        </p:nvCxnSpPr>
        <p:spPr>
          <a:xfrm>
            <a:off x="5029200" y="2900372"/>
            <a:ext cx="0" cy="2229449"/>
          </a:xfrm>
          <a:prstGeom prst="line">
            <a:avLst/>
          </a:prstGeom>
          <a:ln w="25400" cap="rnd">
            <a:solidFill>
              <a:srgbClr val="18D8FF"/>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324" name="Group 323"/>
          <p:cNvGrpSpPr/>
          <p:nvPr/>
        </p:nvGrpSpPr>
        <p:grpSpPr>
          <a:xfrm>
            <a:off x="4622937" y="4540573"/>
            <a:ext cx="829734" cy="829734"/>
            <a:chOff x="4622937" y="4676019"/>
            <a:chExt cx="829734" cy="829734"/>
          </a:xfrm>
        </p:grpSpPr>
        <p:sp>
          <p:nvSpPr>
            <p:cNvPr id="110" name="Oval 109"/>
            <p:cNvSpPr/>
            <p:nvPr/>
          </p:nvSpPr>
          <p:spPr>
            <a:xfrm>
              <a:off x="4622937" y="4676019"/>
              <a:ext cx="829734" cy="829734"/>
            </a:xfrm>
            <a:prstGeom prst="ellipse">
              <a:avLst/>
            </a:prstGeom>
            <a:solidFill>
              <a:srgbClr val="18D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1" name="Group 19"/>
            <p:cNvGrpSpPr>
              <a:grpSpLocks noChangeAspect="1"/>
            </p:cNvGrpSpPr>
            <p:nvPr/>
          </p:nvGrpSpPr>
          <p:grpSpPr bwMode="auto">
            <a:xfrm>
              <a:off x="4880645" y="4899033"/>
              <a:ext cx="339033" cy="396723"/>
              <a:chOff x="63" y="2227"/>
              <a:chExt cx="429" cy="502"/>
            </a:xfrm>
          </p:grpSpPr>
          <p:sp>
            <p:nvSpPr>
              <p:cNvPr id="73" name="Freeform 20"/>
              <p:cNvSpPr>
                <a:spLocks noEditPoints="1"/>
              </p:cNvSpPr>
              <p:nvPr/>
            </p:nvSpPr>
            <p:spPr bwMode="auto">
              <a:xfrm>
                <a:off x="63" y="2227"/>
                <a:ext cx="381" cy="485"/>
              </a:xfrm>
              <a:custGeom>
                <a:avLst/>
                <a:gdLst>
                  <a:gd name="T0" fmla="*/ 198 w 198"/>
                  <a:gd name="T1" fmla="*/ 149 h 251"/>
                  <a:gd name="T2" fmla="*/ 198 w 198"/>
                  <a:gd name="T3" fmla="*/ 63 h 251"/>
                  <a:gd name="T4" fmla="*/ 146 w 198"/>
                  <a:gd name="T5" fmla="*/ 0 h 251"/>
                  <a:gd name="T6" fmla="*/ 10 w 198"/>
                  <a:gd name="T7" fmla="*/ 0 h 251"/>
                  <a:gd name="T8" fmla="*/ 0 w 198"/>
                  <a:gd name="T9" fmla="*/ 11 h 251"/>
                  <a:gd name="T10" fmla="*/ 0 w 198"/>
                  <a:gd name="T11" fmla="*/ 241 h 251"/>
                  <a:gd name="T12" fmla="*/ 10 w 198"/>
                  <a:gd name="T13" fmla="*/ 251 h 251"/>
                  <a:gd name="T14" fmla="*/ 132 w 198"/>
                  <a:gd name="T15" fmla="*/ 251 h 251"/>
                  <a:gd name="T16" fmla="*/ 140 w 198"/>
                  <a:gd name="T17" fmla="*/ 5 h 251"/>
                  <a:gd name="T18" fmla="*/ 140 w 198"/>
                  <a:gd name="T19" fmla="*/ 65 h 251"/>
                  <a:gd name="T20" fmla="*/ 194 w 198"/>
                  <a:gd name="T21" fmla="*/ 6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8" h="251">
                    <a:moveTo>
                      <a:pt x="198" y="149"/>
                    </a:moveTo>
                    <a:cubicBezTo>
                      <a:pt x="198" y="63"/>
                      <a:pt x="198" y="63"/>
                      <a:pt x="198" y="63"/>
                    </a:cubicBezTo>
                    <a:cubicBezTo>
                      <a:pt x="146" y="0"/>
                      <a:pt x="146" y="0"/>
                      <a:pt x="146" y="0"/>
                    </a:cubicBezTo>
                    <a:cubicBezTo>
                      <a:pt x="10" y="0"/>
                      <a:pt x="10" y="0"/>
                      <a:pt x="10" y="0"/>
                    </a:cubicBezTo>
                    <a:cubicBezTo>
                      <a:pt x="5" y="0"/>
                      <a:pt x="0" y="5"/>
                      <a:pt x="0" y="11"/>
                    </a:cubicBezTo>
                    <a:cubicBezTo>
                      <a:pt x="0" y="241"/>
                      <a:pt x="0" y="241"/>
                      <a:pt x="0" y="241"/>
                    </a:cubicBezTo>
                    <a:cubicBezTo>
                      <a:pt x="0" y="246"/>
                      <a:pt x="5" y="251"/>
                      <a:pt x="10" y="251"/>
                    </a:cubicBezTo>
                    <a:cubicBezTo>
                      <a:pt x="132" y="251"/>
                      <a:pt x="132" y="251"/>
                      <a:pt x="132" y="251"/>
                    </a:cubicBezTo>
                    <a:moveTo>
                      <a:pt x="140" y="5"/>
                    </a:moveTo>
                    <a:cubicBezTo>
                      <a:pt x="140" y="65"/>
                      <a:pt x="140" y="65"/>
                      <a:pt x="140" y="65"/>
                    </a:cubicBezTo>
                    <a:cubicBezTo>
                      <a:pt x="194" y="65"/>
                      <a:pt x="194" y="65"/>
                      <a:pt x="194" y="65"/>
                    </a:cubicBezTo>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Rectangle 21"/>
              <p:cNvSpPr>
                <a:spLocks noChangeArrowheads="1"/>
              </p:cNvSpPr>
              <p:nvPr/>
            </p:nvSpPr>
            <p:spPr bwMode="auto">
              <a:xfrm>
                <a:off x="122" y="2424"/>
                <a:ext cx="47" cy="47"/>
              </a:xfrm>
              <a:prstGeom prst="rect">
                <a:avLst/>
              </a:prstGeom>
              <a:noFill/>
              <a:ln w="1587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Line 22"/>
              <p:cNvSpPr>
                <a:spLocks noChangeShapeType="1"/>
              </p:cNvSpPr>
              <p:nvPr/>
            </p:nvSpPr>
            <p:spPr bwMode="auto">
              <a:xfrm>
                <a:off x="196" y="2448"/>
                <a:ext cx="183"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Rectangle 23"/>
              <p:cNvSpPr>
                <a:spLocks noChangeArrowheads="1"/>
              </p:cNvSpPr>
              <p:nvPr/>
            </p:nvSpPr>
            <p:spPr bwMode="auto">
              <a:xfrm>
                <a:off x="122" y="2502"/>
                <a:ext cx="47" cy="46"/>
              </a:xfrm>
              <a:prstGeom prst="rect">
                <a:avLst/>
              </a:prstGeom>
              <a:noFill/>
              <a:ln w="1587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Line 24"/>
              <p:cNvSpPr>
                <a:spLocks noChangeShapeType="1"/>
              </p:cNvSpPr>
              <p:nvPr/>
            </p:nvSpPr>
            <p:spPr bwMode="auto">
              <a:xfrm>
                <a:off x="196" y="2525"/>
                <a:ext cx="98"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Rectangle 25"/>
              <p:cNvSpPr>
                <a:spLocks noChangeArrowheads="1"/>
              </p:cNvSpPr>
              <p:nvPr/>
            </p:nvSpPr>
            <p:spPr bwMode="auto">
              <a:xfrm>
                <a:off x="122" y="2579"/>
                <a:ext cx="47" cy="46"/>
              </a:xfrm>
              <a:prstGeom prst="rect">
                <a:avLst/>
              </a:prstGeom>
              <a:noFill/>
              <a:ln w="1587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Line 26"/>
              <p:cNvSpPr>
                <a:spLocks noChangeShapeType="1"/>
              </p:cNvSpPr>
              <p:nvPr/>
            </p:nvSpPr>
            <p:spPr bwMode="auto">
              <a:xfrm>
                <a:off x="196" y="2602"/>
                <a:ext cx="61"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Oval 27"/>
              <p:cNvSpPr>
                <a:spLocks noChangeArrowheads="1"/>
              </p:cNvSpPr>
              <p:nvPr/>
            </p:nvSpPr>
            <p:spPr bwMode="auto">
              <a:xfrm>
                <a:off x="257" y="2492"/>
                <a:ext cx="235" cy="237"/>
              </a:xfrm>
              <a:prstGeom prst="ellipse">
                <a:avLst/>
              </a:pr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Freeform 28"/>
              <p:cNvSpPr>
                <a:spLocks noEditPoints="1"/>
              </p:cNvSpPr>
              <p:nvPr/>
            </p:nvSpPr>
            <p:spPr bwMode="auto">
              <a:xfrm>
                <a:off x="302" y="2538"/>
                <a:ext cx="142" cy="141"/>
              </a:xfrm>
              <a:custGeom>
                <a:avLst/>
                <a:gdLst>
                  <a:gd name="T0" fmla="*/ 72 w 74"/>
                  <a:gd name="T1" fmla="*/ 61 h 73"/>
                  <a:gd name="T2" fmla="*/ 52 w 74"/>
                  <a:gd name="T3" fmla="*/ 41 h 73"/>
                  <a:gd name="T4" fmla="*/ 48 w 74"/>
                  <a:gd name="T5" fmla="*/ 10 h 73"/>
                  <a:gd name="T6" fmla="*/ 11 w 74"/>
                  <a:gd name="T7" fmla="*/ 10 h 73"/>
                  <a:gd name="T8" fmla="*/ 11 w 74"/>
                  <a:gd name="T9" fmla="*/ 47 h 73"/>
                  <a:gd name="T10" fmla="*/ 42 w 74"/>
                  <a:gd name="T11" fmla="*/ 51 h 73"/>
                  <a:gd name="T12" fmla="*/ 62 w 74"/>
                  <a:gd name="T13" fmla="*/ 71 h 73"/>
                  <a:gd name="T14" fmla="*/ 68 w 74"/>
                  <a:gd name="T15" fmla="*/ 71 h 73"/>
                  <a:gd name="T16" fmla="*/ 72 w 74"/>
                  <a:gd name="T17" fmla="*/ 67 h 73"/>
                  <a:gd name="T18" fmla="*/ 72 w 74"/>
                  <a:gd name="T19" fmla="*/ 61 h 73"/>
                  <a:gd name="T20" fmla="*/ 18 w 74"/>
                  <a:gd name="T21" fmla="*/ 43 h 73"/>
                  <a:gd name="T22" fmla="*/ 16 w 74"/>
                  <a:gd name="T23" fmla="*/ 44 h 73"/>
                  <a:gd name="T24" fmla="*/ 14 w 74"/>
                  <a:gd name="T25" fmla="*/ 43 h 73"/>
                  <a:gd name="T26" fmla="*/ 14 w 74"/>
                  <a:gd name="T27" fmla="*/ 14 h 73"/>
                  <a:gd name="T28" fmla="*/ 18 w 74"/>
                  <a:gd name="T29" fmla="*/ 14 h 73"/>
                  <a:gd name="T30" fmla="*/ 18 w 74"/>
                  <a:gd name="T31" fmla="*/ 17 h 73"/>
                  <a:gd name="T32" fmla="*/ 18 w 74"/>
                  <a:gd name="T33" fmla="*/ 40 h 73"/>
                  <a:gd name="T34" fmla="*/ 18 w 74"/>
                  <a:gd name="T35" fmla="*/ 4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73">
                    <a:moveTo>
                      <a:pt x="72" y="61"/>
                    </a:moveTo>
                    <a:cubicBezTo>
                      <a:pt x="52" y="41"/>
                      <a:pt x="52" y="41"/>
                      <a:pt x="52" y="41"/>
                    </a:cubicBezTo>
                    <a:cubicBezTo>
                      <a:pt x="58" y="31"/>
                      <a:pt x="56" y="18"/>
                      <a:pt x="48" y="10"/>
                    </a:cubicBezTo>
                    <a:cubicBezTo>
                      <a:pt x="38" y="0"/>
                      <a:pt x="21" y="0"/>
                      <a:pt x="11" y="10"/>
                    </a:cubicBezTo>
                    <a:cubicBezTo>
                      <a:pt x="0" y="20"/>
                      <a:pt x="0" y="37"/>
                      <a:pt x="11" y="47"/>
                    </a:cubicBezTo>
                    <a:cubicBezTo>
                      <a:pt x="19" y="56"/>
                      <a:pt x="32" y="57"/>
                      <a:pt x="42" y="51"/>
                    </a:cubicBezTo>
                    <a:cubicBezTo>
                      <a:pt x="62" y="71"/>
                      <a:pt x="62" y="71"/>
                      <a:pt x="62" y="71"/>
                    </a:cubicBezTo>
                    <a:cubicBezTo>
                      <a:pt x="63" y="73"/>
                      <a:pt x="66" y="73"/>
                      <a:pt x="68" y="71"/>
                    </a:cubicBezTo>
                    <a:cubicBezTo>
                      <a:pt x="72" y="67"/>
                      <a:pt x="72" y="67"/>
                      <a:pt x="72" y="67"/>
                    </a:cubicBezTo>
                    <a:cubicBezTo>
                      <a:pt x="74" y="65"/>
                      <a:pt x="74" y="63"/>
                      <a:pt x="72" y="61"/>
                    </a:cubicBezTo>
                    <a:close/>
                    <a:moveTo>
                      <a:pt x="18" y="43"/>
                    </a:moveTo>
                    <a:cubicBezTo>
                      <a:pt x="17" y="44"/>
                      <a:pt x="17" y="44"/>
                      <a:pt x="16" y="44"/>
                    </a:cubicBezTo>
                    <a:cubicBezTo>
                      <a:pt x="16" y="44"/>
                      <a:pt x="15" y="44"/>
                      <a:pt x="14" y="43"/>
                    </a:cubicBezTo>
                    <a:cubicBezTo>
                      <a:pt x="6" y="35"/>
                      <a:pt x="6" y="22"/>
                      <a:pt x="14" y="14"/>
                    </a:cubicBezTo>
                    <a:cubicBezTo>
                      <a:pt x="15" y="13"/>
                      <a:pt x="17" y="13"/>
                      <a:pt x="18" y="14"/>
                    </a:cubicBezTo>
                    <a:cubicBezTo>
                      <a:pt x="19" y="15"/>
                      <a:pt x="19" y="16"/>
                      <a:pt x="18" y="17"/>
                    </a:cubicBezTo>
                    <a:cubicBezTo>
                      <a:pt x="12" y="23"/>
                      <a:pt x="12" y="33"/>
                      <a:pt x="18" y="40"/>
                    </a:cubicBezTo>
                    <a:cubicBezTo>
                      <a:pt x="19" y="41"/>
                      <a:pt x="19" y="42"/>
                      <a:pt x="18" y="43"/>
                    </a:cubicBezTo>
                    <a:close/>
                  </a:path>
                </a:pathLst>
              </a:custGeom>
              <a:noFill/>
              <a:ln w="158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296" name="Group 68"/>
          <p:cNvGrpSpPr>
            <a:grpSpLocks noChangeAspect="1"/>
          </p:cNvGrpSpPr>
          <p:nvPr/>
        </p:nvGrpSpPr>
        <p:grpSpPr bwMode="auto">
          <a:xfrm>
            <a:off x="4759285" y="12479333"/>
            <a:ext cx="557039" cy="559120"/>
            <a:chOff x="792" y="510"/>
            <a:chExt cx="535" cy="537"/>
          </a:xfrm>
          <a:solidFill>
            <a:srgbClr val="4FA6AA"/>
          </a:solidFill>
        </p:grpSpPr>
        <p:sp>
          <p:nvSpPr>
            <p:cNvPr id="297" name="Freeform 69"/>
            <p:cNvSpPr>
              <a:spLocks/>
            </p:cNvSpPr>
            <p:nvPr/>
          </p:nvSpPr>
          <p:spPr bwMode="auto">
            <a:xfrm>
              <a:off x="792" y="510"/>
              <a:ext cx="535" cy="537"/>
            </a:xfrm>
            <a:custGeom>
              <a:avLst/>
              <a:gdLst>
                <a:gd name="T0" fmla="*/ 49 w 278"/>
                <a:gd name="T1" fmla="*/ 228 h 278"/>
                <a:gd name="T2" fmla="*/ 228 w 278"/>
                <a:gd name="T3" fmla="*/ 228 h 278"/>
                <a:gd name="T4" fmla="*/ 228 w 278"/>
                <a:gd name="T5" fmla="*/ 49 h 278"/>
                <a:gd name="T6" fmla="*/ 49 w 278"/>
                <a:gd name="T7" fmla="*/ 49 h 278"/>
                <a:gd name="T8" fmla="*/ 49 w 278"/>
                <a:gd name="T9" fmla="*/ 228 h 278"/>
              </a:gdLst>
              <a:ahLst/>
              <a:cxnLst>
                <a:cxn ang="0">
                  <a:pos x="T0" y="T1"/>
                </a:cxn>
                <a:cxn ang="0">
                  <a:pos x="T2" y="T3"/>
                </a:cxn>
                <a:cxn ang="0">
                  <a:pos x="T4" y="T5"/>
                </a:cxn>
                <a:cxn ang="0">
                  <a:pos x="T6" y="T7"/>
                </a:cxn>
                <a:cxn ang="0">
                  <a:pos x="T8" y="T9"/>
                </a:cxn>
              </a:cxnLst>
              <a:rect l="0" t="0" r="r" b="b"/>
              <a:pathLst>
                <a:path w="278" h="278">
                  <a:moveTo>
                    <a:pt x="49" y="228"/>
                  </a:moveTo>
                  <a:cubicBezTo>
                    <a:pt x="98" y="278"/>
                    <a:pt x="179" y="278"/>
                    <a:pt x="228" y="228"/>
                  </a:cubicBezTo>
                  <a:cubicBezTo>
                    <a:pt x="278" y="179"/>
                    <a:pt x="278" y="99"/>
                    <a:pt x="228" y="49"/>
                  </a:cubicBezTo>
                  <a:cubicBezTo>
                    <a:pt x="179" y="0"/>
                    <a:pt x="98" y="0"/>
                    <a:pt x="49" y="49"/>
                  </a:cubicBezTo>
                  <a:cubicBezTo>
                    <a:pt x="0" y="99"/>
                    <a:pt x="0" y="179"/>
                    <a:pt x="49" y="228"/>
                  </a:cubicBezTo>
                </a:path>
              </a:pathLst>
            </a:custGeom>
            <a:noFill/>
            <a:ln w="1587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70"/>
            <p:cNvSpPr>
              <a:spLocks/>
            </p:cNvSpPr>
            <p:nvPr/>
          </p:nvSpPr>
          <p:spPr bwMode="auto">
            <a:xfrm>
              <a:off x="960" y="699"/>
              <a:ext cx="214" cy="156"/>
            </a:xfrm>
            <a:custGeom>
              <a:avLst/>
              <a:gdLst>
                <a:gd name="T0" fmla="*/ 214 w 214"/>
                <a:gd name="T1" fmla="*/ 79 h 156"/>
                <a:gd name="T2" fmla="*/ 96 w 214"/>
                <a:gd name="T3" fmla="*/ 0 h 156"/>
                <a:gd name="T4" fmla="*/ 96 w 214"/>
                <a:gd name="T5" fmla="*/ 48 h 156"/>
                <a:gd name="T6" fmla="*/ 0 w 214"/>
                <a:gd name="T7" fmla="*/ 48 h 156"/>
                <a:gd name="T8" fmla="*/ 0 w 214"/>
                <a:gd name="T9" fmla="*/ 110 h 156"/>
                <a:gd name="T10" fmla="*/ 96 w 214"/>
                <a:gd name="T11" fmla="*/ 110 h 156"/>
                <a:gd name="T12" fmla="*/ 96 w 214"/>
                <a:gd name="T13" fmla="*/ 156 h 156"/>
                <a:gd name="T14" fmla="*/ 214 w 214"/>
                <a:gd name="T15" fmla="*/ 79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156">
                  <a:moveTo>
                    <a:pt x="214" y="79"/>
                  </a:moveTo>
                  <a:lnTo>
                    <a:pt x="96" y="0"/>
                  </a:lnTo>
                  <a:lnTo>
                    <a:pt x="96" y="48"/>
                  </a:lnTo>
                  <a:lnTo>
                    <a:pt x="0" y="48"/>
                  </a:lnTo>
                  <a:lnTo>
                    <a:pt x="0" y="110"/>
                  </a:lnTo>
                  <a:lnTo>
                    <a:pt x="96" y="110"/>
                  </a:lnTo>
                  <a:lnTo>
                    <a:pt x="96" y="156"/>
                  </a:lnTo>
                  <a:lnTo>
                    <a:pt x="214" y="7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12" name="Group 311"/>
          <p:cNvGrpSpPr/>
          <p:nvPr/>
        </p:nvGrpSpPr>
        <p:grpSpPr>
          <a:xfrm>
            <a:off x="3563834" y="5826079"/>
            <a:ext cx="2886323" cy="907659"/>
            <a:chOff x="604536" y="5721114"/>
            <a:chExt cx="2886323" cy="907659"/>
          </a:xfrm>
        </p:grpSpPr>
        <p:sp>
          <p:nvSpPr>
            <p:cNvPr id="313" name="Rounded Rectangle 312"/>
            <p:cNvSpPr/>
            <p:nvPr/>
          </p:nvSpPr>
          <p:spPr>
            <a:xfrm>
              <a:off x="604536" y="6039170"/>
              <a:ext cx="2886323" cy="589603"/>
            </a:xfrm>
            <a:prstGeom prst="roundRect">
              <a:avLst>
                <a:gd name="adj" fmla="val 5000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4" name="Rounded Rectangle 313"/>
            <p:cNvSpPr/>
            <p:nvPr/>
          </p:nvSpPr>
          <p:spPr>
            <a:xfrm>
              <a:off x="1334700" y="5725547"/>
              <a:ext cx="1425995" cy="546949"/>
            </a:xfrm>
            <a:prstGeom prst="roundRect">
              <a:avLst>
                <a:gd name="adj" fmla="val 50000"/>
              </a:avLst>
            </a:prstGeom>
            <a:solidFill>
              <a:srgbClr val="18D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5" name="TextBox 314"/>
            <p:cNvSpPr txBox="1"/>
            <p:nvPr/>
          </p:nvSpPr>
          <p:spPr>
            <a:xfrm>
              <a:off x="1109317" y="5721114"/>
              <a:ext cx="1876761" cy="538609"/>
            </a:xfrm>
            <a:prstGeom prst="rect">
              <a:avLst/>
            </a:prstGeom>
            <a:noFill/>
          </p:spPr>
          <p:txBody>
            <a:bodyPr wrap="square" lIns="0" rIns="0" bIns="0" rtlCol="0">
              <a:spAutoFit/>
            </a:bodyPr>
            <a:lstStyle/>
            <a:p>
              <a:pPr algn="ctr">
                <a:spcBef>
                  <a:spcPct val="0"/>
                </a:spcBef>
              </a:pPr>
              <a:r>
                <a:rPr lang="en-US" sz="3200" dirty="0">
                  <a:solidFill>
                    <a:schemeClr val="bg1"/>
                  </a:solidFill>
                  <a:latin typeface="Adobe Clean Black" panose="020B0A03020404020204" pitchFamily="34" charset="0"/>
                </a:rPr>
                <a:t>$130K</a:t>
              </a:r>
            </a:p>
          </p:txBody>
        </p:sp>
        <p:sp>
          <p:nvSpPr>
            <p:cNvPr id="316" name="TextBox 315"/>
            <p:cNvSpPr txBox="1"/>
            <p:nvPr/>
          </p:nvSpPr>
          <p:spPr>
            <a:xfrm>
              <a:off x="780915" y="6261276"/>
              <a:ext cx="2533566" cy="307777"/>
            </a:xfrm>
            <a:prstGeom prst="rect">
              <a:avLst/>
            </a:prstGeom>
            <a:noFill/>
          </p:spPr>
          <p:txBody>
            <a:bodyPr wrap="square" rtlCol="0">
              <a:spAutoFit/>
            </a:bodyPr>
            <a:lstStyle/>
            <a:p>
              <a:pPr algn="ctr"/>
              <a:r>
                <a:rPr lang="en-US" sz="1400" dirty="0">
                  <a:latin typeface="Adobe Clean Light" panose="020B0303020404020204" pitchFamily="34" charset="0"/>
                </a:rPr>
                <a:t>Projected Incremental Revenue</a:t>
              </a:r>
            </a:p>
          </p:txBody>
        </p:sp>
      </p:grpSp>
      <p:grpSp>
        <p:nvGrpSpPr>
          <p:cNvPr id="317" name="Group 316"/>
          <p:cNvGrpSpPr/>
          <p:nvPr/>
        </p:nvGrpSpPr>
        <p:grpSpPr>
          <a:xfrm>
            <a:off x="6499162" y="5826079"/>
            <a:ext cx="2886323" cy="907659"/>
            <a:chOff x="604536" y="5721114"/>
            <a:chExt cx="2886323" cy="907659"/>
          </a:xfrm>
        </p:grpSpPr>
        <p:sp>
          <p:nvSpPr>
            <p:cNvPr id="318" name="Rounded Rectangle 317"/>
            <p:cNvSpPr/>
            <p:nvPr/>
          </p:nvSpPr>
          <p:spPr>
            <a:xfrm>
              <a:off x="604536" y="6039170"/>
              <a:ext cx="2886323" cy="589603"/>
            </a:xfrm>
            <a:prstGeom prst="roundRect">
              <a:avLst>
                <a:gd name="adj" fmla="val 5000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9" name="Rounded Rectangle 318"/>
            <p:cNvSpPr/>
            <p:nvPr/>
          </p:nvSpPr>
          <p:spPr>
            <a:xfrm>
              <a:off x="1334700" y="5725547"/>
              <a:ext cx="1425995" cy="546949"/>
            </a:xfrm>
            <a:prstGeom prst="roundRect">
              <a:avLst>
                <a:gd name="adj" fmla="val 50000"/>
              </a:avLst>
            </a:prstGeom>
            <a:solidFill>
              <a:srgbClr val="18D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0" name="TextBox 319"/>
            <p:cNvSpPr txBox="1"/>
            <p:nvPr/>
          </p:nvSpPr>
          <p:spPr>
            <a:xfrm>
              <a:off x="1109317" y="5721114"/>
              <a:ext cx="1876761" cy="538609"/>
            </a:xfrm>
            <a:prstGeom prst="rect">
              <a:avLst/>
            </a:prstGeom>
            <a:noFill/>
          </p:spPr>
          <p:txBody>
            <a:bodyPr wrap="square" lIns="0" rIns="0" bIns="0" rtlCol="0">
              <a:spAutoFit/>
            </a:bodyPr>
            <a:lstStyle/>
            <a:p>
              <a:pPr algn="ctr">
                <a:spcBef>
                  <a:spcPct val="0"/>
                </a:spcBef>
              </a:pPr>
              <a:r>
                <a:rPr lang="en-US" sz="3200" dirty="0">
                  <a:solidFill>
                    <a:schemeClr val="bg1"/>
                  </a:solidFill>
                  <a:latin typeface="Adobe Clean Black" panose="020B0A03020404020204" pitchFamily="34" charset="0"/>
                </a:rPr>
                <a:t>-2%</a:t>
              </a:r>
            </a:p>
          </p:txBody>
        </p:sp>
        <p:sp>
          <p:nvSpPr>
            <p:cNvPr id="321" name="TextBox 320"/>
            <p:cNvSpPr txBox="1"/>
            <p:nvPr/>
          </p:nvSpPr>
          <p:spPr>
            <a:xfrm>
              <a:off x="754593" y="6261276"/>
              <a:ext cx="2689417" cy="307777"/>
            </a:xfrm>
            <a:prstGeom prst="rect">
              <a:avLst/>
            </a:prstGeom>
            <a:noFill/>
          </p:spPr>
          <p:txBody>
            <a:bodyPr wrap="square" rtlCol="0">
              <a:spAutoFit/>
            </a:bodyPr>
            <a:lstStyle/>
            <a:p>
              <a:pPr algn="ctr"/>
              <a:r>
                <a:rPr lang="en-US" sz="1400" dirty="0">
                  <a:solidFill>
                    <a:srgbClr val="333333"/>
                  </a:solidFill>
                  <a:latin typeface="Adobe Clean Light" panose="020B0303020404020204" pitchFamily="34" charset="0"/>
                </a:rPr>
                <a:t>Decreased Bounce Rate</a:t>
              </a:r>
            </a:p>
          </p:txBody>
        </p:sp>
      </p:grpSp>
      <p:sp>
        <p:nvSpPr>
          <p:cNvPr id="111" name="TextBox 110"/>
          <p:cNvSpPr txBox="1"/>
          <p:nvPr/>
        </p:nvSpPr>
        <p:spPr>
          <a:xfrm>
            <a:off x="6806643" y="9573015"/>
            <a:ext cx="2629202" cy="369332"/>
          </a:xfrm>
          <a:prstGeom prst="rect">
            <a:avLst/>
          </a:prstGeom>
          <a:noFill/>
        </p:spPr>
        <p:txBody>
          <a:bodyPr wrap="square" lIns="0" tIns="0" rIns="0" bIns="0" rtlCol="0">
            <a:spAutoFit/>
          </a:bodyPr>
          <a:lstStyle/>
          <a:p>
            <a:r>
              <a:rPr lang="en-US" sz="1200" dirty="0">
                <a:solidFill>
                  <a:srgbClr val="333333"/>
                </a:solidFill>
                <a:latin typeface="Adobe Clean Light" panose="020B0303020404020204" pitchFamily="34" charset="0"/>
              </a:rPr>
              <a:t>Variation B increased bounce rate and reduced RPV. </a:t>
            </a:r>
          </a:p>
        </p:txBody>
      </p:sp>
    </p:spTree>
    <p:extLst>
      <p:ext uri="{BB962C8B-B14F-4D97-AF65-F5344CB8AC3E}">
        <p14:creationId xmlns:p14="http://schemas.microsoft.com/office/powerpoint/2010/main" val="2989977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CF7AB64E745554F86CEB35321A167B2" ma:contentTypeVersion="10" ma:contentTypeDescription="Create a new document." ma:contentTypeScope="" ma:versionID="8fd1fa6767d3addc5d56ba0cf021e413">
  <xsd:schema xmlns:xsd="http://www.w3.org/2001/XMLSchema" xmlns:xs="http://www.w3.org/2001/XMLSchema" xmlns:p="http://schemas.microsoft.com/office/2006/metadata/properties" xmlns:ns2="d34bfb7a-8002-4066-9cd1-35b5d6a99a5e" xmlns:ns3="ba2eb4f6-82d1-4d48-989a-4ce69a27644d" targetNamespace="http://schemas.microsoft.com/office/2006/metadata/properties" ma:root="true" ma:fieldsID="73b0e79f34e4eeb39432f2def3b44a33" ns2:_="" ns3:_="">
    <xsd:import namespace="d34bfb7a-8002-4066-9cd1-35b5d6a99a5e"/>
    <xsd:import namespace="ba2eb4f6-82d1-4d48-989a-4ce69a27644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4bfb7a-8002-4066-9cd1-35b5d6a99a5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a2eb4f6-82d1-4d48-989a-4ce69a27644d"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Location" ma:index="15"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3BB49CA-18FB-435F-A6CD-67B065B3C9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4bfb7a-8002-4066-9cd1-35b5d6a99a5e"/>
    <ds:schemaRef ds:uri="ba2eb4f6-82d1-4d48-989a-4ce69a2764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schemas.microsoft.com/office/2006/documentManagement/types"/>
    <ds:schemaRef ds:uri="http://schemas.microsoft.com/office/infopath/2007/PartnerControls"/>
    <ds:schemaRef ds:uri="http://purl.org/dc/elements/1.1/"/>
    <ds:schemaRef ds:uri="http://purl.org/dc/dcmitype/"/>
    <ds:schemaRef ds:uri="http://www.w3.org/XML/1998/namespace"/>
    <ds:schemaRef ds:uri="http://purl.org/dc/terms/"/>
    <ds:schemaRef ds:uri="http://schemas.openxmlformats.org/package/2006/metadata/core-properties"/>
    <ds:schemaRef ds:uri="ba2eb4f6-82d1-4d48-989a-4ce69a27644d"/>
    <ds:schemaRef ds:uri="d34bfb7a-8002-4066-9cd1-35b5d6a99a5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1934</TotalTime>
  <Words>346</Words>
  <Application>Microsoft Office PowerPoint</Application>
  <PresentationFormat>Custom</PresentationFormat>
  <Paragraphs>28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Adobe Clean</vt:lpstr>
      <vt:lpstr>Adobe Clean Black</vt:lpstr>
      <vt:lpstr>Adobe Clean Light</vt: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Jason Hickey</cp:lastModifiedBy>
  <cp:revision>273</cp:revision>
  <dcterms:created xsi:type="dcterms:W3CDTF">2010-04-12T23:12:02Z</dcterms:created>
  <dcterms:modified xsi:type="dcterms:W3CDTF">2019-03-21T22:36:00Z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0x010100ACF7AB64E745554F86CEB35321A167B2</vt:lpwstr>
  </property>
</Properties>
</file>