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  <p:sldMasterId id="2147483677" r:id="rId2"/>
    <p:sldMasterId id="2147483696" r:id="rId3"/>
  </p:sldMasterIdLst>
  <p:notesMasterIdLst>
    <p:notesMasterId r:id="rId34"/>
  </p:notesMasterIdLst>
  <p:handoutMasterIdLst>
    <p:handoutMasterId r:id="rId35"/>
  </p:handoutMasterIdLst>
  <p:sldIdLst>
    <p:sldId id="279" r:id="rId4"/>
    <p:sldId id="380" r:id="rId5"/>
    <p:sldId id="378" r:id="rId6"/>
    <p:sldId id="382" r:id="rId7"/>
    <p:sldId id="426" r:id="rId8"/>
    <p:sldId id="384" r:id="rId9"/>
    <p:sldId id="385" r:id="rId10"/>
    <p:sldId id="386" r:id="rId11"/>
    <p:sldId id="374" r:id="rId12"/>
    <p:sldId id="348" r:id="rId13"/>
    <p:sldId id="428" r:id="rId14"/>
    <p:sldId id="422" r:id="rId15"/>
    <p:sldId id="402" r:id="rId16"/>
    <p:sldId id="430" r:id="rId17"/>
    <p:sldId id="403" r:id="rId18"/>
    <p:sldId id="431" r:id="rId19"/>
    <p:sldId id="437" r:id="rId20"/>
    <p:sldId id="438" r:id="rId21"/>
    <p:sldId id="405" r:id="rId22"/>
    <p:sldId id="432" r:id="rId23"/>
    <p:sldId id="435" r:id="rId24"/>
    <p:sldId id="436" r:id="rId25"/>
    <p:sldId id="411" r:id="rId26"/>
    <p:sldId id="441" r:id="rId27"/>
    <p:sldId id="442" r:id="rId28"/>
    <p:sldId id="443" r:id="rId29"/>
    <p:sldId id="444" r:id="rId30"/>
    <p:sldId id="445" r:id="rId31"/>
    <p:sldId id="308" r:id="rId32"/>
    <p:sldId id="288" r:id="rId33"/>
  </p:sldIdLst>
  <p:sldSz cx="12188825" cy="6858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3">
          <p15:clr>
            <a:srgbClr val="A4A3A4"/>
          </p15:clr>
        </p15:guide>
        <p15:guide id="2" orient="horz" pos="49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497"/>
    <a:srgbClr val="3F48CC"/>
    <a:srgbClr val="880015"/>
    <a:srgbClr val="FFFFFF"/>
    <a:srgbClr val="000000"/>
    <a:srgbClr val="FBB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76" autoAdjust="0"/>
    <p:restoredTop sz="94856" autoAdjust="0"/>
  </p:normalViewPr>
  <p:slideViewPr>
    <p:cSldViewPr snapToGrid="0" snapToObjects="1">
      <p:cViewPr varScale="1">
        <p:scale>
          <a:sx n="77" d="100"/>
          <a:sy n="77" d="100"/>
        </p:scale>
        <p:origin x="48" y="75"/>
      </p:cViewPr>
      <p:guideLst>
        <p:guide orient="horz" pos="4063"/>
        <p:guide orient="horz" pos="49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5D2EE567-80D6-42C6-844A-F0F6714FC972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533C794B-268C-4A67-8C2B-68C4E4A2A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99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A2A3B128-E09D-491C-B840-DB8C264A8EFA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7" tIns="45718" rIns="91437" bIns="457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7" tIns="45718" rIns="91437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3EF2277D-4E65-471B-8FDC-312617F5E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8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9" Type="http://schemas.openxmlformats.org/officeDocument/2006/relationships/image" Target="../media/image50.png"/><Relationship Id="rId21" Type="http://schemas.openxmlformats.org/officeDocument/2006/relationships/image" Target="../media/image32.jpeg"/><Relationship Id="rId34" Type="http://schemas.openxmlformats.org/officeDocument/2006/relationships/image" Target="../media/image45.png"/><Relationship Id="rId42" Type="http://schemas.openxmlformats.org/officeDocument/2006/relationships/image" Target="../media/image53.png"/><Relationship Id="rId47" Type="http://schemas.openxmlformats.org/officeDocument/2006/relationships/image" Target="../media/image58.jpeg"/><Relationship Id="rId50" Type="http://schemas.openxmlformats.org/officeDocument/2006/relationships/image" Target="../media/image61.png"/><Relationship Id="rId55" Type="http://schemas.openxmlformats.org/officeDocument/2006/relationships/image" Target="../media/image66.jpeg"/><Relationship Id="rId63" Type="http://schemas.openxmlformats.org/officeDocument/2006/relationships/image" Target="../media/image74.png"/><Relationship Id="rId68" Type="http://schemas.openxmlformats.org/officeDocument/2006/relationships/image" Target="../media/image79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29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24" Type="http://schemas.openxmlformats.org/officeDocument/2006/relationships/image" Target="../media/image35.jpe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jpeg"/><Relationship Id="rId66" Type="http://schemas.openxmlformats.org/officeDocument/2006/relationships/image" Target="../media/image77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23" Type="http://schemas.openxmlformats.org/officeDocument/2006/relationships/image" Target="../media/image34.jpeg"/><Relationship Id="rId28" Type="http://schemas.openxmlformats.org/officeDocument/2006/relationships/image" Target="../media/image39.jpeg"/><Relationship Id="rId36" Type="http://schemas.openxmlformats.org/officeDocument/2006/relationships/image" Target="../media/image47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61" Type="http://schemas.openxmlformats.org/officeDocument/2006/relationships/image" Target="../media/image72.jpe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31" Type="http://schemas.openxmlformats.org/officeDocument/2006/relationships/image" Target="../media/image42.jpeg"/><Relationship Id="rId44" Type="http://schemas.openxmlformats.org/officeDocument/2006/relationships/image" Target="../media/image55.png"/><Relationship Id="rId52" Type="http://schemas.openxmlformats.org/officeDocument/2006/relationships/image" Target="../media/image63.png"/><Relationship Id="rId60" Type="http://schemas.openxmlformats.org/officeDocument/2006/relationships/image" Target="../media/image71.jpeg"/><Relationship Id="rId65" Type="http://schemas.openxmlformats.org/officeDocument/2006/relationships/image" Target="../media/image7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Relationship Id="rId27" Type="http://schemas.openxmlformats.org/officeDocument/2006/relationships/image" Target="../media/image38.jpe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43" Type="http://schemas.openxmlformats.org/officeDocument/2006/relationships/image" Target="../media/image54.png"/><Relationship Id="rId48" Type="http://schemas.openxmlformats.org/officeDocument/2006/relationships/image" Target="../media/image59.png"/><Relationship Id="rId56" Type="http://schemas.openxmlformats.org/officeDocument/2006/relationships/image" Target="../media/image67.jpeg"/><Relationship Id="rId64" Type="http://schemas.openxmlformats.org/officeDocument/2006/relationships/image" Target="../media/image75.png"/><Relationship Id="rId69" Type="http://schemas.openxmlformats.org/officeDocument/2006/relationships/image" Target="../media/image80.png"/><Relationship Id="rId8" Type="http://schemas.openxmlformats.org/officeDocument/2006/relationships/image" Target="../media/image19.jpeg"/><Relationship Id="rId51" Type="http://schemas.openxmlformats.org/officeDocument/2006/relationships/image" Target="../media/image62.jpeg"/><Relationship Id="rId3" Type="http://schemas.openxmlformats.org/officeDocument/2006/relationships/image" Target="../media/image14.pn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38" Type="http://schemas.openxmlformats.org/officeDocument/2006/relationships/image" Target="../media/image49.png"/><Relationship Id="rId46" Type="http://schemas.openxmlformats.org/officeDocument/2006/relationships/image" Target="../media/image57.png"/><Relationship Id="rId59" Type="http://schemas.openxmlformats.org/officeDocument/2006/relationships/image" Target="../media/image70.jpeg"/><Relationship Id="rId67" Type="http://schemas.openxmlformats.org/officeDocument/2006/relationships/image" Target="../media/image78.png"/><Relationship Id="rId20" Type="http://schemas.openxmlformats.org/officeDocument/2006/relationships/image" Target="../media/image31.jpeg"/><Relationship Id="rId41" Type="http://schemas.openxmlformats.org/officeDocument/2006/relationships/image" Target="../media/image52.png"/><Relationship Id="rId54" Type="http://schemas.openxmlformats.org/officeDocument/2006/relationships/image" Target="../media/image65.png"/><Relationship Id="rId62" Type="http://schemas.openxmlformats.org/officeDocument/2006/relationships/image" Target="../media/image73.png"/><Relationship Id="rId70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" y="0"/>
            <a:ext cx="12199619" cy="6858000"/>
            <a:chOff x="0" y="0"/>
            <a:chExt cx="12199619" cy="685800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9619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 userDrawn="1"/>
        </p:nvSpPr>
        <p:spPr>
          <a:xfrm>
            <a:off x="1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41182" y="1990493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83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28" y="0"/>
            <a:ext cx="12188824" cy="6858000"/>
            <a:chOff x="128" y="0"/>
            <a:chExt cx="12188824" cy="68580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8" y="0"/>
              <a:ext cx="12188824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128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41182" y="1993394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latin typeface="Adobe Clean Light" panose="020B0303020404020204" pitchFamily="34" charset="0"/>
              </a:defRPr>
            </a:lvl2pPr>
            <a:lvl3pPr>
              <a:defRPr>
                <a:latin typeface="Adobe Clean Light" panose="020B0303020404020204" pitchFamily="34" charset="0"/>
              </a:defRPr>
            </a:lvl3pPr>
            <a:lvl4pPr>
              <a:defRPr>
                <a:latin typeface="Adobe Clean Light" panose="020B0303020404020204" pitchFamily="34" charset="0"/>
              </a:defRPr>
            </a:lvl4pPr>
            <a:lvl5pPr>
              <a:defRPr>
                <a:latin typeface="Adobe Clean Light" panose="020B03030204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08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20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373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Whit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61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48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rgbClr val="5D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6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Gray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2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5283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543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ck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967" y="2449525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20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3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5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46513"/>
            <a:ext cx="12188825" cy="411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6933"/>
            <a:ext cx="12188825" cy="64634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000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"/>
            <a:ext cx="12188825" cy="6463445"/>
          </a:xfrm>
          <a:prstGeom prst="rect">
            <a:avLst/>
          </a:prstGeom>
        </p:spPr>
      </p:pic>
      <p:grpSp>
        <p:nvGrpSpPr>
          <p:cNvPr id="28" name="Group 27"/>
          <p:cNvGrpSpPr/>
          <p:nvPr userDrawn="1"/>
        </p:nvGrpSpPr>
        <p:grpSpPr>
          <a:xfrm>
            <a:off x="-8532" y="2355852"/>
            <a:ext cx="12288772" cy="4474369"/>
            <a:chOff x="-8533" y="1932939"/>
            <a:chExt cx="12269071" cy="4467196"/>
          </a:xfrm>
        </p:grpSpPr>
        <p:pic>
          <p:nvPicPr>
            <p:cNvPr id="29" name="Picture 28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1036" y="3612018"/>
              <a:ext cx="1403232" cy="1125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43"/>
            <p:cNvGrpSpPr>
              <a:grpSpLocks/>
            </p:cNvGrpSpPr>
            <p:nvPr userDrawn="1"/>
          </p:nvGrpSpPr>
          <p:grpSpPr bwMode="auto">
            <a:xfrm>
              <a:off x="8271959" y="2687201"/>
              <a:ext cx="1446085" cy="1020967"/>
              <a:chOff x="-1" y="0"/>
              <a:chExt cx="4288637" cy="3026746"/>
            </a:xfrm>
          </p:grpSpPr>
          <p:pic>
            <p:nvPicPr>
              <p:cNvPr id="111" name="Picture 44" descr="image37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0945" y="-630945"/>
                <a:ext cx="3026746" cy="428863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algn="ctr" rotWithShape="0">
                  <a:srgbClr val="000000">
                    <a:alpha val="39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</a:extLst>
            </p:spPr>
          </p:pic>
          <p:pic>
            <p:nvPicPr>
              <p:cNvPr id="112" name="Picture 45" descr="image38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055" y="156050"/>
                <a:ext cx="3600094" cy="2700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1" name="Group 30"/>
            <p:cNvGrpSpPr/>
            <p:nvPr userDrawn="1"/>
          </p:nvGrpSpPr>
          <p:grpSpPr>
            <a:xfrm>
              <a:off x="-8533" y="5383456"/>
              <a:ext cx="12193788" cy="1016679"/>
              <a:chOff x="-8536" y="5532132"/>
              <a:chExt cx="10021500" cy="835343"/>
            </a:xfrm>
          </p:grpSpPr>
          <p:pic>
            <p:nvPicPr>
              <p:cNvPr id="99" name="Picture 2" descr="cc_mosaic_day01_romanowsky.jp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838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3" descr="cc_mosaic_day02_tudisco.jp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4" descr="cc_mosaic_day05_rodriguez.jpg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1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2" name="Picture 5" descr="cc_mosaic_day07_pranckevicius.jpg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73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3" name="Picture 6" descr="cc_mosaic_day09_dingwall.jpg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70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4" name="Picture 7" descr="cc_mosaic_day11_west.jp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24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5" name="Picture 8" descr="cc_mosaic_day12_groenlund.jp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36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9" descr="cc_mosaic_day12_taylor.jp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22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10" descr="cc_mosaic_day15_westermann.jp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6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8" name="Picture 11" descr="cc_mosaic_day16_andaur.jpg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9" name="Picture 12" descr="cc_mosaic_day18_zutto.jpg"/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19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10" name="Picture 13" descr="cc_mosaic_maeda.jpg"/>
              <p:cNvPicPr>
                <a:picLocks noChangeAspect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78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2" name="Picture 15" descr="C:\Users\Alexander\Google Drive\cc_launch_assets\deblur.png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904" y="5112179"/>
              <a:ext cx="1112775" cy="55569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3" name="Picture 16" descr="C:\Users\Alexander\Google Drive\cc_launch_assets\create_now_launch.jpg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161" y="3772692"/>
              <a:ext cx="1527294" cy="87711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grpSp>
          <p:nvGrpSpPr>
            <p:cNvPr id="34" name="Group 33"/>
            <p:cNvGrpSpPr/>
            <p:nvPr userDrawn="1"/>
          </p:nvGrpSpPr>
          <p:grpSpPr>
            <a:xfrm>
              <a:off x="9764268" y="2809523"/>
              <a:ext cx="2419966" cy="2425709"/>
              <a:chOff x="8734425" y="1711119"/>
              <a:chExt cx="2678111" cy="2531797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34425" y="1722035"/>
                <a:ext cx="2678111" cy="2520880"/>
              </a:xfrm>
              <a:prstGeom prst="rect">
                <a:avLst/>
              </a:prstGeom>
            </p:spPr>
          </p:pic>
          <p:sp>
            <p:nvSpPr>
              <p:cNvPr id="91" name="Rectangle 90"/>
              <p:cNvSpPr/>
              <p:nvPr/>
            </p:nvSpPr>
            <p:spPr>
              <a:xfrm>
                <a:off x="8734425" y="1711119"/>
                <a:ext cx="2678111" cy="1024339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8734425" y="2735458"/>
                <a:ext cx="1047750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8734425" y="3243262"/>
                <a:ext cx="2678111" cy="999653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0327481" y="2735458"/>
                <a:ext cx="1085055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734425" y="1722035"/>
                <a:ext cx="2678111" cy="507603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734425" y="3743088"/>
                <a:ext cx="2678111" cy="499828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8734425" y="2223288"/>
                <a:ext cx="4984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0888659" y="2223288"/>
                <a:ext cx="5238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5" name="Picture 17" descr="C:\Users\Alexander\Google Drive\cc_launch_assets\cc_max_2013.png"/>
            <p:cNvPicPr>
              <a:picLocks noChangeAspect="1"/>
            </p:cNvPicPr>
            <p:nvPr userDrawn="1"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803" y="4581930"/>
              <a:ext cx="1832231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6" name="Picture 18" descr="C:\Users\Alexander\Google Drive\cc_launch_assets\cc_max_2011.jpg"/>
            <p:cNvPicPr>
              <a:picLocks noChangeAspect="1"/>
            </p:cNvPicPr>
            <p:nvPr userDrawn="1"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6" y="4651161"/>
              <a:ext cx="1625135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7" name="Picture 19" descr="C:\Users\Alexander\Google Drive\cc_launch_assets\cc_launch.jpg"/>
            <p:cNvPicPr>
              <a:picLocks noChangeAspect="1"/>
            </p:cNvPicPr>
            <p:nvPr userDrawn="1"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2055" y="4380920"/>
              <a:ext cx="1221052" cy="912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8" name="Picture 20" descr="C:\Users\Alexander\Google Drive\cc_launch_assets\dps-marquee-overview-708x510.jpg"/>
            <p:cNvPicPr>
              <a:picLocks noChangeAspect="1"/>
            </p:cNvPicPr>
            <p:nvPr userDrawn="1"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834" y="4747693"/>
              <a:ext cx="1260841" cy="92018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9" name="Picture 21" descr="C:\Users\Alexander\Google Drive\cc_launch_assets\ae_live_text.png"/>
            <p:cNvPicPr>
              <a:picLocks noChangeAspect="1"/>
            </p:cNvPicPr>
            <p:nvPr userDrawn="1"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7748" y="3573972"/>
              <a:ext cx="1437281" cy="85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0" name="Picture 22" descr="C:\Users\Alexander\Google Drive\cc_launch_assets\ae_per_mask.png"/>
            <p:cNvPicPr>
              <a:picLocks noChangeAspect="1"/>
            </p:cNvPicPr>
            <p:nvPr userDrawn="1"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595" y="3994253"/>
              <a:ext cx="1221052" cy="733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" name="Picture 23" descr="C:\Users\Alexander\Google Drive\cc_launch_assets\ps-lr-nature-limited-940x400-b.jpg"/>
            <p:cNvPicPr>
              <a:picLocks noChangeAspect="1"/>
            </p:cNvPicPr>
            <p:nvPr userDrawn="1"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487" y="3165438"/>
              <a:ext cx="1941160" cy="826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2" name="Picture 24" descr="C:\Users\Alexander\Desktop\CC-image.jpeg"/>
            <p:cNvPicPr>
              <a:picLocks noChangeAspect="1"/>
            </p:cNvPicPr>
            <p:nvPr userDrawn="1"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042" y="3913656"/>
              <a:ext cx="1502834" cy="1195584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3" name="Picture 25" descr="cs5_family_boxshot_tight_3in.png"/>
            <p:cNvPicPr>
              <a:picLocks noChangeAspect="1"/>
            </p:cNvPicPr>
            <p:nvPr userDrawn="1"/>
          </p:nvPicPr>
          <p:blipFill rotWithShape="1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 bwMode="auto">
            <a:xfrm>
              <a:off x="1" y="4925532"/>
              <a:ext cx="931389" cy="100861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4" name="Picture 26" descr="C:\Users\Alexander\Google Drive\cc_launch_assets\ipad-png.png"/>
            <p:cNvPicPr>
              <a:picLocks noChangeAspect="1"/>
            </p:cNvPicPr>
            <p:nvPr userDrawn="1"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087" y="4931732"/>
              <a:ext cx="1127125" cy="8813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5" name="Picture 27" descr="C:\Users\Alexander\Google Drive\cc_launch_assets\max_2013_dw.png"/>
            <p:cNvPicPr>
              <a:picLocks noChangeAspect="1"/>
            </p:cNvPicPr>
            <p:nvPr userDrawn="1"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420" y="4367873"/>
              <a:ext cx="2252620" cy="130000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6" name="Picture 28" descr="image24.png"/>
            <p:cNvPicPr>
              <a:picLocks noChangeAspect="1"/>
            </p:cNvPicPr>
            <p:nvPr userDrawn="1"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021" y="5080854"/>
              <a:ext cx="954925" cy="7436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7" name="Picture 29" descr="C:\Users\Alexander\Google Drive\cc_launch_assets\kuler.png"/>
            <p:cNvPicPr>
              <a:picLocks noChangeAspect="1"/>
            </p:cNvPicPr>
            <p:nvPr userDrawn="1"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371" y="3967822"/>
              <a:ext cx="897526" cy="6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8" name="Group 30"/>
            <p:cNvGrpSpPr>
              <a:grpSpLocks/>
            </p:cNvGrpSpPr>
            <p:nvPr userDrawn="1"/>
          </p:nvGrpSpPr>
          <p:grpSpPr bwMode="auto">
            <a:xfrm>
              <a:off x="3768470" y="3707305"/>
              <a:ext cx="1581432" cy="222214"/>
              <a:chOff x="-1" y="-1"/>
              <a:chExt cx="7696202" cy="1082072"/>
            </a:xfrm>
          </p:grpSpPr>
          <p:pic>
            <p:nvPicPr>
              <p:cNvPr id="83" name="Picture 31" descr="C:\Users\Alexander\Creative Cloud Files\Team Prezo\!!assets\mnemonics\CS6_style\Edge_Animate.png"/>
              <p:cNvPicPr>
                <a:picLocks noChangeAspect="1"/>
              </p:cNvPicPr>
              <p:nvPr/>
            </p:nvPicPr>
            <p:blipFill>
              <a:blip r:embed="rId3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4" name="Picture 32" descr="C:\Users\Alexander\Creative Cloud Files\Team Prezo\!!assets\mnemonics\CS6_style\Edge_Code.png"/>
              <p:cNvPicPr>
                <a:picLocks noChangeAspect="1"/>
              </p:cNvPicPr>
              <p:nvPr/>
            </p:nvPicPr>
            <p:blipFill>
              <a:blip r:embed="rId3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0033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5" name="Picture 33" descr="C:\Users\Alexander\Creative Cloud Files\Team Prezo\!!assets\mnemonics\CS6_style\Edge_inspect.png"/>
              <p:cNvPicPr>
                <a:picLocks noChangeAspect="1"/>
              </p:cNvPicPr>
              <p:nvPr/>
            </p:nvPicPr>
            <p:blipFill>
              <a:blip r:embed="rId3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4608" y="7932"/>
                <a:ext cx="1112457" cy="10741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4" descr="C:\Users\Alexander\Creative Cloud Files\Team Prezo\!!assets\mnemonics\CS6_style\Edge_PhoneGap_Build.png"/>
              <p:cNvPicPr>
                <a:picLocks noChangeAspect="1"/>
              </p:cNvPicPr>
              <p:nvPr/>
            </p:nvPicPr>
            <p:blipFill>
              <a:blip r:embed="rId3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3329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7" name="Picture 35" descr="C:\Users\Alexander\Creative Cloud Files\Team Prezo\!!assets\mnemonics\CS6_style\Edge_Reflow.png"/>
              <p:cNvPicPr>
                <a:picLocks noChangeAspect="1"/>
              </p:cNvPicPr>
              <p:nvPr/>
            </p:nvPicPr>
            <p:blipFill>
              <a:blip r:embed="rId3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2498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8" name="Picture 36" descr="C:\Users\Alexander\Creative Cloud Files\Team Prezo\!!assets\mnemonics\CS6_style\Edge_WebFonts.png"/>
              <p:cNvPicPr>
                <a:picLocks noChangeAspect="1"/>
              </p:cNvPicPr>
              <p:nvPr/>
            </p:nvPicPr>
            <p:blipFill>
              <a:blip r:embed="rId3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6274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9" name="Picture 37" descr="C:\Users\Alexander\Creative Cloud Files\Team Prezo\!!assets\mnemonics\CS6_style\Typekit_mnemonic_RGB_512px_no_shadow.png"/>
              <p:cNvPicPr>
                <a:picLocks noChangeAspect="1"/>
              </p:cNvPicPr>
              <p:nvPr/>
            </p:nvPicPr>
            <p:blipFill>
              <a:blip r:embed="rId4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1183" y="466"/>
                <a:ext cx="1095018" cy="10676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38" descr="C:\Users\Alexander\Google Drive\cc_launch_assets\lrmobile.png"/>
            <p:cNvPicPr>
              <a:picLocks noChangeAspect="1"/>
            </p:cNvPicPr>
            <p:nvPr userDrawn="1"/>
          </p:nvPicPr>
          <p:blipFill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910" y="4936101"/>
              <a:ext cx="1581106" cy="101676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54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0" name="Picture 39" descr="D:\!!ADOBEWERK\!!Assets_201303\!!ADOBE\adobe_mnemonics\CC_NEW\Behance_mnemonic.png"/>
            <p:cNvPicPr>
              <a:picLocks noChangeAspect="1"/>
            </p:cNvPicPr>
            <p:nvPr userDrawn="1"/>
          </p:nvPicPr>
          <p:blipFill>
            <a:blip r:embed="rId4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4474" y="3864431"/>
              <a:ext cx="573076" cy="55363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1" name="Picture 40" descr="Screen Shot 2014-06-04 at 9.35.34 AM.png"/>
            <p:cNvPicPr>
              <a:picLocks noChangeAspect="1"/>
            </p:cNvPicPr>
            <p:nvPr userDrawn="1"/>
          </p:nvPicPr>
          <p:blipFill>
            <a:blip r:embed="rId4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505" y="5041368"/>
              <a:ext cx="417780" cy="8696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2" name="Picture 52" descr="C:\Users\Alexander\Google Drive\cc_launch_assets\cc_thor.png"/>
            <p:cNvPicPr>
              <a:picLocks noChangeAspect="1"/>
            </p:cNvPicPr>
            <p:nvPr userDrawn="1"/>
          </p:nvPicPr>
          <p:blipFill>
            <a:blip r:embed="rId4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700" y="3309340"/>
              <a:ext cx="503228" cy="8448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3" name="Picture 1" descr="pasted-image.pdf"/>
            <p:cNvPicPr>
              <a:picLocks noChangeAspect="1"/>
            </p:cNvPicPr>
            <p:nvPr userDrawn="1"/>
          </p:nvPicPr>
          <p:blipFill rotWithShape="1">
            <a:blip r:embed="rId4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91823" y="4766094"/>
              <a:ext cx="1966912" cy="1247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4" name="Picture 1" descr="pasted-image.pdf"/>
            <p:cNvPicPr>
              <a:picLocks noChangeAspect="1"/>
            </p:cNvPicPr>
            <p:nvPr userDrawn="1"/>
          </p:nvPicPr>
          <p:blipFill rotWithShape="1">
            <a:blip r:embed="rId4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0754" y="2481362"/>
              <a:ext cx="1041504" cy="765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 userDrawn="1"/>
          </p:nvPicPr>
          <p:blipFill rotWithShape="1">
            <a:blip r:embed="rId4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56290" y="4433854"/>
              <a:ext cx="1326414" cy="699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 userDrawn="1"/>
          </p:nvPicPr>
          <p:blipFill>
            <a:blip r:embed="rId4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1474" y="3967824"/>
              <a:ext cx="1379272" cy="958325"/>
            </a:xfrm>
            <a:prstGeom prst="rect">
              <a:avLst/>
            </a:prstGeom>
          </p:spPr>
        </p:pic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475" y="4886237"/>
              <a:ext cx="703534" cy="842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" name="Group 57"/>
            <p:cNvGrpSpPr/>
            <p:nvPr userDrawn="1"/>
          </p:nvGrpSpPr>
          <p:grpSpPr>
            <a:xfrm>
              <a:off x="8381537" y="4692862"/>
              <a:ext cx="2979850" cy="1334450"/>
              <a:chOff x="9205405" y="4442620"/>
              <a:chExt cx="2979850" cy="1334450"/>
            </a:xfrm>
          </p:grpSpPr>
          <p:pic>
            <p:nvPicPr>
              <p:cNvPr id="80" name="Picture 6"/>
              <p:cNvPicPr>
                <a:picLocks noChangeAspect="1" noChangeArrowheads="1"/>
              </p:cNvPicPr>
              <p:nvPr/>
            </p:nvPicPr>
            <p:blipFill rotWithShape="1">
              <a:blip r:embed="rId5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1362228" y="4670225"/>
                <a:ext cx="823027" cy="11068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 rotWithShape="1">
              <a:blip r:embed="rId5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205405" y="4442620"/>
                <a:ext cx="1389133" cy="97987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304800" sx="88000" sy="88000" algn="ctr" rotWithShape="0">
                  <a:prstClr val="black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4" descr="C:\Users\Alex\Desktop\sp3_illustrator_touch.png"/>
              <p:cNvPicPr>
                <a:picLocks noChangeAspect="1" noChangeArrowheads="1"/>
              </p:cNvPicPr>
              <p:nvPr/>
            </p:nvPicPr>
            <p:blipFill rotWithShape="1">
              <a:blip r:embed="rId5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311841" y="4823252"/>
                <a:ext cx="1329955" cy="8126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9" name="Picture 58"/>
            <p:cNvPicPr>
              <a:picLocks noChangeAspect="1"/>
            </p:cNvPicPr>
            <p:nvPr userDrawn="1"/>
          </p:nvPicPr>
          <p:blipFill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1109" y="3165436"/>
              <a:ext cx="446196" cy="44631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0" name="Picture 59"/>
            <p:cNvPicPr>
              <a:picLocks noChangeAspect="1"/>
            </p:cNvPicPr>
            <p:nvPr userDrawn="1"/>
          </p:nvPicPr>
          <p:blipFill rotWithShape="1"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3"/>
            <a:stretch/>
          </p:blipFill>
          <p:spPr>
            <a:xfrm>
              <a:off x="9538248" y="2605536"/>
              <a:ext cx="1793994" cy="889960"/>
            </a:xfrm>
            <a:prstGeom prst="rect">
              <a:avLst/>
            </a:prstGeom>
          </p:spPr>
        </p:pic>
        <p:pic>
          <p:nvPicPr>
            <p:cNvPr id="61" name="Picture 60" descr="splash_1080p__0027_Dw.jpg"/>
            <p:cNvPicPr>
              <a:picLocks noChangeAspect="1"/>
            </p:cNvPicPr>
            <p:nvPr userDrawn="1"/>
          </p:nvPicPr>
          <p:blipFill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9429" y="3463820"/>
              <a:ext cx="1683617" cy="947034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 userDrawn="1"/>
          </p:nvPicPr>
          <p:blipFill>
            <a:blip r:embed="rId5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0102" y="4073635"/>
              <a:ext cx="1531076" cy="861230"/>
            </a:xfrm>
            <a:prstGeom prst="rect">
              <a:avLst/>
            </a:prstGeom>
          </p:spPr>
        </p:pic>
        <p:pic>
          <p:nvPicPr>
            <p:cNvPr id="63" name="Picture 62" descr="Lr6_FacialRecognition_Channelimg.png"/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3997" y="3660204"/>
              <a:ext cx="1710072" cy="8550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5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56658" y="1932939"/>
              <a:ext cx="1717712" cy="1842654"/>
            </a:xfrm>
            <a:prstGeom prst="rect">
              <a:avLst/>
            </a:prstGeom>
          </p:spPr>
        </p:pic>
        <p:pic>
          <p:nvPicPr>
            <p:cNvPr id="65" name="Picture 5" descr="C:\Users\Alex\Desktop\extract_dw.jpg"/>
            <p:cNvPicPr>
              <a:picLocks noChangeAspect="1" noChangeArrowheads="1"/>
            </p:cNvPicPr>
            <p:nvPr userDrawn="1"/>
          </p:nvPicPr>
          <p:blipFill rotWithShape="1">
            <a:blip r:embed="rId5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00728" y="5087392"/>
              <a:ext cx="799579" cy="1309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 descr="C:\Users\Alex\Desktop\libraries.jpg"/>
            <p:cNvPicPr>
              <a:picLocks noChangeAspect="1" noChangeArrowheads="1"/>
            </p:cNvPicPr>
            <p:nvPr userDrawn="1"/>
          </p:nvPicPr>
          <p:blipFill rotWithShape="1">
            <a:blip r:embed="rId5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485010" y="2738434"/>
              <a:ext cx="692406" cy="1444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Group 66"/>
            <p:cNvGrpSpPr/>
            <p:nvPr userDrawn="1"/>
          </p:nvGrpSpPr>
          <p:grpSpPr>
            <a:xfrm>
              <a:off x="7740215" y="3538530"/>
              <a:ext cx="2805976" cy="1879536"/>
              <a:chOff x="10977473" y="3164004"/>
              <a:chExt cx="4279601" cy="28666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8" name="Stock_collage_2.jpg"/>
              <p:cNvPicPr/>
              <p:nvPr userDrawn="1"/>
            </p:nvPicPr>
            <p:blipFill rotWithShape="1">
              <a:blip r:embed="rId6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442579" y="3164004"/>
                <a:ext cx="2814495" cy="2037185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79" name="Picture 2" descr="In-app purchase"/>
              <p:cNvPicPr>
                <a:picLocks noChangeAspect="1" noChangeArrowheads="1"/>
              </p:cNvPicPr>
              <p:nvPr userDrawn="1"/>
            </p:nvPicPr>
            <p:blipFill rotWithShape="1">
              <a:blip r:embed="rId6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977473" y="5021368"/>
                <a:ext cx="1179193" cy="10092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8" name="Picture 67"/>
            <p:cNvPicPr>
              <a:picLocks noChangeAspect="1"/>
            </p:cNvPicPr>
            <p:nvPr userDrawn="1"/>
          </p:nvPicPr>
          <p:blipFill>
            <a:blip r:embed="rId6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3045" y="4066728"/>
              <a:ext cx="1027493" cy="16576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9" name="Group 68"/>
            <p:cNvGrpSpPr/>
            <p:nvPr userDrawn="1"/>
          </p:nvGrpSpPr>
          <p:grpSpPr>
            <a:xfrm>
              <a:off x="7120638" y="2759714"/>
              <a:ext cx="1335373" cy="898614"/>
              <a:chOff x="7474843" y="2472639"/>
              <a:chExt cx="1160026" cy="780414"/>
            </a:xfrm>
          </p:grpSpPr>
          <p:grpSp>
            <p:nvGrpSpPr>
              <p:cNvPr id="74" name="Group 46"/>
              <p:cNvGrpSpPr>
                <a:grpSpLocks/>
              </p:cNvGrpSpPr>
              <p:nvPr/>
            </p:nvGrpSpPr>
            <p:grpSpPr bwMode="auto">
              <a:xfrm>
                <a:off x="7474843" y="2472639"/>
                <a:ext cx="1160026" cy="780414"/>
                <a:chOff x="0" y="0"/>
                <a:chExt cx="4025976" cy="2708200"/>
              </a:xfrm>
            </p:grpSpPr>
            <p:pic>
              <p:nvPicPr>
                <p:cNvPr id="76" name="Picture 47" descr="image39.png"/>
                <p:cNvPicPr>
                  <a:picLocks noChangeAspect="1"/>
                </p:cNvPicPr>
                <p:nvPr/>
              </p:nvPicPr>
              <p:blipFill>
                <a:blip r:embed="rId6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658888" y="-658888"/>
                  <a:ext cx="2708200" cy="402597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63500" algn="ctr" rotWithShape="0">
                    <a:srgbClr val="000000">
                      <a:alpha val="39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pic>
              <p:nvPicPr>
                <p:cNvPr id="77" name="Picture 48" descr="image40.png"/>
                <p:cNvPicPr>
                  <a:picLocks noChangeAspect="1"/>
                </p:cNvPicPr>
                <p:nvPr/>
              </p:nvPicPr>
              <p:blipFill>
                <a:blip r:embed="rId6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486" y="131720"/>
                  <a:ext cx="3236255" cy="24276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5" name="Picture 7"/>
              <p:cNvPicPr>
                <a:picLocks noChangeAspect="1" noChangeArrowheads="1"/>
              </p:cNvPicPr>
              <p:nvPr/>
            </p:nvPicPr>
            <p:blipFill rotWithShape="1">
              <a:blip r:embed="rId6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89060" y="2505990"/>
                <a:ext cx="961705" cy="704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69"/>
            <p:cNvGrpSpPr/>
            <p:nvPr userDrawn="1"/>
          </p:nvGrpSpPr>
          <p:grpSpPr>
            <a:xfrm>
              <a:off x="9233149" y="2319456"/>
              <a:ext cx="524751" cy="1101838"/>
              <a:chOff x="11737843" y="1014516"/>
              <a:chExt cx="2501711" cy="5252936"/>
            </a:xfrm>
          </p:grpSpPr>
          <p:pic>
            <p:nvPicPr>
              <p:cNvPr id="72" name="Picture 3" descr="C:\Users\Alex\Documents\!!work_201407\MAX2014\Press\Shape (Press)\00 Live Capture.png"/>
              <p:cNvPicPr>
                <a:picLocks noChangeAspect="1" noChangeArrowheads="1"/>
              </p:cNvPicPr>
              <p:nvPr/>
            </p:nvPicPr>
            <p:blipFill>
              <a:blip r:embed="rId6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41043" y="1781246"/>
                <a:ext cx="2114812" cy="37537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2" descr="C:\Users\Alex\Desktop\iphone5s.png"/>
              <p:cNvPicPr>
                <a:picLocks noChangeAspect="1" noChangeArrowheads="1"/>
              </p:cNvPicPr>
              <p:nvPr/>
            </p:nvPicPr>
            <p:blipFill>
              <a:blip r:embed="rId6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37843" y="1014516"/>
                <a:ext cx="2501711" cy="52529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1" name="Picture 2" descr="C:\Users\Alex\Desktop\KV.png"/>
            <p:cNvPicPr>
              <a:picLocks noChangeAspect="1" noChangeArrowheads="1"/>
            </p:cNvPicPr>
            <p:nvPr userDrawn="1"/>
          </p:nvPicPr>
          <p:blipFill rotWithShape="1">
            <a:blip r:embed="rId6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53345" y="2716007"/>
              <a:ext cx="1574856" cy="74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AutoShape 53"/>
          <p:cNvSpPr>
            <a:spLocks/>
          </p:cNvSpPr>
          <p:nvPr userDrawn="1"/>
        </p:nvSpPr>
        <p:spPr bwMode="auto">
          <a:xfrm>
            <a:off x="-13184" y="1363634"/>
            <a:ext cx="12207117" cy="5099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  <a:gd name="connsiteX0" fmla="*/ 0 w 26247"/>
              <a:gd name="connsiteY0" fmla="*/ 13165 h 21644"/>
              <a:gd name="connsiteX1" fmla="*/ 1706 w 26247"/>
              <a:gd name="connsiteY1" fmla="*/ 12247 h 21644"/>
              <a:gd name="connsiteX2" fmla="*/ 7651 w 26247"/>
              <a:gd name="connsiteY2" fmla="*/ 8400 h 21644"/>
              <a:gd name="connsiteX3" fmla="*/ 14001 w 26247"/>
              <a:gd name="connsiteY3" fmla="*/ 5647 h 21644"/>
              <a:gd name="connsiteX4" fmla="*/ 21600 w 26247"/>
              <a:gd name="connsiteY4" fmla="*/ 0 h 21644"/>
              <a:gd name="connsiteX5" fmla="*/ 26247 w 26247"/>
              <a:gd name="connsiteY5" fmla="*/ 21644 h 21644"/>
              <a:gd name="connsiteX6" fmla="*/ 35 w 26247"/>
              <a:gd name="connsiteY6" fmla="*/ 21600 h 21644"/>
              <a:gd name="connsiteX7" fmla="*/ 35 w 26247"/>
              <a:gd name="connsiteY7" fmla="*/ 13271 h 21644"/>
              <a:gd name="connsiteX8" fmla="*/ 53 w 26247"/>
              <a:gd name="connsiteY8" fmla="*/ 13200 h 21644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4001 w 28794"/>
              <a:gd name="connsiteY3" fmla="*/ 8862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4001 w 28798"/>
              <a:gd name="connsiteY3" fmla="*/ 8523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5205 w 28798"/>
              <a:gd name="connsiteY3" fmla="*/ 8269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8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1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4 w 28763"/>
              <a:gd name="connsiteY8" fmla="*/ 16415 h 24901"/>
              <a:gd name="connsiteX0" fmla="*/ 3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  <a:gd name="connsiteX0" fmla="*/ 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67" h="24901">
                <a:moveTo>
                  <a:pt x="6" y="16380"/>
                </a:moveTo>
                <a:lnTo>
                  <a:pt x="1675" y="15462"/>
                </a:lnTo>
                <a:lnTo>
                  <a:pt x="7620" y="11615"/>
                </a:lnTo>
                <a:lnTo>
                  <a:pt x="15174" y="8269"/>
                </a:lnTo>
                <a:cubicBezTo>
                  <a:pt x="19493" y="5980"/>
                  <a:pt x="23574" y="2884"/>
                  <a:pt x="28763" y="0"/>
                </a:cubicBezTo>
                <a:cubicBezTo>
                  <a:pt x="28755" y="8385"/>
                  <a:pt x="28773" y="16516"/>
                  <a:pt x="28765" y="24901"/>
                </a:cubicBezTo>
                <a:lnTo>
                  <a:pt x="4" y="24815"/>
                </a:lnTo>
                <a:lnTo>
                  <a:pt x="4" y="16486"/>
                </a:lnTo>
                <a:cubicBezTo>
                  <a:pt x="10" y="16462"/>
                  <a:pt x="-5" y="16470"/>
                  <a:pt x="1" y="16446"/>
                </a:cubicBezTo>
              </a:path>
            </a:pathLst>
          </a:custGeom>
          <a:gradFill rotWithShape="0">
            <a:gsLst>
              <a:gs pos="0">
                <a:schemeClr val="bg1">
                  <a:lumMod val="95000"/>
                  <a:alpha val="14000"/>
                </a:schemeClr>
              </a:gs>
              <a:gs pos="34544">
                <a:schemeClr val="bg1">
                  <a:alpha val="9000"/>
                </a:schemeClr>
              </a:gs>
              <a:gs pos="68000">
                <a:srgbClr val="C00000">
                  <a:lumMod val="59000"/>
                  <a:alpha val="62000"/>
                </a:srgbClr>
              </a:gs>
              <a:gs pos="100000">
                <a:srgbClr val="002060">
                  <a:lumMod val="50000"/>
                  <a:alpha val="96000"/>
                </a:srgbClr>
              </a:gs>
            </a:gsLst>
            <a:lin ang="5400000"/>
          </a:gradFill>
          <a:ln>
            <a:noFill/>
          </a:ln>
          <a:effectLst/>
        </p:spPr>
        <p:txBody>
          <a:bodyPr lIns="0" tIns="0" rIns="0" bIns="0"/>
          <a:lstStyle>
            <a:lvl1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228371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400" kern="0">
              <a:solidFill>
                <a:srgbClr val="000000"/>
              </a:solidFill>
            </a:endParaRPr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3891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16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17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1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95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12814" y="-1508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824" cy="6469064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4" name="Picture 1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556" y="78659"/>
            <a:ext cx="12379041" cy="64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Rectangle 114"/>
          <p:cNvSpPr/>
          <p:nvPr userDrawn="1"/>
        </p:nvSpPr>
        <p:spPr>
          <a:xfrm rot="10800000">
            <a:off x="0" y="515062"/>
            <a:ext cx="12197372" cy="595797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40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6972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27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28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1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1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.jpg"/>
          <p:cNvPicPr>
            <a:picLocks noChangeAspect="1"/>
          </p:cNvPicPr>
          <p:nvPr userDrawn="1"/>
        </p:nvPicPr>
        <p:blipFill>
          <a:blip r:embed="rId2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" y="-47847"/>
            <a:ext cx="12188825" cy="6502167"/>
          </a:xfrm>
          <a:prstGeom prst="rect">
            <a:avLst/>
          </a:prstGeom>
        </p:spPr>
      </p:pic>
      <p:sp>
        <p:nvSpPr>
          <p:cNvPr id="8" name="Shape 49"/>
          <p:cNvSpPr/>
          <p:nvPr userDrawn="1"/>
        </p:nvSpPr>
        <p:spPr>
          <a:xfrm rot="5400000" flipV="1">
            <a:off x="2964236" y="-3064318"/>
            <a:ext cx="6260354" cy="12188825"/>
          </a:xfrm>
          <a:prstGeom prst="rect">
            <a:avLst/>
          </a:prstGeom>
          <a:gradFill>
            <a:gsLst>
              <a:gs pos="5044">
                <a:srgbClr val="000000">
                  <a:alpha val="0"/>
                </a:srgbClr>
              </a:gs>
              <a:gs pos="99607">
                <a:srgbClr val="000000"/>
              </a:gs>
            </a:gsLst>
            <a:lin ang="108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defTabSz="456513"/>
            <a:endParaRPr sz="1798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>
                <a:solidFill>
                  <a:prstClr val="white"/>
                </a:solidFill>
              </a:rPr>
              <a:pPr/>
              <a:t>3/13/2019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>
                <a:solidFill>
                  <a:prstClr val="white"/>
                </a:solidFill>
              </a:rPr>
              <a:pPr algn="ct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78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4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47071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730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345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8898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8451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8686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252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49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2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149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58" r:id="rId3"/>
    <p:sldLayoutId id="2147483659" r:id="rId4"/>
    <p:sldLayoutId id="2147483660" r:id="rId5"/>
    <p:sldLayoutId id="2147483661" r:id="rId6"/>
    <p:sldLayoutId id="2147483672" r:id="rId7"/>
    <p:sldLayoutId id="2147483673" r:id="rId8"/>
    <p:sldLayoutId id="2147483674" r:id="rId9"/>
    <p:sldLayoutId id="214748367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9619" cy="6858000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 b="0" i="0" u="none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287509"/>
            <a:ext cx="11579384" cy="593725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1143000"/>
            <a:ext cx="11579384" cy="50292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5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hf hdr="0" ftr="0" dt="0"/>
  <p:txStyles>
    <p:titleStyle>
      <a:lvl1pPr algn="l" defTabSz="1087965" rtl="0" eaLnBrk="1" latinLnBrk="0" hangingPunct="1">
        <a:spcBef>
          <a:spcPct val="0"/>
        </a:spcBef>
        <a:buNone/>
        <a:defRPr sz="3199" b="0" i="0" u="none" kern="1200">
          <a:solidFill>
            <a:schemeClr val="tx1">
              <a:lumMod val="75000"/>
              <a:lumOff val="25000"/>
            </a:schemeClr>
          </a:solidFill>
          <a:latin typeface="Adobe Clean Light" pitchFamily="34" charset="0"/>
          <a:ea typeface="+mj-ea"/>
          <a:cs typeface="+mj-cs"/>
        </a:defRPr>
      </a:lvl1pPr>
    </p:titleStyle>
    <p:bodyStyle>
      <a:lvl1pPr marL="274556" indent="-265033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2399" kern="1200">
          <a:solidFill>
            <a:schemeClr val="tx1"/>
          </a:solidFill>
          <a:latin typeface="Adobe Clean Light" pitchFamily="34" charset="0"/>
          <a:ea typeface="+mn-ea"/>
          <a:cs typeface="+mn-cs"/>
        </a:defRPr>
      </a:lvl1pPr>
      <a:lvl2pPr marL="551537" indent="-275769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51753" indent="-200216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950081" indent="-198327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087965" indent="-137885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1901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535883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079865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623847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3982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7965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194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5928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1991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3893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7874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185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6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Accessibility" TargetMode="External"/><Relationship Id="rId7" Type="http://schemas.openxmlformats.org/officeDocument/2006/relationships/hyperlink" Target="https://www.iso.org/standard/64599.html" TargetMode="External"/><Relationship Id="rId2" Type="http://schemas.openxmlformats.org/officeDocument/2006/relationships/hyperlink" Target="mailto:Haverty@Adobe.co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obe.com/content/dam/Adobe/en/devnet/acrobat/pdfs/adobe_supplement_iso32000.pdf" TargetMode="External"/><Relationship Id="rId5" Type="http://schemas.openxmlformats.org/officeDocument/2006/relationships/hyperlink" Target="https://blogs.adobe.com/accessibility/" TargetMode="External"/><Relationship Id="rId4" Type="http://schemas.openxmlformats.org/officeDocument/2006/relationships/hyperlink" Target="https://theblog.adobe.com/document-cloud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Accessible PDF Forms – Adding Form Fields to a Tagged PDF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3165"/>
          </a:xfrm>
        </p:spPr>
        <p:txBody>
          <a:bodyPr/>
          <a:lstStyle/>
          <a:p>
            <a:r>
              <a:rPr lang="en-US" dirty="0"/>
              <a:t>Rob Haverty, Senior Product Manager, Document Cloud Accessibility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" y="6581479"/>
            <a:ext cx="1723696" cy="276999"/>
          </a:xfrm>
          <a:prstGeom prst="rect">
            <a:avLst/>
          </a:prstGeom>
          <a:solidFill>
            <a:schemeClr val="tx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Revised November 2017</a:t>
            </a:r>
          </a:p>
        </p:txBody>
      </p:sp>
    </p:spTree>
    <p:extLst>
      <p:ext uri="{BB962C8B-B14F-4D97-AF65-F5344CB8AC3E}">
        <p14:creationId xmlns:p14="http://schemas.microsoft.com/office/powerpoint/2010/main" val="7619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for Adding Form Fields with Auto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Run “Prepare Form”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Fix form field properties (name and tooltip)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Check other properties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Add format to date field </a:t>
            </a:r>
          </a:p>
          <a:p>
            <a:pPr>
              <a:buClr>
                <a:srgbClr val="7030A0"/>
              </a:buClr>
              <a:buSzPct val="75000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0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AAFCE-01F4-4268-B719-5997DBE51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 with Auto Detection of Form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1E7FD-5C7A-4157-BBB4-5C9429A78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4844222" cy="5181600"/>
          </a:xfrm>
        </p:spPr>
        <p:txBody>
          <a:bodyPr/>
          <a:lstStyle/>
          <a:p>
            <a:r>
              <a:rPr lang="en-US" dirty="0"/>
              <a:t>Do not check “This document requires signatures”</a:t>
            </a:r>
          </a:p>
          <a:p>
            <a:pPr lvl="1"/>
            <a:r>
              <a:rPr lang="en-US" dirty="0"/>
              <a:t>Signature field applied regardless</a:t>
            </a:r>
          </a:p>
          <a:p>
            <a:pPr lvl="1"/>
            <a:r>
              <a:rPr lang="en-US" dirty="0"/>
              <a:t>Some functionality missing (a bug)</a:t>
            </a:r>
          </a:p>
          <a:p>
            <a:r>
              <a:rPr lang="en-US" dirty="0"/>
              <a:t>Set “Form field auto detection” to </a:t>
            </a:r>
            <a:r>
              <a:rPr lang="en-US" b="1" dirty="0"/>
              <a:t>On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2107D-A1AE-403E-BCE8-D8E10A05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11</a:t>
            </a:fld>
            <a:endParaRPr lang="en-US" dirty="0"/>
          </a:p>
        </p:txBody>
      </p:sp>
      <p:pic>
        <p:nvPicPr>
          <p:cNvPr id="5" name="Content Placeholder 4" descr="Uncheck signature checkbox and set auto detection to on">
            <a:extLst>
              <a:ext uri="{FF2B5EF4-FFF2-40B4-BE49-F238E27FC236}">
                <a16:creationId xmlns:a16="http://schemas.microsoft.com/office/drawing/2014/main" id="{98106812-8A74-4C8B-AF57-45D6FA905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3276" y="990600"/>
            <a:ext cx="5521588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0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1947C-CDAD-4112-A5D1-F6245915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Form Field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AA669-ECAE-4F3C-AB4A-5621A6549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12</a:t>
            </a:fld>
            <a:endParaRPr lang="en-US" dirty="0"/>
          </a:p>
        </p:txBody>
      </p:sp>
      <p:pic>
        <p:nvPicPr>
          <p:cNvPr id="8" name="Content Placeholder 7" descr="Create Name and Tooltip properties for the form field">
            <a:extLst>
              <a:ext uri="{FF2B5EF4-FFF2-40B4-BE49-F238E27FC236}">
                <a16:creationId xmlns:a16="http://schemas.microsoft.com/office/drawing/2014/main" id="{53D24696-0190-4FBA-9ED2-59F6637E9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324" y="1044388"/>
            <a:ext cx="4962412" cy="5181600"/>
          </a:xfrm>
          <a:prstGeom prst="rect">
            <a:avLst/>
          </a:prstGeom>
        </p:spPr>
      </p:pic>
      <p:pic>
        <p:nvPicPr>
          <p:cNvPr id="9" name="Picture 8" descr="Select date format">
            <a:extLst>
              <a:ext uri="{FF2B5EF4-FFF2-40B4-BE49-F238E27FC236}">
                <a16:creationId xmlns:a16="http://schemas.microsoft.com/office/drawing/2014/main" id="{E8DA5830-DCB3-4CAC-8B4B-54B9B6DC5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955" y="930535"/>
            <a:ext cx="4138814" cy="531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5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2256" y="1700742"/>
            <a:ext cx="10917145" cy="369332"/>
          </a:xfrm>
        </p:spPr>
        <p:txBody>
          <a:bodyPr/>
          <a:lstStyle/>
          <a:p>
            <a:r>
              <a:rPr lang="en-US" dirty="0"/>
              <a:t>Session 4 – Finalizing the Form</a:t>
            </a:r>
          </a:p>
        </p:txBody>
      </p:sp>
    </p:spTree>
    <p:extLst>
      <p:ext uri="{BB962C8B-B14F-4D97-AF65-F5344CB8AC3E}">
        <p14:creationId xmlns:p14="http://schemas.microsoft.com/office/powerpoint/2010/main" val="266600197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Finalize the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Verify and fix tab order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Test the form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Preview the form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Verify entering data in the fields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Auto-tag the form and fix the Tag Tree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endParaRPr lang="en-US" dirty="0"/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endParaRPr lang="en-US" dirty="0"/>
          </a:p>
          <a:p>
            <a:pPr>
              <a:buClr>
                <a:srgbClr val="7030A0"/>
              </a:buClr>
              <a:buSzPct val="75000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7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Verify and Fix the Tab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990600"/>
            <a:ext cx="11579384" cy="1478280"/>
          </a:xfrm>
        </p:spPr>
        <p:txBody>
          <a:bodyPr>
            <a:normAutofit/>
          </a:bodyPr>
          <a:lstStyle/>
          <a:p>
            <a:r>
              <a:rPr lang="en-CA" dirty="0"/>
              <a:t>Enable “Show Tab Numbers”</a:t>
            </a:r>
          </a:p>
          <a:p>
            <a:r>
              <a:rPr lang="en-CA" dirty="0"/>
              <a:t>Set the Tab order by dragging up and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15</a:t>
            </a:fld>
            <a:endParaRPr lang="en-US" dirty="0"/>
          </a:p>
        </p:txBody>
      </p:sp>
      <p:pic>
        <p:nvPicPr>
          <p:cNvPr id="7" name="Picture 6" descr="Select Order Tabs by Structure and Show Tab Numbers in the Fields dropdown">
            <a:extLst>
              <a:ext uri="{FF2B5EF4-FFF2-40B4-BE49-F238E27FC236}">
                <a16:creationId xmlns:a16="http://schemas.microsoft.com/office/drawing/2014/main" id="{F927D2E3-96E1-402A-ABD7-F940D3F56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435" y="2171700"/>
            <a:ext cx="4176110" cy="3746726"/>
          </a:xfrm>
          <a:prstGeom prst="rect">
            <a:avLst/>
          </a:prstGeom>
        </p:spPr>
      </p:pic>
      <p:pic>
        <p:nvPicPr>
          <p:cNvPr id="8" name="Picture 7" descr="Drag and drop the fields into the right tab order">
            <a:extLst>
              <a:ext uri="{FF2B5EF4-FFF2-40B4-BE49-F238E27FC236}">
                <a16:creationId xmlns:a16="http://schemas.microsoft.com/office/drawing/2014/main" id="{0055AD90-0498-4144-B7DE-3BE92495D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804" y="2171700"/>
            <a:ext cx="4055509" cy="374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85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12FAD-3EDE-4D4A-A7C3-FA7E57F31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DEF59-66E2-464F-AD02-7450D792C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832753"/>
            <a:ext cx="11579384" cy="45175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Select Preview (toggles back to Edit)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E8B42-E55A-4AA8-8403-9068A7C7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16</a:t>
            </a:fld>
            <a:endParaRPr lang="en-US" dirty="0"/>
          </a:p>
        </p:txBody>
      </p:sp>
      <p:pic>
        <p:nvPicPr>
          <p:cNvPr id="6" name="Picture 5" descr="Preview button">
            <a:extLst>
              <a:ext uri="{FF2B5EF4-FFF2-40B4-BE49-F238E27FC236}">
                <a16:creationId xmlns:a16="http://schemas.microsoft.com/office/drawing/2014/main" id="{933F0861-BE8F-4F1C-8A79-928715DB4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2" y="1311724"/>
            <a:ext cx="2399167" cy="2495317"/>
          </a:xfrm>
          <a:prstGeom prst="rect">
            <a:avLst/>
          </a:prstGeom>
        </p:spPr>
      </p:pic>
      <p:pic>
        <p:nvPicPr>
          <p:cNvPr id="7" name="Picture 6" descr="More dropdown">
            <a:extLst>
              <a:ext uri="{FF2B5EF4-FFF2-40B4-BE49-F238E27FC236}">
                <a16:creationId xmlns:a16="http://schemas.microsoft.com/office/drawing/2014/main" id="{5B7AE57A-9BB3-452C-90E2-4B427A0A7E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027" y="4490779"/>
            <a:ext cx="3254376" cy="1472368"/>
          </a:xfrm>
          <a:prstGeom prst="rect">
            <a:avLst/>
          </a:prstGeom>
        </p:spPr>
      </p:pic>
      <p:pic>
        <p:nvPicPr>
          <p:cNvPr id="8" name="Picture 7" descr="Clear Form selected from the More dropdown">
            <a:extLst>
              <a:ext uri="{FF2B5EF4-FFF2-40B4-BE49-F238E27FC236}">
                <a16:creationId xmlns:a16="http://schemas.microsoft.com/office/drawing/2014/main" id="{D70C316F-6DEC-406B-90A7-EFBF11B2A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276" y="3185174"/>
            <a:ext cx="4002584" cy="298200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30156E-E170-46A8-B014-2216AEF56B3D}"/>
              </a:ext>
            </a:extLst>
          </p:cNvPr>
          <p:cNvSpPr txBox="1">
            <a:spLocks/>
          </p:cNvSpPr>
          <p:nvPr/>
        </p:nvSpPr>
        <p:spPr>
          <a:xfrm>
            <a:off x="304721" y="3937659"/>
            <a:ext cx="11579384" cy="422502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>
            <a:lvl1pPr marL="275852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1703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1979" indent="-20027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366" indent="-198387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8291" indent="-13792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279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944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08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5235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Clear the form after entering data in the form fields</a:t>
            </a:r>
          </a:p>
        </p:txBody>
      </p:sp>
    </p:spTree>
    <p:extLst>
      <p:ext uri="{BB962C8B-B14F-4D97-AF65-F5344CB8AC3E}">
        <p14:creationId xmlns:p14="http://schemas.microsoft.com/office/powerpoint/2010/main" val="990026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EAE5E-2498-4F2C-B8DC-514F83019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Manually Adding Form Fields to the Tag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3A3C8-5AC8-4E11-A7B9-A658591B7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1001484"/>
            <a:ext cx="3494393" cy="32385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Steps</a:t>
            </a:r>
          </a:p>
          <a:p>
            <a:r>
              <a:rPr lang="en-US" b="1" dirty="0"/>
              <a:t>Place focus on “root” Tag</a:t>
            </a:r>
          </a:p>
          <a:p>
            <a:r>
              <a:rPr lang="en-US" dirty="0"/>
              <a:t>Tag Annotations</a:t>
            </a:r>
          </a:p>
          <a:p>
            <a:r>
              <a:rPr lang="en-US" dirty="0"/>
              <a:t>Find Unmarked Annotations</a:t>
            </a:r>
          </a:p>
          <a:p>
            <a:r>
              <a:rPr lang="en-US" dirty="0"/>
              <a:t>Tag Element</a:t>
            </a:r>
          </a:p>
          <a:p>
            <a:r>
              <a:rPr lang="en-US" dirty="0"/>
              <a:t>Set Tag Type to 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BE1CC-7E01-45A1-9005-2DC71FE4B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17</a:t>
            </a:fld>
            <a:endParaRPr lang="en-US" dirty="0"/>
          </a:p>
        </p:txBody>
      </p:sp>
      <p:pic>
        <p:nvPicPr>
          <p:cNvPr id="7" name="Picture 6" descr="Tag Annotations in Tag Tree dropdown menu">
            <a:extLst>
              <a:ext uri="{FF2B5EF4-FFF2-40B4-BE49-F238E27FC236}">
                <a16:creationId xmlns:a16="http://schemas.microsoft.com/office/drawing/2014/main" id="{973B7DE4-A071-4F34-849C-9CB87781E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626" y="1001484"/>
            <a:ext cx="2117786" cy="4608422"/>
          </a:xfrm>
          <a:prstGeom prst="rect">
            <a:avLst/>
          </a:prstGeom>
        </p:spPr>
      </p:pic>
      <p:pic>
        <p:nvPicPr>
          <p:cNvPr id="8" name="Picture 7" descr="Find in Tag Tree dropdown menu">
            <a:extLst>
              <a:ext uri="{FF2B5EF4-FFF2-40B4-BE49-F238E27FC236}">
                <a16:creationId xmlns:a16="http://schemas.microsoft.com/office/drawing/2014/main" id="{422BBD0E-7343-42CB-995E-0644BE3D3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013" y="1001484"/>
            <a:ext cx="2150096" cy="4608422"/>
          </a:xfrm>
          <a:prstGeom prst="rect">
            <a:avLst/>
          </a:prstGeom>
        </p:spPr>
      </p:pic>
      <p:pic>
        <p:nvPicPr>
          <p:cNvPr id="9" name="Picture 8" descr="Find unmarked annotations">
            <a:extLst>
              <a:ext uri="{FF2B5EF4-FFF2-40B4-BE49-F238E27FC236}">
                <a16:creationId xmlns:a16="http://schemas.microsoft.com/office/drawing/2014/main" id="{B81A63EE-2C02-48B2-9325-834FD9839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2562" y="1001484"/>
            <a:ext cx="3090113" cy="1714195"/>
          </a:xfrm>
          <a:prstGeom prst="rect">
            <a:avLst/>
          </a:prstGeom>
        </p:spPr>
      </p:pic>
      <p:pic>
        <p:nvPicPr>
          <p:cNvPr id="10" name="Picture 9" descr="Tag element">
            <a:extLst>
              <a:ext uri="{FF2B5EF4-FFF2-40B4-BE49-F238E27FC236}">
                <a16:creationId xmlns:a16="http://schemas.microsoft.com/office/drawing/2014/main" id="{C6AC639B-6002-4DB7-93D9-86333B363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2562" y="2890156"/>
            <a:ext cx="3091543" cy="1712065"/>
          </a:xfrm>
          <a:prstGeom prst="rect">
            <a:avLst/>
          </a:prstGeom>
        </p:spPr>
      </p:pic>
      <p:pic>
        <p:nvPicPr>
          <p:cNvPr id="11" name="Picture 10" descr="Select From type">
            <a:extLst>
              <a:ext uri="{FF2B5EF4-FFF2-40B4-BE49-F238E27FC236}">
                <a16:creationId xmlns:a16="http://schemas.microsoft.com/office/drawing/2014/main" id="{93C944E0-647A-4AC2-9159-59DA13BF02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31" y="4702628"/>
            <a:ext cx="25146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12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9C25-7460-4B59-B1B3-55D8CD61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 Tag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B3048-EEAC-4459-911C-43D976585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 fields appear at the bottom of the Tag Tree</a:t>
            </a:r>
          </a:p>
          <a:p>
            <a:r>
              <a:rPr lang="en-US" dirty="0"/>
              <a:t>Move &lt;Form&gt; tag to the correct place in the Tag Tree as a peer of the &lt;P&gt; tag content.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7C333D-8043-4715-9642-DA22A95D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18</a:t>
            </a:fld>
            <a:endParaRPr lang="en-US" dirty="0"/>
          </a:p>
        </p:txBody>
      </p:sp>
      <p:pic>
        <p:nvPicPr>
          <p:cNvPr id="5" name="Picture 4" descr="&lt;Form&gt; tags appear at the bottom of the tag tree">
            <a:extLst>
              <a:ext uri="{FF2B5EF4-FFF2-40B4-BE49-F238E27FC236}">
                <a16:creationId xmlns:a16="http://schemas.microsoft.com/office/drawing/2014/main" id="{B29C68E7-9EB9-42CF-87E3-49206475F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754" y="2097390"/>
            <a:ext cx="3483403" cy="4190431"/>
          </a:xfrm>
          <a:prstGeom prst="rect">
            <a:avLst/>
          </a:prstGeom>
        </p:spPr>
      </p:pic>
      <p:pic>
        <p:nvPicPr>
          <p:cNvPr id="6" name="Picture 5" descr="Move &lt;Form&gt; tag to the correct location">
            <a:extLst>
              <a:ext uri="{FF2B5EF4-FFF2-40B4-BE49-F238E27FC236}">
                <a16:creationId xmlns:a16="http://schemas.microsoft.com/office/drawing/2014/main" id="{2B9F6C21-199B-485D-A490-A020ACE86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000" y="2097390"/>
            <a:ext cx="3929521" cy="330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114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5 – Manual Creation of Form Fields</a:t>
            </a:r>
          </a:p>
        </p:txBody>
      </p:sp>
    </p:spTree>
    <p:extLst>
      <p:ext uri="{BB962C8B-B14F-4D97-AF65-F5344CB8AC3E}">
        <p14:creationId xmlns:p14="http://schemas.microsoft.com/office/powerpoint/2010/main" val="15629976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2 – Introduction to Forms</a:t>
            </a:r>
          </a:p>
        </p:txBody>
      </p:sp>
    </p:spTree>
    <p:extLst>
      <p:ext uri="{BB962C8B-B14F-4D97-AF65-F5344CB8AC3E}">
        <p14:creationId xmlns:p14="http://schemas.microsoft.com/office/powerpoint/2010/main" val="177978475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E7765-75E3-4C3F-937C-9FD5AF0A7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Form Field Manually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F658E-08D7-47A9-863C-C638EBAB7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to manually add form fields</a:t>
            </a:r>
          </a:p>
          <a:p>
            <a:pPr lvl="1"/>
            <a:r>
              <a:rPr lang="en-US" dirty="0"/>
              <a:t>Creating a form from scratch</a:t>
            </a:r>
          </a:p>
          <a:p>
            <a:pPr lvl="1"/>
            <a:r>
              <a:rPr lang="en-US" dirty="0"/>
              <a:t>Adding/fixing form fields where form fields were auto detected</a:t>
            </a:r>
          </a:p>
          <a:p>
            <a:r>
              <a:rPr lang="en-US" dirty="0"/>
              <a:t>Steps</a:t>
            </a:r>
          </a:p>
          <a:p>
            <a:pPr lvl="2"/>
            <a:r>
              <a:rPr lang="en-US" dirty="0"/>
              <a:t>Prepare Form</a:t>
            </a:r>
          </a:p>
          <a:p>
            <a:pPr lvl="2"/>
            <a:r>
              <a:rPr lang="en-US" dirty="0"/>
              <a:t>Manually place form fields</a:t>
            </a:r>
          </a:p>
          <a:p>
            <a:pPr lvl="2"/>
            <a:r>
              <a:rPr lang="en-US" dirty="0"/>
              <a:t>Complete process for creating and finalizing forms in auto detect process except for tagging</a:t>
            </a:r>
          </a:p>
          <a:p>
            <a:pPr lvl="2"/>
            <a:r>
              <a:rPr lang="en-US" dirty="0"/>
              <a:t>Tag form fields manually</a:t>
            </a:r>
          </a:p>
          <a:p>
            <a:pPr lvl="3"/>
            <a:r>
              <a:rPr lang="en-US" dirty="0"/>
              <a:t>Note: form fields will appear at the end of the Tag Tree and need to be moved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77242-F23C-48BF-BEB4-3067CD297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991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Manually add form fields from the Prepare Form field options">
            <a:extLst>
              <a:ext uri="{FF2B5EF4-FFF2-40B4-BE49-F238E27FC236}">
                <a16:creationId xmlns:a16="http://schemas.microsoft.com/office/drawing/2014/main" id="{D80357B9-2A44-4D0D-BEB6-3F82B6F78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45" y="897814"/>
            <a:ext cx="11099026" cy="5466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FE1CB1-BD54-4009-BB2B-38433D08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Form Field Options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B9F88-2C9E-4685-804B-2BDBB2BD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103F1-A15F-415C-BB41-95ADFCDDBDAD}"/>
              </a:ext>
            </a:extLst>
          </p:cNvPr>
          <p:cNvSpPr txBox="1"/>
          <p:nvPr/>
        </p:nvSpPr>
        <p:spPr>
          <a:xfrm>
            <a:off x="4408714" y="1393361"/>
            <a:ext cx="274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80015"/>
                </a:solidFill>
              </a:rPr>
              <a:t>Manually Add Form Fields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DF4236-A2BB-4206-BEBA-47A0FBD38F46}"/>
              </a:ext>
            </a:extLst>
          </p:cNvPr>
          <p:cNvSpPr txBox="1"/>
          <p:nvPr/>
        </p:nvSpPr>
        <p:spPr>
          <a:xfrm>
            <a:off x="7086596" y="2438846"/>
            <a:ext cx="220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F48CC"/>
                </a:solidFill>
              </a:rPr>
              <a:t>Position Form Fields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9F7D86-47DF-490B-8BCE-C900B40A79BE}"/>
              </a:ext>
            </a:extLst>
          </p:cNvPr>
          <p:cNvSpPr txBox="1"/>
          <p:nvPr/>
        </p:nvSpPr>
        <p:spPr>
          <a:xfrm>
            <a:off x="7750637" y="4697177"/>
            <a:ext cx="149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74497"/>
                </a:solidFill>
              </a:rPr>
              <a:t>Set Tab Order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3E9C73-5980-456F-932A-A51FABB0E764}"/>
              </a:ext>
            </a:extLst>
          </p:cNvPr>
          <p:cNvSpPr txBox="1"/>
          <p:nvPr/>
        </p:nvSpPr>
        <p:spPr>
          <a:xfrm>
            <a:off x="3211286" y="1975757"/>
            <a:ext cx="41420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Common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Checkbox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 Button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Calendar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3108322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E4A29-72F2-413F-AB13-6D6F0F764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Form Field (Text)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1BA84-CC20-4577-8621-6DD1BEA53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11579384" cy="435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Select form field type (Text)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85D19-4827-477F-A8D2-34F306F6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22</a:t>
            </a:fld>
            <a:endParaRPr lang="en-US" dirty="0"/>
          </a:p>
        </p:txBody>
      </p:sp>
      <p:pic>
        <p:nvPicPr>
          <p:cNvPr id="5" name="Picture 4" descr="Text box selected in Prepare Form field options">
            <a:extLst>
              <a:ext uri="{FF2B5EF4-FFF2-40B4-BE49-F238E27FC236}">
                <a16:creationId xmlns:a16="http://schemas.microsoft.com/office/drawing/2014/main" id="{875398EA-61D5-434F-A2B3-755197E47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1" y="1483771"/>
            <a:ext cx="11345181" cy="651398"/>
          </a:xfrm>
          <a:prstGeom prst="rect">
            <a:avLst/>
          </a:prstGeom>
        </p:spPr>
      </p:pic>
      <p:pic>
        <p:nvPicPr>
          <p:cNvPr id="6" name="Picture 5" descr="Text box positioned on the form">
            <a:extLst>
              <a:ext uri="{FF2B5EF4-FFF2-40B4-BE49-F238E27FC236}">
                <a16:creationId xmlns:a16="http://schemas.microsoft.com/office/drawing/2014/main" id="{8446DAB7-37CB-4710-A046-EDAEA46F9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21" y="3217544"/>
            <a:ext cx="5310415" cy="2623394"/>
          </a:xfrm>
          <a:prstGeom prst="rect">
            <a:avLst/>
          </a:prstGeom>
        </p:spPr>
      </p:pic>
      <p:pic>
        <p:nvPicPr>
          <p:cNvPr id="7" name="Picture 6" descr="Dialog to create field name">
            <a:extLst>
              <a:ext uri="{FF2B5EF4-FFF2-40B4-BE49-F238E27FC236}">
                <a16:creationId xmlns:a16="http://schemas.microsoft.com/office/drawing/2014/main" id="{480CC366-4936-4A0B-86BB-0C4A4A23A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638" y="3217544"/>
            <a:ext cx="5478264" cy="262339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58189D-F9E4-4675-A7E9-C8AB1C763977}"/>
              </a:ext>
            </a:extLst>
          </p:cNvPr>
          <p:cNvSpPr txBox="1">
            <a:spLocks/>
          </p:cNvSpPr>
          <p:nvPr/>
        </p:nvSpPr>
        <p:spPr>
          <a:xfrm>
            <a:off x="304721" y="2532185"/>
            <a:ext cx="11579384" cy="435429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>
            <a:lvl1pPr marL="275852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1703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1979" indent="-20027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366" indent="-198387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8291" indent="-13792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279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944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08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5235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/>
              <a:t>Drag/Drop form field in place and edit properties</a:t>
            </a:r>
          </a:p>
        </p:txBody>
      </p:sp>
    </p:spTree>
    <p:extLst>
      <p:ext uri="{BB962C8B-B14F-4D97-AF65-F5344CB8AC3E}">
        <p14:creationId xmlns:p14="http://schemas.microsoft.com/office/powerpoint/2010/main" val="4222107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6 – “Special” Form Fields</a:t>
            </a:r>
          </a:p>
        </p:txBody>
      </p:sp>
    </p:spTree>
    <p:extLst>
      <p:ext uri="{BB962C8B-B14F-4D97-AF65-F5344CB8AC3E}">
        <p14:creationId xmlns:p14="http://schemas.microsoft.com/office/powerpoint/2010/main" val="346478613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103BF-2FC4-489B-A73E-5F0A9E416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Multi-line Text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DCBC6-E418-463C-A1EF-00347A9A4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5622550" cy="5181600"/>
          </a:xfrm>
        </p:spPr>
        <p:txBody>
          <a:bodyPr/>
          <a:lstStyle/>
          <a:p>
            <a:r>
              <a:rPr lang="en-US" dirty="0"/>
              <a:t>Regular Text field</a:t>
            </a:r>
          </a:p>
          <a:p>
            <a:r>
              <a:rPr lang="en-US" dirty="0"/>
              <a:t>Size to space for text</a:t>
            </a:r>
          </a:p>
          <a:p>
            <a:r>
              <a:rPr lang="en-US" dirty="0"/>
              <a:t>Go to Text Field Properties &gt; Options &gt; Multi-line</a:t>
            </a:r>
          </a:p>
          <a:p>
            <a:r>
              <a:rPr lang="en-US" dirty="0"/>
              <a:t>Scroll long text</a:t>
            </a:r>
          </a:p>
          <a:p>
            <a:r>
              <a:rPr lang="en-US" dirty="0"/>
              <a:t>Limit of “x” characters</a:t>
            </a:r>
          </a:p>
          <a:p>
            <a:r>
              <a:rPr lang="en-US" dirty="0"/>
              <a:t>Notes: </a:t>
            </a:r>
          </a:p>
          <a:p>
            <a:pPr lvl="1"/>
            <a:r>
              <a:rPr lang="en-US" dirty="0"/>
              <a:t>Characters, not words </a:t>
            </a:r>
          </a:p>
          <a:p>
            <a:pPr lvl="1"/>
            <a:r>
              <a:rPr lang="en-US" dirty="0"/>
              <a:t>500 words is approximately 3000 characters</a:t>
            </a:r>
          </a:p>
          <a:p>
            <a:pPr lvl="1"/>
            <a:r>
              <a:rPr lang="en-US" dirty="0"/>
              <a:t>Spaces count as characters</a:t>
            </a:r>
          </a:p>
          <a:p>
            <a:pPr lvl="1"/>
            <a:r>
              <a:rPr lang="en-US" dirty="0"/>
              <a:t>Even if visually there are multiple lines only create one text box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E3043-60A6-4B8B-A778-BB60BE86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24</a:t>
            </a:fld>
            <a:endParaRPr lang="en-US" dirty="0"/>
          </a:p>
        </p:txBody>
      </p:sp>
      <p:pic>
        <p:nvPicPr>
          <p:cNvPr id="5" name="Picture 4" descr="Select Multi-line format and limit of number of characters">
            <a:extLst>
              <a:ext uri="{FF2B5EF4-FFF2-40B4-BE49-F238E27FC236}">
                <a16:creationId xmlns:a16="http://schemas.microsoft.com/office/drawing/2014/main" id="{64B44516-621D-403E-88EA-227E875F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557" y="990600"/>
            <a:ext cx="4056690" cy="527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82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D02BC-2A79-4315-965A-B91C57964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3959-ABB8-4F12-98D8-3B5BD7287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1773307"/>
            <a:ext cx="5355850" cy="2683329"/>
          </a:xfrm>
        </p:spPr>
        <p:txBody>
          <a:bodyPr/>
          <a:lstStyle/>
          <a:p>
            <a:r>
              <a:rPr lang="en-US" dirty="0"/>
              <a:t>Select Check Box</a:t>
            </a:r>
          </a:p>
          <a:p>
            <a:r>
              <a:rPr lang="en-US" dirty="0"/>
              <a:t>Select “Pin” to create multiple check boxes</a:t>
            </a:r>
          </a:p>
          <a:p>
            <a:r>
              <a:rPr lang="en-US" dirty="0"/>
              <a:t>Set Name and Tooltip</a:t>
            </a:r>
          </a:p>
          <a:p>
            <a:r>
              <a:rPr lang="en-US" dirty="0"/>
              <a:t>Set Options</a:t>
            </a:r>
          </a:p>
          <a:p>
            <a:pPr lvl="1"/>
            <a:r>
              <a:rPr lang="en-US" dirty="0"/>
              <a:t>Check Box Style</a:t>
            </a:r>
          </a:p>
          <a:p>
            <a:pPr lvl="1"/>
            <a:r>
              <a:rPr lang="en-US" dirty="0"/>
              <a:t>Export Value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34858-BB98-48FF-A486-9E00633FC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25</a:t>
            </a:fld>
            <a:endParaRPr lang="en-US" dirty="0"/>
          </a:p>
        </p:txBody>
      </p:sp>
      <p:pic>
        <p:nvPicPr>
          <p:cNvPr id="6" name="Picture 5" descr="Checkbox selected in Prepare Form field options">
            <a:extLst>
              <a:ext uri="{FF2B5EF4-FFF2-40B4-BE49-F238E27FC236}">
                <a16:creationId xmlns:a16="http://schemas.microsoft.com/office/drawing/2014/main" id="{9C538E94-A2E8-402D-B944-73816688E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0" y="955089"/>
            <a:ext cx="11579384" cy="640614"/>
          </a:xfrm>
          <a:prstGeom prst="rect">
            <a:avLst/>
          </a:prstGeom>
        </p:spPr>
      </p:pic>
      <p:pic>
        <p:nvPicPr>
          <p:cNvPr id="7" name="Picture 6" descr="Set check box style and export value">
            <a:extLst>
              <a:ext uri="{FF2B5EF4-FFF2-40B4-BE49-F238E27FC236}">
                <a16:creationId xmlns:a16="http://schemas.microsoft.com/office/drawing/2014/main" id="{94C0554B-B2C0-4331-BDD6-28C99BBDB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599" y="1771120"/>
            <a:ext cx="3663044" cy="463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39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72CE5-601E-4D74-945D-FEC0B1029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Button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BE73B-C526-4840-B392-03EE724C1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26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7B869D-16F9-4B89-9A6D-64BC5C781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0" y="1773306"/>
            <a:ext cx="6346451" cy="4104979"/>
          </a:xfrm>
        </p:spPr>
        <p:txBody>
          <a:bodyPr>
            <a:normAutofit/>
          </a:bodyPr>
          <a:lstStyle/>
          <a:p>
            <a:r>
              <a:rPr lang="en-US" dirty="0"/>
              <a:t>Select Radio Button</a:t>
            </a:r>
          </a:p>
          <a:p>
            <a:r>
              <a:rPr lang="en-US" dirty="0"/>
              <a:t>Create Choice – unique to the radio button</a:t>
            </a:r>
          </a:p>
          <a:p>
            <a:r>
              <a:rPr lang="en-US" dirty="0"/>
              <a:t>Add Group Name – common to the set of radio buttons (also the Name in the properties)</a:t>
            </a:r>
          </a:p>
          <a:p>
            <a:r>
              <a:rPr lang="en-US" dirty="0"/>
              <a:t>Add Another Button – until all buttons are created</a:t>
            </a:r>
          </a:p>
          <a:p>
            <a:r>
              <a:rPr lang="en-US" dirty="0"/>
              <a:t>Select All Properties</a:t>
            </a:r>
          </a:p>
          <a:p>
            <a:pPr lvl="1"/>
            <a:r>
              <a:rPr lang="en-US" dirty="0"/>
              <a:t>Set Tooltip</a:t>
            </a:r>
          </a:p>
          <a:p>
            <a:pPr lvl="1"/>
            <a:r>
              <a:rPr lang="en-US" dirty="0"/>
              <a:t>Set Options</a:t>
            </a:r>
          </a:p>
          <a:p>
            <a:pPr lvl="2"/>
            <a:r>
              <a:rPr lang="en-US" dirty="0"/>
              <a:t>Button Style</a:t>
            </a:r>
          </a:p>
          <a:p>
            <a:pPr lvl="2"/>
            <a:r>
              <a:rPr lang="en-US" dirty="0"/>
              <a:t>Verify Radio Button Choice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Set radio button choice and group name. Choose to add another button">
            <a:extLst>
              <a:ext uri="{FF2B5EF4-FFF2-40B4-BE49-F238E27FC236}">
                <a16:creationId xmlns:a16="http://schemas.microsoft.com/office/drawing/2014/main" id="{B6F61D23-C847-444C-A966-BFCCC0650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5543" y="1603916"/>
            <a:ext cx="2119984" cy="1999256"/>
          </a:xfrm>
          <a:prstGeom prst="rect">
            <a:avLst/>
          </a:prstGeom>
        </p:spPr>
      </p:pic>
      <p:pic>
        <p:nvPicPr>
          <p:cNvPr id="8" name="Picture 7" descr="Select button style">
            <a:extLst>
              <a:ext uri="{FF2B5EF4-FFF2-40B4-BE49-F238E27FC236}">
                <a16:creationId xmlns:a16="http://schemas.microsoft.com/office/drawing/2014/main" id="{FE67DFCA-C29A-4BC4-81C6-59B132D9A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376" y="3652370"/>
            <a:ext cx="4342728" cy="2704598"/>
          </a:xfrm>
          <a:prstGeom prst="rect">
            <a:avLst/>
          </a:prstGeom>
        </p:spPr>
      </p:pic>
      <p:pic>
        <p:nvPicPr>
          <p:cNvPr id="9" name="Picture 8" descr="Radio button selected in Prepare Form field options">
            <a:extLst>
              <a:ext uri="{FF2B5EF4-FFF2-40B4-BE49-F238E27FC236}">
                <a16:creationId xmlns:a16="http://schemas.microsoft.com/office/drawing/2014/main" id="{310FE389-852D-410E-BF71-C5396F1A9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22" y="834470"/>
            <a:ext cx="11579384" cy="7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83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DCB7-F4F4-449B-84E0-78DD7838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Dropdown List Box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88CDA-CD7B-459E-AD50-1B139169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27</a:t>
            </a:fld>
            <a:endParaRPr lang="en-US" dirty="0"/>
          </a:p>
        </p:txBody>
      </p:sp>
      <p:pic>
        <p:nvPicPr>
          <p:cNvPr id="5" name="Picture 4" descr="Dropdown list selected in Prepare Form field options">
            <a:extLst>
              <a:ext uri="{FF2B5EF4-FFF2-40B4-BE49-F238E27FC236}">
                <a16:creationId xmlns:a16="http://schemas.microsoft.com/office/drawing/2014/main" id="{655505B7-961A-41A5-8414-B9B3BB6D7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1" y="826442"/>
            <a:ext cx="11579384" cy="64505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C7422D-670B-4BB0-BFB7-8BF5444AF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2181523"/>
            <a:ext cx="4327150" cy="2683329"/>
          </a:xfrm>
        </p:spPr>
        <p:txBody>
          <a:bodyPr/>
          <a:lstStyle/>
          <a:p>
            <a:r>
              <a:rPr lang="en-US" dirty="0"/>
              <a:t>Select Dropdown List</a:t>
            </a:r>
          </a:p>
          <a:p>
            <a:r>
              <a:rPr lang="en-US" dirty="0"/>
              <a:t>Set Name and Tooltip</a:t>
            </a:r>
          </a:p>
          <a:p>
            <a:r>
              <a:rPr lang="en-US" dirty="0"/>
              <a:t>Set Options</a:t>
            </a:r>
          </a:p>
          <a:p>
            <a:pPr lvl="1"/>
            <a:r>
              <a:rPr lang="en-US" dirty="0"/>
              <a:t>Add Items to select Item List</a:t>
            </a:r>
          </a:p>
          <a:p>
            <a:pPr lvl="1"/>
            <a:r>
              <a:rPr lang="en-US" dirty="0"/>
              <a:t>Export Value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Create listbox items for selection">
            <a:extLst>
              <a:ext uri="{FF2B5EF4-FFF2-40B4-BE49-F238E27FC236}">
                <a16:creationId xmlns:a16="http://schemas.microsoft.com/office/drawing/2014/main" id="{2E7C5A14-CA2A-446D-BED9-EB9D9D0ED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514" y="1702628"/>
            <a:ext cx="5918421" cy="437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71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9F80D-4EB3-4509-BD5F-A32C9F65F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88FD0-0FCA-476A-AE31-A0199FEA6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5774950" cy="5181600"/>
          </a:xfrm>
        </p:spPr>
        <p:txBody>
          <a:bodyPr/>
          <a:lstStyle/>
          <a:p>
            <a:r>
              <a:rPr lang="en-US" dirty="0"/>
              <a:t>Create Text Field</a:t>
            </a:r>
          </a:p>
          <a:p>
            <a:r>
              <a:rPr lang="en-US" dirty="0"/>
              <a:t>Format Tab in Properties</a:t>
            </a:r>
          </a:p>
          <a:p>
            <a:pPr lvl="1"/>
            <a:r>
              <a:rPr lang="en-US" dirty="0"/>
              <a:t>Set Format Category to Number</a:t>
            </a:r>
          </a:p>
          <a:p>
            <a:pPr lvl="1"/>
            <a:r>
              <a:rPr lang="en-US" dirty="0"/>
              <a:t>Choose Number Options</a:t>
            </a:r>
          </a:p>
          <a:p>
            <a:r>
              <a:rPr lang="en-US" dirty="0"/>
              <a:t>Calculate Tab</a:t>
            </a:r>
          </a:p>
          <a:p>
            <a:pPr lvl="1"/>
            <a:r>
              <a:rPr lang="en-US" dirty="0"/>
              <a:t>Create Calculation (Value is the . . .)</a:t>
            </a:r>
          </a:p>
          <a:p>
            <a:pPr lvl="1"/>
            <a:r>
              <a:rPr lang="en-US" dirty="0"/>
              <a:t>Add fields to be included in the calculation</a:t>
            </a:r>
          </a:p>
          <a:p>
            <a:r>
              <a:rPr lang="en-US" dirty="0"/>
              <a:t>Options Tab</a:t>
            </a:r>
          </a:p>
          <a:p>
            <a:pPr lvl="1"/>
            <a:r>
              <a:rPr lang="en-US" dirty="0"/>
              <a:t>Set Alignment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51E733-5F91-4AA9-AADC-A6F9D8D17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28</a:t>
            </a:fld>
            <a:endParaRPr lang="en-US" dirty="0"/>
          </a:p>
        </p:txBody>
      </p:sp>
      <p:pic>
        <p:nvPicPr>
          <p:cNvPr id="6" name="Picture 5" descr="Format tab, -Select format category set to number">
            <a:extLst>
              <a:ext uri="{FF2B5EF4-FFF2-40B4-BE49-F238E27FC236}">
                <a16:creationId xmlns:a16="http://schemas.microsoft.com/office/drawing/2014/main" id="{490867B7-94DC-48B0-87F3-43662F935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714" y="840241"/>
            <a:ext cx="4261572" cy="3102879"/>
          </a:xfrm>
          <a:prstGeom prst="rect">
            <a:avLst/>
          </a:prstGeom>
        </p:spPr>
      </p:pic>
      <p:pic>
        <p:nvPicPr>
          <p:cNvPr id="7" name="Picture 6" descr="Calculate Tab - create calculation by setting what the value should be ">
            <a:extLst>
              <a:ext uri="{FF2B5EF4-FFF2-40B4-BE49-F238E27FC236}">
                <a16:creationId xmlns:a16="http://schemas.microsoft.com/office/drawing/2014/main" id="{2939B27A-AA20-4A4E-801F-C3CE92414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714" y="4225821"/>
            <a:ext cx="4261572" cy="219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067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dobe Clean" panose="020B0503020404020204" pitchFamily="34" charset="0"/>
              </a:rPr>
              <a:t>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19807"/>
            <a:ext cx="11579384" cy="5544207"/>
          </a:xfrm>
        </p:spPr>
        <p:txBody>
          <a:bodyPr>
            <a:normAutofit/>
          </a:bodyPr>
          <a:lstStyle/>
          <a:p>
            <a:pPr marL="9522" indent="0">
              <a:buNone/>
            </a:pPr>
            <a:r>
              <a:rPr lang="en-US" dirty="0">
                <a:latin typeface="Adobe Clean" panose="020B0503020404020204" pitchFamily="34" charset="0"/>
              </a:rPr>
              <a:t>Rob Haverty</a:t>
            </a:r>
          </a:p>
          <a:p>
            <a:pPr marL="286504" lvl="1" indent="0">
              <a:spcAft>
                <a:spcPts val="12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2"/>
              </a:rPr>
              <a:t>Haverty@Adobe.com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r>
              <a:rPr lang="en-US" dirty="0">
                <a:latin typeface="Adobe Clean" panose="020B0503020404020204" pitchFamily="34" charset="0"/>
              </a:rPr>
              <a:t>Adobe Accessibility Website</a:t>
            </a:r>
          </a:p>
          <a:p>
            <a:pPr marL="286504" lvl="1" indent="0">
              <a:spcAft>
                <a:spcPts val="12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3"/>
              </a:rPr>
              <a:t>Adobe.com/Accessibility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r>
              <a:rPr lang="en-US" dirty="0">
                <a:latin typeface="Adobe Clean" panose="020B0503020404020204" pitchFamily="34" charset="0"/>
              </a:rPr>
              <a:t>Adobe Blogs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</a:rPr>
              <a:t>Document Cloud Blog</a:t>
            </a:r>
          </a:p>
          <a:p>
            <a:pPr marL="485649" lvl="2" indent="0">
              <a:buNone/>
            </a:pPr>
            <a:r>
              <a:rPr lang="en-US" dirty="0">
                <a:latin typeface="Adobe Clean" panose="020B0503020404020204" pitchFamily="34" charset="0"/>
                <a:hlinkClick r:id="rId4"/>
              </a:rPr>
              <a:t>https://theblog.adobe.com/document-cloud/</a:t>
            </a:r>
            <a:r>
              <a:rPr lang="en-US" dirty="0">
                <a:latin typeface="Adobe Clean" panose="020B0503020404020204" pitchFamily="34" charset="0"/>
              </a:rPr>
              <a:t> (search for my last name or PDF)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</a:rPr>
              <a:t>Accessibility Blog</a:t>
            </a:r>
          </a:p>
          <a:p>
            <a:pPr marL="486780" lvl="2" indent="0">
              <a:spcAft>
                <a:spcPts val="12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blogs.adobe.com/accessibility/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buNone/>
            </a:pPr>
            <a:r>
              <a:rPr lang="en-US" dirty="0">
                <a:latin typeface="+mj-lt"/>
              </a:rPr>
              <a:t>Follow us on Twitter @</a:t>
            </a:r>
            <a:r>
              <a:rPr lang="en-US" dirty="0" err="1">
                <a:latin typeface="+mj-lt"/>
              </a:rPr>
              <a:t>AdobeAccess</a:t>
            </a:r>
            <a:endParaRPr lang="en-US" dirty="0">
              <a:latin typeface="+mj-lt"/>
            </a:endParaRPr>
          </a:p>
          <a:p>
            <a:pPr marL="9522" indent="0">
              <a:buNone/>
            </a:pPr>
            <a:r>
              <a:rPr lang="en-US" dirty="0">
                <a:latin typeface="+mj-lt"/>
              </a:rPr>
              <a:t>Standards</a:t>
            </a:r>
          </a:p>
          <a:p>
            <a:pPr marL="285373" lvl="1" indent="0">
              <a:buNone/>
            </a:pPr>
            <a:r>
              <a:rPr lang="en-US" dirty="0">
                <a:latin typeface="+mj-lt"/>
                <a:hlinkClick r:id="rId6"/>
              </a:rPr>
              <a:t>ISO 32000</a:t>
            </a:r>
            <a:r>
              <a:rPr lang="en-US" dirty="0">
                <a:latin typeface="+mj-lt"/>
              </a:rPr>
              <a:t> (free)</a:t>
            </a:r>
          </a:p>
          <a:p>
            <a:pPr marL="285373" lvl="1" indent="0">
              <a:buNone/>
            </a:pPr>
            <a:r>
              <a:rPr lang="en-US" dirty="0">
                <a:latin typeface="+mj-lt"/>
                <a:hlinkClick r:id="rId7"/>
              </a:rPr>
              <a:t>ISO 14289 (PDF/UA)</a:t>
            </a:r>
            <a:r>
              <a:rPr lang="en-US" dirty="0">
                <a:latin typeface="+mj-lt"/>
              </a:rPr>
              <a:t> (purchase)</a:t>
            </a: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29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74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B8B4-4E3D-43F2-90CC-8118B9446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Approaching 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AE7D9-165A-4325-BE39-2005B022C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Choose the approach that works best for your situation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Considerations:</a:t>
            </a:r>
          </a:p>
          <a:p>
            <a:pPr lvl="1"/>
            <a:r>
              <a:rPr lang="en-US" dirty="0"/>
              <a:t>Are you working with the original source document?</a:t>
            </a:r>
          </a:p>
          <a:p>
            <a:pPr lvl="1"/>
            <a:r>
              <a:rPr lang="en-US" dirty="0"/>
              <a:t>Has the PDF been tagged and was there a lot of remediation work done?</a:t>
            </a:r>
          </a:p>
          <a:p>
            <a:pPr lvl="1"/>
            <a:r>
              <a:rPr lang="en-US" dirty="0"/>
              <a:t>Are the form fields well defined?</a:t>
            </a:r>
          </a:p>
          <a:p>
            <a:pPr lvl="1"/>
            <a:r>
              <a:rPr lang="en-US" dirty="0"/>
              <a:t> add form fields and then tag or add form fields to the tagged PDF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Options</a:t>
            </a:r>
          </a:p>
          <a:p>
            <a:pPr lvl="1"/>
            <a:r>
              <a:rPr lang="en-US" dirty="0"/>
              <a:t>Auto detect the form fields before tagging (may require less remediation in the Tag Tree)</a:t>
            </a:r>
          </a:p>
          <a:p>
            <a:pPr lvl="1"/>
            <a:r>
              <a:rPr lang="en-US" dirty="0"/>
              <a:t>Auto detect the form fields after tagging (similar to manual process but may save time)</a:t>
            </a:r>
          </a:p>
          <a:p>
            <a:pPr lvl="1"/>
            <a:r>
              <a:rPr lang="en-US" dirty="0"/>
              <a:t>Manually add the form fields (requires the most work)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Regardless of approach use the Prepare Form tool in Tools Pane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04660-DECC-4388-AF66-F37C7ACB7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888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8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BCC3E-248C-4391-A488-8CFEF37B4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 Form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33DB2-DE6F-45B0-8B71-51E129334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4</a:t>
            </a:fld>
            <a:endParaRPr lang="en-US" dirty="0"/>
          </a:p>
        </p:txBody>
      </p:sp>
      <p:pic>
        <p:nvPicPr>
          <p:cNvPr id="5" name="Picture 4" descr="Prepare Form tool in the Tools Pane">
            <a:extLst>
              <a:ext uri="{FF2B5EF4-FFF2-40B4-BE49-F238E27FC236}">
                <a16:creationId xmlns:a16="http://schemas.microsoft.com/office/drawing/2014/main" id="{95007A1A-BFAD-455F-B01B-AFBC0E6D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366" y="1110342"/>
            <a:ext cx="1958975" cy="502382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4C3514-D847-431D-B94E-811A3C16E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350" y="1104899"/>
            <a:ext cx="4686379" cy="5181600"/>
          </a:xfrm>
        </p:spPr>
        <p:txBody>
          <a:bodyPr/>
          <a:lstStyle/>
          <a:p>
            <a:r>
              <a:rPr lang="en-US" dirty="0"/>
              <a:t>Added by default to the Tools Pane</a:t>
            </a:r>
          </a:p>
        </p:txBody>
      </p:sp>
    </p:spTree>
    <p:extLst>
      <p:ext uri="{BB962C8B-B14F-4D97-AF65-F5344CB8AC3E}">
        <p14:creationId xmlns:p14="http://schemas.microsoft.com/office/powerpoint/2010/main" val="2849321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AAFCE-01F4-4268-B719-5997DBE51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a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1E7FD-5C7A-4157-BBB4-5C9429A78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03512"/>
            <a:ext cx="11579384" cy="1594759"/>
          </a:xfrm>
        </p:spPr>
        <p:txBody>
          <a:bodyPr/>
          <a:lstStyle/>
          <a:p>
            <a:r>
              <a:rPr lang="en-US" dirty="0"/>
              <a:t>Choose document, if you open the document in Acrobat first it is a simple step.</a:t>
            </a:r>
          </a:p>
          <a:p>
            <a:r>
              <a:rPr lang="en-US" dirty="0"/>
              <a:t>Do not check “This document requires signatures”, signature field applied regardless</a:t>
            </a:r>
          </a:p>
          <a:p>
            <a:pPr lvl="1"/>
            <a:r>
              <a:rPr lang="en-US" dirty="0"/>
              <a:t>Some functionality missing in Properties dialog (a bug?)</a:t>
            </a:r>
          </a:p>
          <a:p>
            <a:r>
              <a:rPr lang="en-US" dirty="0"/>
              <a:t>Choose whether to auto-generate form fields or not.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2107D-A1AE-403E-BCE8-D8E10A05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5</a:t>
            </a:fld>
            <a:endParaRPr lang="en-US" dirty="0"/>
          </a:p>
        </p:txBody>
      </p:sp>
      <p:pic>
        <p:nvPicPr>
          <p:cNvPr id="5" name="Content Placeholder 4" descr="Beginning dialog for preparing a form">
            <a:extLst>
              <a:ext uri="{FF2B5EF4-FFF2-40B4-BE49-F238E27FC236}">
                <a16:creationId xmlns:a16="http://schemas.microsoft.com/office/drawing/2014/main" id="{98106812-8A74-4C8B-AF57-45D6FA905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04" y="2498271"/>
            <a:ext cx="4153914" cy="3898139"/>
          </a:xfrm>
          <a:prstGeom prst="rect">
            <a:avLst/>
          </a:prstGeom>
        </p:spPr>
      </p:pic>
      <p:pic>
        <p:nvPicPr>
          <p:cNvPr id="6" name="Content Placeholder 4" descr="Dialog to determine whether to automatically detect form fields or not.">
            <a:extLst>
              <a:ext uri="{FF2B5EF4-FFF2-40B4-BE49-F238E27FC236}">
                <a16:creationId xmlns:a16="http://schemas.microsoft.com/office/drawing/2014/main" id="{BAC3ABBB-F171-4B8F-BEFD-815FFAD09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914" y="3369129"/>
            <a:ext cx="5661929" cy="277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6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hree sections of the Prepare Form tool. Manually add form fields, position form fields, and set tab order.">
            <a:extLst>
              <a:ext uri="{FF2B5EF4-FFF2-40B4-BE49-F238E27FC236}">
                <a16:creationId xmlns:a16="http://schemas.microsoft.com/office/drawing/2014/main" id="{D80357B9-2A44-4D0D-BEB6-3F82B6F78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45" y="897814"/>
            <a:ext cx="11099026" cy="5466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FE1CB1-BD54-4009-BB2B-38433D08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the Prepare Form Tool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B9F88-2C9E-4685-804B-2BDBB2BD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103F1-A15F-415C-BB41-95ADFCDDBDAD}"/>
              </a:ext>
            </a:extLst>
          </p:cNvPr>
          <p:cNvSpPr txBox="1"/>
          <p:nvPr/>
        </p:nvSpPr>
        <p:spPr>
          <a:xfrm>
            <a:off x="4408714" y="1393361"/>
            <a:ext cx="274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80015"/>
                </a:solidFill>
              </a:rPr>
              <a:t>Manually Add Form Fields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DF4236-A2BB-4206-BEBA-47A0FBD38F46}"/>
              </a:ext>
            </a:extLst>
          </p:cNvPr>
          <p:cNvSpPr txBox="1"/>
          <p:nvPr/>
        </p:nvSpPr>
        <p:spPr>
          <a:xfrm>
            <a:off x="7086596" y="2438846"/>
            <a:ext cx="220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F48CC"/>
                </a:solidFill>
              </a:rPr>
              <a:t>Position Form Fields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9F7D86-47DF-490B-8BCE-C900B40A79BE}"/>
              </a:ext>
            </a:extLst>
          </p:cNvPr>
          <p:cNvSpPr txBox="1"/>
          <p:nvPr/>
        </p:nvSpPr>
        <p:spPr>
          <a:xfrm>
            <a:off x="7750637" y="4697177"/>
            <a:ext cx="149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74497"/>
                </a:solidFill>
              </a:rPr>
              <a:t>Set Tab Order</a:t>
            </a:r>
          </a:p>
        </p:txBody>
      </p:sp>
    </p:spTree>
    <p:extLst>
      <p:ext uri="{BB962C8B-B14F-4D97-AF65-F5344CB8AC3E}">
        <p14:creationId xmlns:p14="http://schemas.microsoft.com/office/powerpoint/2010/main" val="2559886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0FFE9-9067-4F7F-BF54-EBEB385BE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the Form Field Properties</a:t>
            </a:r>
          </a:p>
        </p:txBody>
      </p:sp>
      <p:pic>
        <p:nvPicPr>
          <p:cNvPr id="5" name="Content Placeholder 4" descr="Select field and right click for context menu">
            <a:extLst>
              <a:ext uri="{FF2B5EF4-FFF2-40B4-BE49-F238E27FC236}">
                <a16:creationId xmlns:a16="http://schemas.microsoft.com/office/drawing/2014/main" id="{C068023C-BC33-41F8-8C50-926B60F6E5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5846" y="1229299"/>
            <a:ext cx="6832515" cy="201122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1903C-BFE0-4BF2-B141-277F178B6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7</a:t>
            </a:fld>
            <a:endParaRPr lang="en-US" dirty="0"/>
          </a:p>
        </p:txBody>
      </p:sp>
      <p:pic>
        <p:nvPicPr>
          <p:cNvPr id="3" name="Picture 2" descr="Field properties from the context menu">
            <a:extLst>
              <a:ext uri="{FF2B5EF4-FFF2-40B4-BE49-F238E27FC236}">
                <a16:creationId xmlns:a16="http://schemas.microsoft.com/office/drawing/2014/main" id="{152BC6EF-2E58-4112-9C3A-DA3274B3C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846" y="3931429"/>
            <a:ext cx="3592354" cy="2223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F632D1-2DFE-4576-8C5B-AC73BA536BD3}"/>
              </a:ext>
            </a:extLst>
          </p:cNvPr>
          <p:cNvSpPr txBox="1"/>
          <p:nvPr/>
        </p:nvSpPr>
        <p:spPr>
          <a:xfrm>
            <a:off x="304721" y="859967"/>
            <a:ext cx="182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Form Field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451860-D569-46EE-A9FC-CC4CC7F88431}"/>
              </a:ext>
            </a:extLst>
          </p:cNvPr>
          <p:cNvSpPr txBox="1"/>
          <p:nvPr/>
        </p:nvSpPr>
        <p:spPr>
          <a:xfrm>
            <a:off x="304720" y="3325582"/>
            <a:ext cx="4343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Right Click and Select Properties</a:t>
            </a:r>
          </a:p>
        </p:txBody>
      </p:sp>
    </p:spTree>
    <p:extLst>
      <p:ext uri="{BB962C8B-B14F-4D97-AF65-F5344CB8AC3E}">
        <p14:creationId xmlns:p14="http://schemas.microsoft.com/office/powerpoint/2010/main" val="35491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1947C-CDAD-4112-A5D1-F6245915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Field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AA669-ECAE-4F3C-AB4A-5621A6549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8</a:t>
            </a:fld>
            <a:endParaRPr lang="en-US" dirty="0"/>
          </a:p>
        </p:txBody>
      </p:sp>
      <p:pic>
        <p:nvPicPr>
          <p:cNvPr id="8" name="Content Placeholder 7" descr="Field properties of Name and Tooltip">
            <a:extLst>
              <a:ext uri="{FF2B5EF4-FFF2-40B4-BE49-F238E27FC236}">
                <a16:creationId xmlns:a16="http://schemas.microsoft.com/office/drawing/2014/main" id="{53D24696-0190-4FBA-9ED2-59F6637E9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324" y="1044388"/>
            <a:ext cx="4962412" cy="5181600"/>
          </a:xfrm>
          <a:prstGeom prst="rect">
            <a:avLst/>
          </a:prstGeom>
        </p:spPr>
      </p:pic>
      <p:pic>
        <p:nvPicPr>
          <p:cNvPr id="9" name="Picture 8" descr="Field properties for format">
            <a:extLst>
              <a:ext uri="{FF2B5EF4-FFF2-40B4-BE49-F238E27FC236}">
                <a16:creationId xmlns:a16="http://schemas.microsoft.com/office/drawing/2014/main" id="{E8DA5830-DCB3-4CAC-8B4B-54B9B6DC5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955" y="930535"/>
            <a:ext cx="4138814" cy="531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72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3 – Auto Detection of PDF Form Fields</a:t>
            </a:r>
          </a:p>
        </p:txBody>
      </p:sp>
    </p:spTree>
    <p:extLst>
      <p:ext uri="{BB962C8B-B14F-4D97-AF65-F5344CB8AC3E}">
        <p14:creationId xmlns:p14="http://schemas.microsoft.com/office/powerpoint/2010/main" val="1431632811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8&quot; unique_id=&quot;717709&quot;&gt;&lt;/object&gt;&lt;object type=&quot;2&quot; unique_id=&quot;717710&quot;&gt;&lt;object type=&quot;3&quot; unique_id=&quot;717962&quot;&gt;&lt;property id=&quot;20148&quot; value=&quot;5&quot;/&gt;&lt;property id=&quot;20300&quot; value=&quot;Slide 1 - &amp;quot;Title Slide or Section Divider&amp;quot;&quot;/&gt;&lt;property id=&quot;20307&quot; value=&quot;280&quot;/&gt;&lt;/object&gt;&lt;object type=&quot;3&quot; unique_id=&quot;717963&quot;&gt;&lt;property id=&quot;20148&quot; value=&quot;5&quot;/&gt;&lt;property id=&quot;20300&quot; value=&quot;Slide 2 - &amp;quot;Title Slide or Section Divider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dobe Master Widescreen 2014">
  <a:themeElements>
    <a:clrScheme name="Accessible PowerPoint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7030A0"/>
      </a:accent4>
      <a:accent5>
        <a:srgbClr val="FFC000"/>
      </a:accent5>
      <a:accent6>
        <a:srgbClr val="FF0000"/>
      </a:accent6>
      <a:hlink>
        <a:srgbClr val="0070C0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2.xml><?xml version="1.0" encoding="utf-8"?>
<a:theme xmlns:a="http://schemas.openxmlformats.org/drawingml/2006/main" name="Adobe Master Widescreen 2015">
  <a:themeElements>
    <a:clrScheme name="Adobe 2009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0000"/>
      </a:hlink>
      <a:folHlink>
        <a:srgbClr val="3F3F3F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dobe Master Widescreen 2014">
  <a:themeElements>
    <a:clrScheme name="Custom 2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7BAB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25323</TotalTime>
  <Words>893</Words>
  <Application>Microsoft Office PowerPoint</Application>
  <PresentationFormat>Custom</PresentationFormat>
  <Paragraphs>180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Adobe Clean</vt:lpstr>
      <vt:lpstr>Adobe Clean Light</vt:lpstr>
      <vt:lpstr>Arial</vt:lpstr>
      <vt:lpstr>Calibri</vt:lpstr>
      <vt:lpstr>Helvetica Light</vt:lpstr>
      <vt:lpstr>Wingdings</vt:lpstr>
      <vt:lpstr>Adobe Master Widescreen 2014</vt:lpstr>
      <vt:lpstr>Adobe Master Widescreen 2015</vt:lpstr>
      <vt:lpstr>1_Adobe Master Widescreen 2014</vt:lpstr>
      <vt:lpstr>Accessible PDF Forms – Adding Form Fields to a Tagged PDF </vt:lpstr>
      <vt:lpstr>Session 2 – Introduction to Forms</vt:lpstr>
      <vt:lpstr>Approaching Forms</vt:lpstr>
      <vt:lpstr>Prepare Form Tool</vt:lpstr>
      <vt:lpstr>Select a Form</vt:lpstr>
      <vt:lpstr>Layout of the Prepare Form Tool Functions</vt:lpstr>
      <vt:lpstr>Accessing the Form Field Properties</vt:lpstr>
      <vt:lpstr>Key Field Properties</vt:lpstr>
      <vt:lpstr>Session 3 – Auto Detection of PDF Form Fields</vt:lpstr>
      <vt:lpstr>Steps for Adding Form Fields with Auto Detection</vt:lpstr>
      <vt:lpstr>Getting Started with Auto Detection of Form Fields</vt:lpstr>
      <vt:lpstr>Fixing Form Field Properties</vt:lpstr>
      <vt:lpstr>Session 4 – Finalizing the Form</vt:lpstr>
      <vt:lpstr>Steps to Finalize the Form</vt:lpstr>
      <vt:lpstr>Verify and Fix the Tab Order</vt:lpstr>
      <vt:lpstr>Testing the Form</vt:lpstr>
      <vt:lpstr>Manually Adding Form Fields to the Tag Tree</vt:lpstr>
      <vt:lpstr>Fix Tag Tree</vt:lpstr>
      <vt:lpstr>Session 5 – Manual Creation of Form Fields</vt:lpstr>
      <vt:lpstr>Adding Form Field Manually</vt:lpstr>
      <vt:lpstr>Multiple Form Field Options</vt:lpstr>
      <vt:lpstr>Add a Form Field (Text)</vt:lpstr>
      <vt:lpstr>Session 6 – “Special” Form Fields</vt:lpstr>
      <vt:lpstr>Multi-line Text Box</vt:lpstr>
      <vt:lpstr>Check Box</vt:lpstr>
      <vt:lpstr>Radio Button</vt:lpstr>
      <vt:lpstr>Dropdown List Box</vt:lpstr>
      <vt:lpstr>Calculations</vt:lpstr>
      <vt:lpstr>Contacts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Notes about the 16x9 Template</dc:title>
  <dc:creator>Adobe Systems, Inc.</dc:creator>
  <cp:lastModifiedBy>Rob Haverty</cp:lastModifiedBy>
  <cp:revision>596</cp:revision>
  <cp:lastPrinted>2017-08-15T19:56:35Z</cp:lastPrinted>
  <dcterms:created xsi:type="dcterms:W3CDTF">2009-08-20T18:55:32Z</dcterms:created>
  <dcterms:modified xsi:type="dcterms:W3CDTF">2019-03-13T15:06:44Z</dcterms:modified>
</cp:coreProperties>
</file>