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6" r:id="rId1"/>
    <p:sldMasterId id="2147483677" r:id="rId2"/>
  </p:sldMasterIdLst>
  <p:notesMasterIdLst>
    <p:notesMasterId r:id="rId15"/>
  </p:notesMasterIdLst>
  <p:handoutMasterIdLst>
    <p:handoutMasterId r:id="rId16"/>
  </p:handoutMasterIdLst>
  <p:sldIdLst>
    <p:sldId id="279" r:id="rId3"/>
    <p:sldId id="433" r:id="rId4"/>
    <p:sldId id="394" r:id="rId5"/>
    <p:sldId id="465" r:id="rId6"/>
    <p:sldId id="393" r:id="rId7"/>
    <p:sldId id="395" r:id="rId8"/>
    <p:sldId id="464" r:id="rId9"/>
    <p:sldId id="319" r:id="rId10"/>
    <p:sldId id="346" r:id="rId11"/>
    <p:sldId id="308" r:id="rId12"/>
    <p:sldId id="447" r:id="rId13"/>
    <p:sldId id="288" r:id="rId14"/>
  </p:sldIdLst>
  <p:sldSz cx="12188825" cy="6858000"/>
  <p:notesSz cx="7026275" cy="9312275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3">
          <p15:clr>
            <a:srgbClr val="A4A3A4"/>
          </p15:clr>
        </p15:guide>
        <p15:guide id="2" orient="horz" pos="49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7BAB"/>
    <a:srgbClr val="FBB03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76" autoAdjust="0"/>
    <p:restoredTop sz="94856" autoAdjust="0"/>
  </p:normalViewPr>
  <p:slideViewPr>
    <p:cSldViewPr snapToGrid="0" snapToObjects="1">
      <p:cViewPr varScale="1">
        <p:scale>
          <a:sx n="78" d="100"/>
          <a:sy n="78" d="100"/>
        </p:scale>
        <p:origin x="43" y="83"/>
      </p:cViewPr>
      <p:guideLst>
        <p:guide orient="horz" pos="4063"/>
        <p:guide orient="horz" pos="49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933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931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r">
              <a:defRPr sz="1200"/>
            </a:lvl1pPr>
          </a:lstStyle>
          <a:p>
            <a:fld id="{5D2EE567-80D6-42C6-844A-F0F6714FC972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931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r">
              <a:defRPr sz="1200"/>
            </a:lvl1pPr>
          </a:lstStyle>
          <a:p>
            <a:fld id="{533C794B-268C-4A67-8C2B-68C4E4A2A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99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1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r">
              <a:defRPr sz="1200"/>
            </a:lvl1pPr>
          </a:lstStyle>
          <a:p>
            <a:fld id="{A2A3B128-E09D-491C-B840-DB8C264A8EFA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71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57" tIns="46678" rIns="93357" bIns="4667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57" tIns="46678" rIns="93357" bIns="4667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1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r">
              <a:defRPr sz="1200"/>
            </a:lvl1pPr>
          </a:lstStyle>
          <a:p>
            <a:fld id="{3EF2277D-4E65-471B-8FDC-312617F5E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66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220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000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675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9" Type="http://schemas.openxmlformats.org/officeDocument/2006/relationships/image" Target="../media/image50.png"/><Relationship Id="rId21" Type="http://schemas.openxmlformats.org/officeDocument/2006/relationships/image" Target="../media/image32.jpeg"/><Relationship Id="rId34" Type="http://schemas.openxmlformats.org/officeDocument/2006/relationships/image" Target="../media/image45.png"/><Relationship Id="rId42" Type="http://schemas.openxmlformats.org/officeDocument/2006/relationships/image" Target="../media/image53.png"/><Relationship Id="rId47" Type="http://schemas.openxmlformats.org/officeDocument/2006/relationships/image" Target="../media/image58.jpeg"/><Relationship Id="rId50" Type="http://schemas.openxmlformats.org/officeDocument/2006/relationships/image" Target="../media/image61.png"/><Relationship Id="rId55" Type="http://schemas.openxmlformats.org/officeDocument/2006/relationships/image" Target="../media/image66.jpeg"/><Relationship Id="rId63" Type="http://schemas.openxmlformats.org/officeDocument/2006/relationships/image" Target="../media/image74.png"/><Relationship Id="rId68" Type="http://schemas.openxmlformats.org/officeDocument/2006/relationships/image" Target="../media/image79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29" Type="http://schemas.openxmlformats.org/officeDocument/2006/relationships/image" Target="../media/image4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24" Type="http://schemas.openxmlformats.org/officeDocument/2006/relationships/image" Target="../media/image35.jpe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40" Type="http://schemas.openxmlformats.org/officeDocument/2006/relationships/image" Target="../media/image51.png"/><Relationship Id="rId45" Type="http://schemas.openxmlformats.org/officeDocument/2006/relationships/image" Target="../media/image56.png"/><Relationship Id="rId53" Type="http://schemas.openxmlformats.org/officeDocument/2006/relationships/image" Target="../media/image64.png"/><Relationship Id="rId58" Type="http://schemas.openxmlformats.org/officeDocument/2006/relationships/image" Target="../media/image69.jpeg"/><Relationship Id="rId66" Type="http://schemas.openxmlformats.org/officeDocument/2006/relationships/image" Target="../media/image77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23" Type="http://schemas.openxmlformats.org/officeDocument/2006/relationships/image" Target="../media/image34.jpeg"/><Relationship Id="rId28" Type="http://schemas.openxmlformats.org/officeDocument/2006/relationships/image" Target="../media/image39.jpeg"/><Relationship Id="rId36" Type="http://schemas.openxmlformats.org/officeDocument/2006/relationships/image" Target="../media/image47.png"/><Relationship Id="rId49" Type="http://schemas.openxmlformats.org/officeDocument/2006/relationships/image" Target="../media/image60.png"/><Relationship Id="rId57" Type="http://schemas.openxmlformats.org/officeDocument/2006/relationships/image" Target="../media/image68.png"/><Relationship Id="rId61" Type="http://schemas.openxmlformats.org/officeDocument/2006/relationships/image" Target="../media/image72.jpe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31" Type="http://schemas.openxmlformats.org/officeDocument/2006/relationships/image" Target="../media/image42.jpeg"/><Relationship Id="rId44" Type="http://schemas.openxmlformats.org/officeDocument/2006/relationships/image" Target="../media/image55.png"/><Relationship Id="rId52" Type="http://schemas.openxmlformats.org/officeDocument/2006/relationships/image" Target="../media/image63.png"/><Relationship Id="rId60" Type="http://schemas.openxmlformats.org/officeDocument/2006/relationships/image" Target="../media/image71.jpeg"/><Relationship Id="rId65" Type="http://schemas.openxmlformats.org/officeDocument/2006/relationships/image" Target="../media/image7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Relationship Id="rId22" Type="http://schemas.openxmlformats.org/officeDocument/2006/relationships/image" Target="../media/image33.jpeg"/><Relationship Id="rId27" Type="http://schemas.openxmlformats.org/officeDocument/2006/relationships/image" Target="../media/image38.jpeg"/><Relationship Id="rId30" Type="http://schemas.openxmlformats.org/officeDocument/2006/relationships/image" Target="../media/image41.png"/><Relationship Id="rId35" Type="http://schemas.openxmlformats.org/officeDocument/2006/relationships/image" Target="../media/image46.png"/><Relationship Id="rId43" Type="http://schemas.openxmlformats.org/officeDocument/2006/relationships/image" Target="../media/image54.png"/><Relationship Id="rId48" Type="http://schemas.openxmlformats.org/officeDocument/2006/relationships/image" Target="../media/image59.png"/><Relationship Id="rId56" Type="http://schemas.openxmlformats.org/officeDocument/2006/relationships/image" Target="../media/image67.jpeg"/><Relationship Id="rId64" Type="http://schemas.openxmlformats.org/officeDocument/2006/relationships/image" Target="../media/image75.png"/><Relationship Id="rId69" Type="http://schemas.openxmlformats.org/officeDocument/2006/relationships/image" Target="../media/image80.png"/><Relationship Id="rId8" Type="http://schemas.openxmlformats.org/officeDocument/2006/relationships/image" Target="../media/image19.jpeg"/><Relationship Id="rId51" Type="http://schemas.openxmlformats.org/officeDocument/2006/relationships/image" Target="../media/image62.jpeg"/><Relationship Id="rId3" Type="http://schemas.openxmlformats.org/officeDocument/2006/relationships/image" Target="../media/image14.pn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38" Type="http://schemas.openxmlformats.org/officeDocument/2006/relationships/image" Target="../media/image49.png"/><Relationship Id="rId46" Type="http://schemas.openxmlformats.org/officeDocument/2006/relationships/image" Target="../media/image57.png"/><Relationship Id="rId59" Type="http://schemas.openxmlformats.org/officeDocument/2006/relationships/image" Target="../media/image70.jpeg"/><Relationship Id="rId67" Type="http://schemas.openxmlformats.org/officeDocument/2006/relationships/image" Target="../media/image78.png"/><Relationship Id="rId20" Type="http://schemas.openxmlformats.org/officeDocument/2006/relationships/image" Target="../media/image31.jpeg"/><Relationship Id="rId41" Type="http://schemas.openxmlformats.org/officeDocument/2006/relationships/image" Target="../media/image52.png"/><Relationship Id="rId54" Type="http://schemas.openxmlformats.org/officeDocument/2006/relationships/image" Target="../media/image65.png"/><Relationship Id="rId62" Type="http://schemas.openxmlformats.org/officeDocument/2006/relationships/image" Target="../media/image73.png"/><Relationship Id="rId70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80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at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13"/>
            <a:ext cx="12188823" cy="68596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2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1915" y="5947275"/>
            <a:ext cx="4563682" cy="30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5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" y="0"/>
            <a:ext cx="12199619" cy="6858000"/>
            <a:chOff x="0" y="0"/>
            <a:chExt cx="12199619" cy="685800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2199619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 userDrawn="1"/>
        </p:nvSpPr>
        <p:spPr>
          <a:xfrm>
            <a:off x="1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41182" y="1990493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83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28" y="0"/>
            <a:ext cx="12188824" cy="6858000"/>
            <a:chOff x="128" y="0"/>
            <a:chExt cx="12188824" cy="685800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8" y="0"/>
              <a:ext cx="12188824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128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41182" y="1993394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33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latin typeface="Adobe Clean Light" panose="020B0303020404020204" pitchFamily="34" charset="0"/>
              </a:defRPr>
            </a:lvl2pPr>
            <a:lvl3pPr>
              <a:defRPr>
                <a:latin typeface="Adobe Clean Light" panose="020B0303020404020204" pitchFamily="34" charset="0"/>
              </a:defRPr>
            </a:lvl3pPr>
            <a:lvl4pPr>
              <a:defRPr>
                <a:latin typeface="Adobe Clean Light" panose="020B0303020404020204" pitchFamily="34" charset="0"/>
              </a:defRPr>
            </a:lvl4pPr>
            <a:lvl5pPr>
              <a:defRPr>
                <a:latin typeface="Adobe Clean Light" panose="020B03030204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08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20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373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Whit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61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48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rgbClr val="5D6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67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Gray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2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88825" cy="1296988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1"/>
            <a:ext cx="12188825" cy="4003675"/>
          </a:xfrm>
          <a:prstGeom prst="rect">
            <a:avLst/>
          </a:prstGeom>
          <a:solidFill>
            <a:srgbClr val="69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90156F56-D5AE-4C6F-B826-C69D1BC52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609355" y="6505732"/>
            <a:ext cx="579469" cy="352269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tx2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" y="2438401"/>
            <a:ext cx="12185240" cy="40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5283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543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40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ck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76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967" y="2449525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20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3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05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46513"/>
            <a:ext cx="12188825" cy="411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6933"/>
            <a:ext cx="12188825" cy="64634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000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"/>
            <a:ext cx="12188825" cy="6463445"/>
          </a:xfrm>
          <a:prstGeom prst="rect">
            <a:avLst/>
          </a:prstGeom>
        </p:spPr>
      </p:pic>
      <p:grpSp>
        <p:nvGrpSpPr>
          <p:cNvPr id="28" name="Group 27"/>
          <p:cNvGrpSpPr/>
          <p:nvPr userDrawn="1"/>
        </p:nvGrpSpPr>
        <p:grpSpPr>
          <a:xfrm>
            <a:off x="-8532" y="2355852"/>
            <a:ext cx="12288772" cy="4474369"/>
            <a:chOff x="-8533" y="1932939"/>
            <a:chExt cx="12269071" cy="4467196"/>
          </a:xfrm>
        </p:grpSpPr>
        <p:pic>
          <p:nvPicPr>
            <p:cNvPr id="29" name="Picture 28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1036" y="3612018"/>
              <a:ext cx="1403232" cy="1125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oup 43"/>
            <p:cNvGrpSpPr>
              <a:grpSpLocks/>
            </p:cNvGrpSpPr>
            <p:nvPr userDrawn="1"/>
          </p:nvGrpSpPr>
          <p:grpSpPr bwMode="auto">
            <a:xfrm>
              <a:off x="8271959" y="2687201"/>
              <a:ext cx="1446085" cy="1020967"/>
              <a:chOff x="-1" y="0"/>
              <a:chExt cx="4288637" cy="3026746"/>
            </a:xfrm>
          </p:grpSpPr>
          <p:pic>
            <p:nvPicPr>
              <p:cNvPr id="111" name="Picture 44" descr="image37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0945" y="-630945"/>
                <a:ext cx="3026746" cy="428863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algn="ctr" rotWithShape="0">
                  <a:srgbClr val="000000">
                    <a:alpha val="39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</a:extLst>
            </p:spPr>
          </p:pic>
          <p:pic>
            <p:nvPicPr>
              <p:cNvPr id="112" name="Picture 45" descr="image38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055" y="156050"/>
                <a:ext cx="3600094" cy="27007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1" name="Group 30"/>
            <p:cNvGrpSpPr/>
            <p:nvPr userDrawn="1"/>
          </p:nvGrpSpPr>
          <p:grpSpPr>
            <a:xfrm>
              <a:off x="-8533" y="5383456"/>
              <a:ext cx="12193788" cy="1016679"/>
              <a:chOff x="-8536" y="5532132"/>
              <a:chExt cx="10021500" cy="835343"/>
            </a:xfrm>
          </p:grpSpPr>
          <p:pic>
            <p:nvPicPr>
              <p:cNvPr id="99" name="Picture 2" descr="cc_mosaic_day01_romanowsky.jp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838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0" name="Picture 3" descr="cc_mosaic_day02_tudisco.jp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2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1" name="Picture 4" descr="cc_mosaic_day05_rodriguez.jpg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1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2" name="Picture 5" descr="cc_mosaic_day07_pranckevicius.jpg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73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3" name="Picture 6" descr="cc_mosaic_day09_dingwall.jpg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670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4" name="Picture 7" descr="cc_mosaic_day11_west.jpg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24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5" name="Picture 8" descr="cc_mosaic_day12_groenlund.jpg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36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6" name="Picture 9" descr="cc_mosaic_day12_taylor.jpg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22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7" name="Picture 10" descr="cc_mosaic_day15_westermann.jpg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6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8" name="Picture 11" descr="cc_mosaic_day16_andaur.jpg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9" name="Picture 12" descr="cc_mosaic_day18_zutto.jpg"/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19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10" name="Picture 13" descr="cc_mosaic_maeda.jpg"/>
              <p:cNvPicPr>
                <a:picLocks noChangeAspect="1"/>
              </p:cNvPicPr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778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2" name="Picture 15" descr="C:\Users\Alexander\Google Drive\cc_launch_assets\deblur.png"/>
            <p:cNvPicPr>
              <a:picLocks noChangeAspect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904" y="5112179"/>
              <a:ext cx="1112775" cy="55569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3" name="Picture 16" descr="C:\Users\Alexander\Google Drive\cc_launch_assets\create_now_launch.jpg"/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6161" y="3772692"/>
              <a:ext cx="1527294" cy="87711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grpSp>
          <p:nvGrpSpPr>
            <p:cNvPr id="34" name="Group 33"/>
            <p:cNvGrpSpPr/>
            <p:nvPr userDrawn="1"/>
          </p:nvGrpSpPr>
          <p:grpSpPr>
            <a:xfrm>
              <a:off x="9764268" y="2809523"/>
              <a:ext cx="2419966" cy="2425709"/>
              <a:chOff x="8734425" y="1711119"/>
              <a:chExt cx="2678111" cy="2531797"/>
            </a:xfrm>
          </p:grpSpPr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34425" y="1722035"/>
                <a:ext cx="2678111" cy="2520880"/>
              </a:xfrm>
              <a:prstGeom prst="rect">
                <a:avLst/>
              </a:prstGeom>
            </p:spPr>
          </p:pic>
          <p:sp>
            <p:nvSpPr>
              <p:cNvPr id="91" name="Rectangle 90"/>
              <p:cNvSpPr/>
              <p:nvPr/>
            </p:nvSpPr>
            <p:spPr>
              <a:xfrm>
                <a:off x="8734425" y="1711119"/>
                <a:ext cx="2678111" cy="1024339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8734425" y="2735458"/>
                <a:ext cx="1047750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8734425" y="3243262"/>
                <a:ext cx="2678111" cy="999653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0327481" y="2735458"/>
                <a:ext cx="1085055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8734425" y="1722035"/>
                <a:ext cx="2678111" cy="507603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8734425" y="3743088"/>
                <a:ext cx="2678111" cy="499828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8734425" y="2223288"/>
                <a:ext cx="4984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0888659" y="2223288"/>
                <a:ext cx="5238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5" name="Picture 17" descr="C:\Users\Alexander\Google Drive\cc_launch_assets\cc_max_2013.png"/>
            <p:cNvPicPr>
              <a:picLocks noChangeAspect="1"/>
            </p:cNvPicPr>
            <p:nvPr userDrawn="1"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803" y="4581930"/>
              <a:ext cx="1832231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6" name="Picture 18" descr="C:\Users\Alexander\Google Drive\cc_launch_assets\cc_max_2011.jpg"/>
            <p:cNvPicPr>
              <a:picLocks noChangeAspect="1"/>
            </p:cNvPicPr>
            <p:nvPr userDrawn="1"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6" y="4651161"/>
              <a:ext cx="1625135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7" name="Picture 19" descr="C:\Users\Alexander\Google Drive\cc_launch_assets\cc_launch.jpg"/>
            <p:cNvPicPr>
              <a:picLocks noChangeAspect="1"/>
            </p:cNvPicPr>
            <p:nvPr userDrawn="1"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2055" y="4380920"/>
              <a:ext cx="1221052" cy="912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8" name="Picture 20" descr="C:\Users\Alexander\Google Drive\cc_launch_assets\dps-marquee-overview-708x510.jpg"/>
            <p:cNvPicPr>
              <a:picLocks noChangeAspect="1"/>
            </p:cNvPicPr>
            <p:nvPr userDrawn="1"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834" y="4747693"/>
              <a:ext cx="1260841" cy="92018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9" name="Picture 21" descr="C:\Users\Alexander\Google Drive\cc_launch_assets\ae_live_text.png"/>
            <p:cNvPicPr>
              <a:picLocks noChangeAspect="1"/>
            </p:cNvPicPr>
            <p:nvPr userDrawn="1"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7748" y="3573972"/>
              <a:ext cx="1437281" cy="856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0" name="Picture 22" descr="C:\Users\Alexander\Google Drive\cc_launch_assets\ae_per_mask.png"/>
            <p:cNvPicPr>
              <a:picLocks noChangeAspect="1"/>
            </p:cNvPicPr>
            <p:nvPr userDrawn="1"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595" y="3994253"/>
              <a:ext cx="1221052" cy="733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" name="Picture 23" descr="C:\Users\Alexander\Google Drive\cc_launch_assets\ps-lr-nature-limited-940x400-b.jpg"/>
            <p:cNvPicPr>
              <a:picLocks noChangeAspect="1"/>
            </p:cNvPicPr>
            <p:nvPr userDrawn="1"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487" y="3165438"/>
              <a:ext cx="1941160" cy="826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2" name="Picture 24" descr="C:\Users\Alexander\Desktop\CC-image.jpeg"/>
            <p:cNvPicPr>
              <a:picLocks noChangeAspect="1"/>
            </p:cNvPicPr>
            <p:nvPr userDrawn="1"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5042" y="3913656"/>
              <a:ext cx="1502834" cy="1195584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3" name="Picture 25" descr="cs5_family_boxshot_tight_3in.png"/>
            <p:cNvPicPr>
              <a:picLocks noChangeAspect="1"/>
            </p:cNvPicPr>
            <p:nvPr userDrawn="1"/>
          </p:nvPicPr>
          <p:blipFill rotWithShape="1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"/>
            <a:stretch/>
          </p:blipFill>
          <p:spPr bwMode="auto">
            <a:xfrm>
              <a:off x="1" y="4925532"/>
              <a:ext cx="931389" cy="100861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4" name="Picture 26" descr="C:\Users\Alexander\Google Drive\cc_launch_assets\ipad-png.png"/>
            <p:cNvPicPr>
              <a:picLocks noChangeAspect="1"/>
            </p:cNvPicPr>
            <p:nvPr userDrawn="1"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087" y="4931732"/>
              <a:ext cx="1127125" cy="8813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5" name="Picture 27" descr="C:\Users\Alexander\Google Drive\cc_launch_assets\max_2013_dw.png"/>
            <p:cNvPicPr>
              <a:picLocks noChangeAspect="1"/>
            </p:cNvPicPr>
            <p:nvPr userDrawn="1"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9420" y="4367873"/>
              <a:ext cx="2252620" cy="130000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6" name="Picture 28" descr="image24.png"/>
            <p:cNvPicPr>
              <a:picLocks noChangeAspect="1"/>
            </p:cNvPicPr>
            <p:nvPr userDrawn="1"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021" y="5080854"/>
              <a:ext cx="954925" cy="7436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7" name="Picture 29" descr="C:\Users\Alexander\Google Drive\cc_launch_assets\kuler.png"/>
            <p:cNvPicPr>
              <a:picLocks noChangeAspect="1"/>
            </p:cNvPicPr>
            <p:nvPr userDrawn="1"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2371" y="3967822"/>
              <a:ext cx="897526" cy="697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8" name="Group 30"/>
            <p:cNvGrpSpPr>
              <a:grpSpLocks/>
            </p:cNvGrpSpPr>
            <p:nvPr userDrawn="1"/>
          </p:nvGrpSpPr>
          <p:grpSpPr bwMode="auto">
            <a:xfrm>
              <a:off x="3768470" y="3707305"/>
              <a:ext cx="1581432" cy="222214"/>
              <a:chOff x="-1" y="-1"/>
              <a:chExt cx="7696202" cy="1082072"/>
            </a:xfrm>
          </p:grpSpPr>
          <p:pic>
            <p:nvPicPr>
              <p:cNvPr id="83" name="Picture 31" descr="C:\Users\Alexander\Creative Cloud Files\Team Prezo\!!assets\mnemonics\CS6_style\Edge_Animate.png"/>
              <p:cNvPicPr>
                <a:picLocks noChangeAspect="1"/>
              </p:cNvPicPr>
              <p:nvPr/>
            </p:nvPicPr>
            <p:blipFill>
              <a:blip r:embed="rId3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4" name="Picture 32" descr="C:\Users\Alexander\Creative Cloud Files\Team Prezo\!!assets\mnemonics\CS6_style\Edge_Code.png"/>
              <p:cNvPicPr>
                <a:picLocks noChangeAspect="1"/>
              </p:cNvPicPr>
              <p:nvPr/>
            </p:nvPicPr>
            <p:blipFill>
              <a:blip r:embed="rId3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0033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5" name="Picture 33" descr="C:\Users\Alexander\Creative Cloud Files\Team Prezo\!!assets\mnemonics\CS6_style\Edge_inspect.png"/>
              <p:cNvPicPr>
                <a:picLocks noChangeAspect="1"/>
              </p:cNvPicPr>
              <p:nvPr/>
            </p:nvPicPr>
            <p:blipFill>
              <a:blip r:embed="rId3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4608" y="7932"/>
                <a:ext cx="1112457" cy="10741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4" descr="C:\Users\Alexander\Creative Cloud Files\Team Prezo\!!assets\mnemonics\CS6_style\Edge_PhoneGap_Build.png"/>
              <p:cNvPicPr>
                <a:picLocks noChangeAspect="1"/>
              </p:cNvPicPr>
              <p:nvPr/>
            </p:nvPicPr>
            <p:blipFill>
              <a:blip r:embed="rId3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83329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7" name="Picture 35" descr="C:\Users\Alexander\Creative Cloud Files\Team Prezo\!!assets\mnemonics\CS6_style\Edge_Reflow.png"/>
              <p:cNvPicPr>
                <a:picLocks noChangeAspect="1"/>
              </p:cNvPicPr>
              <p:nvPr/>
            </p:nvPicPr>
            <p:blipFill>
              <a:blip r:embed="rId3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2498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8" name="Picture 36" descr="C:\Users\Alexander\Creative Cloud Files\Team Prezo\!!assets\mnemonics\CS6_style\Edge_WebFonts.png"/>
              <p:cNvPicPr>
                <a:picLocks noChangeAspect="1"/>
              </p:cNvPicPr>
              <p:nvPr/>
            </p:nvPicPr>
            <p:blipFill>
              <a:blip r:embed="rId3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6274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9" name="Picture 37" descr="C:\Users\Alexander\Creative Cloud Files\Team Prezo\!!assets\mnemonics\CS6_style\Typekit_mnemonic_RGB_512px_no_shadow.png"/>
              <p:cNvPicPr>
                <a:picLocks noChangeAspect="1"/>
              </p:cNvPicPr>
              <p:nvPr/>
            </p:nvPicPr>
            <p:blipFill>
              <a:blip r:embed="rId4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1183" y="466"/>
                <a:ext cx="1095018" cy="10676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9" name="Picture 38" descr="C:\Users\Alexander\Google Drive\cc_launch_assets\lrmobile.png"/>
            <p:cNvPicPr>
              <a:picLocks noChangeAspect="1"/>
            </p:cNvPicPr>
            <p:nvPr userDrawn="1"/>
          </p:nvPicPr>
          <p:blipFill>
            <a:blip r:embed="rId4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910" y="4936101"/>
              <a:ext cx="1581106" cy="101676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54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0" name="Picture 39" descr="D:\!!ADOBEWERK\!!Assets_201303\!!ADOBE\adobe_mnemonics\CC_NEW\Behance_mnemonic.png"/>
            <p:cNvPicPr>
              <a:picLocks noChangeAspect="1"/>
            </p:cNvPicPr>
            <p:nvPr userDrawn="1"/>
          </p:nvPicPr>
          <p:blipFill>
            <a:blip r:embed="rId4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4474" y="3864431"/>
              <a:ext cx="573076" cy="55363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1" name="Picture 40" descr="Screen Shot 2014-06-04 at 9.35.34 AM.png"/>
            <p:cNvPicPr>
              <a:picLocks noChangeAspect="1"/>
            </p:cNvPicPr>
            <p:nvPr userDrawn="1"/>
          </p:nvPicPr>
          <p:blipFill>
            <a:blip r:embed="rId4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505" y="5041368"/>
              <a:ext cx="417780" cy="8696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2" name="Picture 52" descr="C:\Users\Alexander\Google Drive\cc_launch_assets\cc_thor.png"/>
            <p:cNvPicPr>
              <a:picLocks noChangeAspect="1"/>
            </p:cNvPicPr>
            <p:nvPr userDrawn="1"/>
          </p:nvPicPr>
          <p:blipFill>
            <a:blip r:embed="rId4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700" y="3309340"/>
              <a:ext cx="503228" cy="8448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3" name="Picture 1" descr="pasted-image.pdf"/>
            <p:cNvPicPr>
              <a:picLocks noChangeAspect="1"/>
            </p:cNvPicPr>
            <p:nvPr userDrawn="1"/>
          </p:nvPicPr>
          <p:blipFill rotWithShape="1">
            <a:blip r:embed="rId4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91823" y="4766094"/>
              <a:ext cx="1966912" cy="1247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4" name="Picture 1" descr="pasted-image.pdf"/>
            <p:cNvPicPr>
              <a:picLocks noChangeAspect="1"/>
            </p:cNvPicPr>
            <p:nvPr userDrawn="1"/>
          </p:nvPicPr>
          <p:blipFill rotWithShape="1">
            <a:blip r:embed="rId4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0754" y="2481362"/>
              <a:ext cx="1041504" cy="765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 userDrawn="1"/>
          </p:nvPicPr>
          <p:blipFill rotWithShape="1">
            <a:blip r:embed="rId4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56290" y="4433854"/>
              <a:ext cx="1326414" cy="699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 userDrawn="1"/>
          </p:nvPicPr>
          <p:blipFill>
            <a:blip r:embed="rId4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1474" y="3967824"/>
              <a:ext cx="1379272" cy="958325"/>
            </a:xfrm>
            <a:prstGeom prst="rect">
              <a:avLst/>
            </a:prstGeom>
          </p:spPr>
        </p:pic>
        <p:pic>
          <p:nvPicPr>
            <p:cNvPr id="57" name="Picture 2"/>
            <p:cNvPicPr>
              <a:picLocks noChangeAspect="1" noChangeArrowheads="1"/>
            </p:cNvPicPr>
            <p:nvPr userDrawn="1"/>
          </p:nvPicPr>
          <p:blipFill>
            <a:blip r:embed="rId4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475" y="4886237"/>
              <a:ext cx="703534" cy="842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" name="Group 57"/>
            <p:cNvGrpSpPr/>
            <p:nvPr userDrawn="1"/>
          </p:nvGrpSpPr>
          <p:grpSpPr>
            <a:xfrm>
              <a:off x="8381537" y="4692862"/>
              <a:ext cx="2979850" cy="1334450"/>
              <a:chOff x="9205405" y="4442620"/>
              <a:chExt cx="2979850" cy="1334450"/>
            </a:xfrm>
          </p:grpSpPr>
          <p:pic>
            <p:nvPicPr>
              <p:cNvPr id="80" name="Picture 6"/>
              <p:cNvPicPr>
                <a:picLocks noChangeAspect="1" noChangeArrowheads="1"/>
              </p:cNvPicPr>
              <p:nvPr/>
            </p:nvPicPr>
            <p:blipFill rotWithShape="1">
              <a:blip r:embed="rId5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1362228" y="4670225"/>
                <a:ext cx="823027" cy="11068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 rotWithShape="1">
              <a:blip r:embed="rId5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205405" y="4442620"/>
                <a:ext cx="1389133" cy="97987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304800" sx="88000" sy="88000" algn="ctr" rotWithShape="0">
                  <a:prstClr val="black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" name="Picture 4" descr="C:\Users\Alex\Desktop\sp3_illustrator_touch.png"/>
              <p:cNvPicPr>
                <a:picLocks noChangeAspect="1" noChangeArrowheads="1"/>
              </p:cNvPicPr>
              <p:nvPr/>
            </p:nvPicPr>
            <p:blipFill rotWithShape="1">
              <a:blip r:embed="rId5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311841" y="4823252"/>
                <a:ext cx="1329955" cy="8126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9" name="Picture 58"/>
            <p:cNvPicPr>
              <a:picLocks noChangeAspect="1"/>
            </p:cNvPicPr>
            <p:nvPr userDrawn="1"/>
          </p:nvPicPr>
          <p:blipFill>
            <a:blip r:embed="rId5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1109" y="3165436"/>
              <a:ext cx="446196" cy="44631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0" name="Picture 59"/>
            <p:cNvPicPr>
              <a:picLocks noChangeAspect="1"/>
            </p:cNvPicPr>
            <p:nvPr userDrawn="1"/>
          </p:nvPicPr>
          <p:blipFill rotWithShape="1">
            <a:blip r:embed="rId5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3"/>
            <a:stretch/>
          </p:blipFill>
          <p:spPr>
            <a:xfrm>
              <a:off x="9538248" y="2605536"/>
              <a:ext cx="1793994" cy="889960"/>
            </a:xfrm>
            <a:prstGeom prst="rect">
              <a:avLst/>
            </a:prstGeom>
          </p:spPr>
        </p:pic>
        <p:pic>
          <p:nvPicPr>
            <p:cNvPr id="61" name="Picture 60" descr="splash_1080p__0027_Dw.jpg"/>
            <p:cNvPicPr>
              <a:picLocks noChangeAspect="1"/>
            </p:cNvPicPr>
            <p:nvPr userDrawn="1"/>
          </p:nvPicPr>
          <p:blipFill>
            <a:blip r:embed="rId5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9429" y="3463820"/>
              <a:ext cx="1683617" cy="947034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 userDrawn="1"/>
          </p:nvPicPr>
          <p:blipFill>
            <a:blip r:embed="rId5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0102" y="4073635"/>
              <a:ext cx="1531076" cy="861230"/>
            </a:xfrm>
            <a:prstGeom prst="rect">
              <a:avLst/>
            </a:prstGeom>
          </p:spPr>
        </p:pic>
        <p:pic>
          <p:nvPicPr>
            <p:cNvPr id="63" name="Picture 62" descr="Lr6_FacialRecognition_Channelimg.png"/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3997" y="3660204"/>
              <a:ext cx="1710072" cy="8550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5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56658" y="1932939"/>
              <a:ext cx="1717712" cy="1842654"/>
            </a:xfrm>
            <a:prstGeom prst="rect">
              <a:avLst/>
            </a:prstGeom>
          </p:spPr>
        </p:pic>
        <p:pic>
          <p:nvPicPr>
            <p:cNvPr id="65" name="Picture 5" descr="C:\Users\Alex\Desktop\extract_dw.jpg"/>
            <p:cNvPicPr>
              <a:picLocks noChangeAspect="1" noChangeArrowheads="1"/>
            </p:cNvPicPr>
            <p:nvPr userDrawn="1"/>
          </p:nvPicPr>
          <p:blipFill rotWithShape="1">
            <a:blip r:embed="rId5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400728" y="5087392"/>
              <a:ext cx="799579" cy="1309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2" descr="C:\Users\Alex\Desktop\libraries.jpg"/>
            <p:cNvPicPr>
              <a:picLocks noChangeAspect="1" noChangeArrowheads="1"/>
            </p:cNvPicPr>
            <p:nvPr userDrawn="1"/>
          </p:nvPicPr>
          <p:blipFill rotWithShape="1">
            <a:blip r:embed="rId5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485010" y="2738434"/>
              <a:ext cx="692406" cy="1444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Group 66"/>
            <p:cNvGrpSpPr/>
            <p:nvPr userDrawn="1"/>
          </p:nvGrpSpPr>
          <p:grpSpPr>
            <a:xfrm>
              <a:off x="7740215" y="3538530"/>
              <a:ext cx="2805976" cy="1879536"/>
              <a:chOff x="10977473" y="3164004"/>
              <a:chExt cx="4279601" cy="28666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8" name="Stock_collage_2.jpg"/>
              <p:cNvPicPr/>
              <p:nvPr userDrawn="1"/>
            </p:nvPicPr>
            <p:blipFill rotWithShape="1">
              <a:blip r:embed="rId6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442579" y="3164004"/>
                <a:ext cx="2814495" cy="2037185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79" name="Picture 2" descr="In-app purchase"/>
              <p:cNvPicPr>
                <a:picLocks noChangeAspect="1" noChangeArrowheads="1"/>
              </p:cNvPicPr>
              <p:nvPr userDrawn="1"/>
            </p:nvPicPr>
            <p:blipFill rotWithShape="1">
              <a:blip r:embed="rId6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977473" y="5021368"/>
                <a:ext cx="1179193" cy="10092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8" name="Picture 67"/>
            <p:cNvPicPr>
              <a:picLocks noChangeAspect="1"/>
            </p:cNvPicPr>
            <p:nvPr userDrawn="1"/>
          </p:nvPicPr>
          <p:blipFill>
            <a:blip r:embed="rId6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33045" y="4066728"/>
              <a:ext cx="1027493" cy="165764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9" name="Group 68"/>
            <p:cNvGrpSpPr/>
            <p:nvPr userDrawn="1"/>
          </p:nvGrpSpPr>
          <p:grpSpPr>
            <a:xfrm>
              <a:off x="7120638" y="2759714"/>
              <a:ext cx="1335373" cy="898614"/>
              <a:chOff x="7474843" y="2472639"/>
              <a:chExt cx="1160026" cy="780414"/>
            </a:xfrm>
          </p:grpSpPr>
          <p:grpSp>
            <p:nvGrpSpPr>
              <p:cNvPr id="74" name="Group 46"/>
              <p:cNvGrpSpPr>
                <a:grpSpLocks/>
              </p:cNvGrpSpPr>
              <p:nvPr/>
            </p:nvGrpSpPr>
            <p:grpSpPr bwMode="auto">
              <a:xfrm>
                <a:off x="7474843" y="2472639"/>
                <a:ext cx="1160026" cy="780414"/>
                <a:chOff x="0" y="0"/>
                <a:chExt cx="4025976" cy="2708200"/>
              </a:xfrm>
            </p:grpSpPr>
            <p:pic>
              <p:nvPicPr>
                <p:cNvPr id="76" name="Picture 47" descr="image39.png"/>
                <p:cNvPicPr>
                  <a:picLocks noChangeAspect="1"/>
                </p:cNvPicPr>
                <p:nvPr/>
              </p:nvPicPr>
              <p:blipFill>
                <a:blip r:embed="rId6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658888" y="-658888"/>
                  <a:ext cx="2708200" cy="4025975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63500" algn="ctr" rotWithShape="0">
                    <a:srgbClr val="000000">
                      <a:alpha val="39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pic>
              <p:nvPicPr>
                <p:cNvPr id="77" name="Picture 48" descr="image40.png"/>
                <p:cNvPicPr>
                  <a:picLocks noChangeAspect="1"/>
                </p:cNvPicPr>
                <p:nvPr/>
              </p:nvPicPr>
              <p:blipFill>
                <a:blip r:embed="rId6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486" y="131720"/>
                  <a:ext cx="3236255" cy="24276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5" name="Picture 7"/>
              <p:cNvPicPr>
                <a:picLocks noChangeAspect="1" noChangeArrowheads="1"/>
              </p:cNvPicPr>
              <p:nvPr/>
            </p:nvPicPr>
            <p:blipFill rotWithShape="1">
              <a:blip r:embed="rId6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89060" y="2505990"/>
                <a:ext cx="961705" cy="704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up 69"/>
            <p:cNvGrpSpPr/>
            <p:nvPr userDrawn="1"/>
          </p:nvGrpSpPr>
          <p:grpSpPr>
            <a:xfrm>
              <a:off x="9233149" y="2319456"/>
              <a:ext cx="524751" cy="1101838"/>
              <a:chOff x="11737843" y="1014516"/>
              <a:chExt cx="2501711" cy="5252936"/>
            </a:xfrm>
          </p:grpSpPr>
          <p:pic>
            <p:nvPicPr>
              <p:cNvPr id="72" name="Picture 3" descr="C:\Users\Alex\Documents\!!work_201407\MAX2014\Press\Shape (Press)\00 Live Capture.png"/>
              <p:cNvPicPr>
                <a:picLocks noChangeAspect="1" noChangeArrowheads="1"/>
              </p:cNvPicPr>
              <p:nvPr/>
            </p:nvPicPr>
            <p:blipFill>
              <a:blip r:embed="rId6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41043" y="1781246"/>
                <a:ext cx="2114812" cy="37537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2" descr="C:\Users\Alex\Desktop\iphone5s.png"/>
              <p:cNvPicPr>
                <a:picLocks noChangeAspect="1" noChangeArrowheads="1"/>
              </p:cNvPicPr>
              <p:nvPr/>
            </p:nvPicPr>
            <p:blipFill>
              <a:blip r:embed="rId6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37843" y="1014516"/>
                <a:ext cx="2501711" cy="52529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1" name="Picture 2" descr="C:\Users\Alex\Desktop\KV.png"/>
            <p:cNvPicPr>
              <a:picLocks noChangeAspect="1" noChangeArrowheads="1"/>
            </p:cNvPicPr>
            <p:nvPr userDrawn="1"/>
          </p:nvPicPr>
          <p:blipFill rotWithShape="1">
            <a:blip r:embed="rId6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253345" y="2716007"/>
              <a:ext cx="1574856" cy="74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AutoShape 53"/>
          <p:cNvSpPr>
            <a:spLocks/>
          </p:cNvSpPr>
          <p:nvPr userDrawn="1"/>
        </p:nvSpPr>
        <p:spPr bwMode="auto">
          <a:xfrm>
            <a:off x="-13184" y="1363634"/>
            <a:ext cx="12207117" cy="5099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  <a:gd name="connsiteX0" fmla="*/ 0 w 26247"/>
              <a:gd name="connsiteY0" fmla="*/ 13165 h 21644"/>
              <a:gd name="connsiteX1" fmla="*/ 1706 w 26247"/>
              <a:gd name="connsiteY1" fmla="*/ 12247 h 21644"/>
              <a:gd name="connsiteX2" fmla="*/ 7651 w 26247"/>
              <a:gd name="connsiteY2" fmla="*/ 8400 h 21644"/>
              <a:gd name="connsiteX3" fmla="*/ 14001 w 26247"/>
              <a:gd name="connsiteY3" fmla="*/ 5647 h 21644"/>
              <a:gd name="connsiteX4" fmla="*/ 21600 w 26247"/>
              <a:gd name="connsiteY4" fmla="*/ 0 h 21644"/>
              <a:gd name="connsiteX5" fmla="*/ 26247 w 26247"/>
              <a:gd name="connsiteY5" fmla="*/ 21644 h 21644"/>
              <a:gd name="connsiteX6" fmla="*/ 35 w 26247"/>
              <a:gd name="connsiteY6" fmla="*/ 21600 h 21644"/>
              <a:gd name="connsiteX7" fmla="*/ 35 w 26247"/>
              <a:gd name="connsiteY7" fmla="*/ 13271 h 21644"/>
              <a:gd name="connsiteX8" fmla="*/ 53 w 26247"/>
              <a:gd name="connsiteY8" fmla="*/ 13200 h 21644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4001 w 28794"/>
              <a:gd name="connsiteY3" fmla="*/ 8862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4001 w 28798"/>
              <a:gd name="connsiteY3" fmla="*/ 8523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5205 w 28798"/>
              <a:gd name="connsiteY3" fmla="*/ 8269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8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1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4 w 28763"/>
              <a:gd name="connsiteY8" fmla="*/ 16415 h 24901"/>
              <a:gd name="connsiteX0" fmla="*/ 3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  <a:gd name="connsiteX0" fmla="*/ 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67" h="24901">
                <a:moveTo>
                  <a:pt x="6" y="16380"/>
                </a:moveTo>
                <a:lnTo>
                  <a:pt x="1675" y="15462"/>
                </a:lnTo>
                <a:lnTo>
                  <a:pt x="7620" y="11615"/>
                </a:lnTo>
                <a:lnTo>
                  <a:pt x="15174" y="8269"/>
                </a:lnTo>
                <a:cubicBezTo>
                  <a:pt x="19493" y="5980"/>
                  <a:pt x="23574" y="2884"/>
                  <a:pt x="28763" y="0"/>
                </a:cubicBezTo>
                <a:cubicBezTo>
                  <a:pt x="28755" y="8385"/>
                  <a:pt x="28773" y="16516"/>
                  <a:pt x="28765" y="24901"/>
                </a:cubicBezTo>
                <a:lnTo>
                  <a:pt x="4" y="24815"/>
                </a:lnTo>
                <a:lnTo>
                  <a:pt x="4" y="16486"/>
                </a:lnTo>
                <a:cubicBezTo>
                  <a:pt x="10" y="16462"/>
                  <a:pt x="-5" y="16470"/>
                  <a:pt x="1" y="16446"/>
                </a:cubicBezTo>
              </a:path>
            </a:pathLst>
          </a:custGeom>
          <a:gradFill rotWithShape="0">
            <a:gsLst>
              <a:gs pos="0">
                <a:schemeClr val="bg1">
                  <a:lumMod val="95000"/>
                  <a:alpha val="14000"/>
                </a:schemeClr>
              </a:gs>
              <a:gs pos="34544">
                <a:schemeClr val="bg1">
                  <a:alpha val="9000"/>
                </a:schemeClr>
              </a:gs>
              <a:gs pos="68000">
                <a:srgbClr val="C00000">
                  <a:lumMod val="59000"/>
                  <a:alpha val="62000"/>
                </a:srgbClr>
              </a:gs>
              <a:gs pos="100000">
                <a:srgbClr val="002060">
                  <a:lumMod val="50000"/>
                  <a:alpha val="96000"/>
                </a:srgbClr>
              </a:gs>
            </a:gsLst>
            <a:lin ang="5400000"/>
          </a:gradFill>
          <a:ln>
            <a:noFill/>
          </a:ln>
          <a:effectLst/>
        </p:spPr>
        <p:txBody>
          <a:bodyPr lIns="0" tIns="0" rIns="0" bIns="0"/>
          <a:lstStyle>
            <a:lvl1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228371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400" kern="0">
              <a:solidFill>
                <a:srgbClr val="000000"/>
              </a:solidFill>
            </a:endParaRPr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3891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16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17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1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95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12814" y="-1508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8824" cy="6469064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4" name="Picture 1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556" y="78659"/>
            <a:ext cx="12379041" cy="647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Rectangle 114"/>
          <p:cNvSpPr/>
          <p:nvPr userDrawn="1"/>
        </p:nvSpPr>
        <p:spPr>
          <a:xfrm rot="10800000">
            <a:off x="0" y="515062"/>
            <a:ext cx="12197372" cy="595797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40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6972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27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28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1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1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.jpg"/>
          <p:cNvPicPr>
            <a:picLocks noChangeAspect="1"/>
          </p:cNvPicPr>
          <p:nvPr userDrawn="1"/>
        </p:nvPicPr>
        <p:blipFill>
          <a:blip r:embed="rId2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1" y="-47847"/>
            <a:ext cx="12188825" cy="6502167"/>
          </a:xfrm>
          <a:prstGeom prst="rect">
            <a:avLst/>
          </a:prstGeom>
        </p:spPr>
      </p:pic>
      <p:sp>
        <p:nvSpPr>
          <p:cNvPr id="8" name="Shape 49"/>
          <p:cNvSpPr/>
          <p:nvPr userDrawn="1"/>
        </p:nvSpPr>
        <p:spPr>
          <a:xfrm rot="5400000" flipV="1">
            <a:off x="2964236" y="-3064318"/>
            <a:ext cx="6260354" cy="12188825"/>
          </a:xfrm>
          <a:prstGeom prst="rect">
            <a:avLst/>
          </a:prstGeom>
          <a:gradFill>
            <a:gsLst>
              <a:gs pos="5044">
                <a:srgbClr val="000000">
                  <a:alpha val="0"/>
                </a:srgbClr>
              </a:gs>
              <a:gs pos="99607">
                <a:srgbClr val="000000"/>
              </a:gs>
            </a:gsLst>
            <a:lin ang="108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defTabSz="456513"/>
            <a:endParaRPr sz="1798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>
                <a:solidFill>
                  <a:prstClr val="white"/>
                </a:solidFill>
              </a:rPr>
              <a:pPr/>
              <a:t>2/26/2019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>
                <a:solidFill>
                  <a:prstClr val="white"/>
                </a:solidFill>
              </a:rPr>
              <a:pPr algn="ct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78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707-6B9C-41AD-8E71-8169BFD8CE9E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7668-7CB5-401B-A4E5-A798FE114AAD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42951"/>
            <a:ext cx="12188825" cy="5699124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77875"/>
            <a:ext cx="12188825" cy="5664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88825" cy="64420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149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7" y="2449523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7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6442076"/>
            <a:ext cx="12188825" cy="415925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697" y="6528875"/>
            <a:ext cx="187408" cy="25805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"/>
            <a:ext cx="12188825" cy="779463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0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2017 Adobe Systems Incorporated.  All Rights Reserved.  Adobe Confidential.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184150"/>
            <a:ext cx="11579384" cy="411162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990600"/>
            <a:ext cx="11579384" cy="51816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5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1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5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58" r:id="rId3"/>
    <p:sldLayoutId id="2147483659" r:id="rId4"/>
    <p:sldLayoutId id="2147483660" r:id="rId5"/>
    <p:sldLayoutId id="2147483661" r:id="rId6"/>
    <p:sldLayoutId id="2147483672" r:id="rId7"/>
    <p:sldLayoutId id="2147483673" r:id="rId8"/>
    <p:sldLayoutId id="2147483674" r:id="rId9"/>
    <p:sldLayoutId id="2147483676" r:id="rId10"/>
  </p:sldLayoutIdLst>
  <p:hf hdr="0" ftr="0" dt="0"/>
  <p:txStyles>
    <p:titleStyle>
      <a:lvl1pPr algn="l" defTabSz="1088291" rtl="0" eaLnBrk="1" latinLnBrk="0" hangingPunct="1">
        <a:spcBef>
          <a:spcPct val="0"/>
        </a:spcBef>
        <a:buNone/>
        <a:defRPr sz="2400" b="0" i="0" u="none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5852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51703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1979" indent="-20027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366" indent="-198387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291" indent="-13792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9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44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8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35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5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9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3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8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2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7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017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6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9619" cy="6858000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 b="0" i="0" u="none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287509"/>
            <a:ext cx="11579384" cy="593725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1143000"/>
            <a:ext cx="11579384" cy="50292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5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p:hf hdr="0" ftr="0" dt="0"/>
  <p:txStyles>
    <p:titleStyle>
      <a:lvl1pPr algn="l" defTabSz="1087965" rtl="0" eaLnBrk="1" latinLnBrk="0" hangingPunct="1">
        <a:spcBef>
          <a:spcPct val="0"/>
        </a:spcBef>
        <a:buNone/>
        <a:defRPr sz="3199" b="0" i="0" u="none" kern="1200">
          <a:solidFill>
            <a:schemeClr val="tx1">
              <a:lumMod val="75000"/>
              <a:lumOff val="25000"/>
            </a:schemeClr>
          </a:solidFill>
          <a:latin typeface="Adobe Clean Light" pitchFamily="34" charset="0"/>
          <a:ea typeface="+mj-ea"/>
          <a:cs typeface="+mj-cs"/>
        </a:defRPr>
      </a:lvl1pPr>
    </p:titleStyle>
    <p:bodyStyle>
      <a:lvl1pPr marL="274556" indent="-265033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2399" kern="1200">
          <a:solidFill>
            <a:schemeClr val="tx1"/>
          </a:solidFill>
          <a:latin typeface="Adobe Clean Light" pitchFamily="34" charset="0"/>
          <a:ea typeface="+mn-ea"/>
          <a:cs typeface="+mn-cs"/>
        </a:defRPr>
      </a:lvl1pPr>
      <a:lvl2pPr marL="551537" indent="-275769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751753" indent="-200216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950081" indent="-198327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087965" indent="-137885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1901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535883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079865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623847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3982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7965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194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5928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1991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3893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7874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185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dobe.com/accessibility/products/acrobat/acrobat-pro-dc-pdf-accessibility-repair-workflow.html" TargetMode="External"/><Relationship Id="rId3" Type="http://schemas.openxmlformats.org/officeDocument/2006/relationships/hyperlink" Target="https://www.adobe.com/accessibility/products/acrobat/acrobat-accessibility-features.html" TargetMode="External"/><Relationship Id="rId7" Type="http://schemas.openxmlformats.org/officeDocument/2006/relationships/hyperlink" Target="https://helpx.adobe.com/acrobat/using/create-verify-pdf-accessibility.html" TargetMode="External"/><Relationship Id="rId2" Type="http://schemas.openxmlformats.org/officeDocument/2006/relationships/hyperlink" Target="https://www.adobe.com/accessibility/products/acrobat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adobe.com/accessibility/products/acrobat/using-acrobat-pro-accessibility-checker.html" TargetMode="External"/><Relationship Id="rId5" Type="http://schemas.openxmlformats.org/officeDocument/2006/relationships/hyperlink" Target="https://theblog.adobe.com/document-cloud/" TargetMode="External"/><Relationship Id="rId4" Type="http://schemas.openxmlformats.org/officeDocument/2006/relationships/hyperlink" Target="https://helpx.adobe.com/reader/using/accessibility-features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obe.com/Accessibility" TargetMode="External"/><Relationship Id="rId7" Type="http://schemas.openxmlformats.org/officeDocument/2006/relationships/hyperlink" Target="https://www.iso.org/standard/64599.html" TargetMode="External"/><Relationship Id="rId2" Type="http://schemas.openxmlformats.org/officeDocument/2006/relationships/hyperlink" Target="mailto:Haverty@Adobe.co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obe.com/content/dam/Adobe/en/devnet/acrobat/pdfs/adobe_supplement_iso32000.pdf" TargetMode="External"/><Relationship Id="rId5" Type="http://schemas.openxmlformats.org/officeDocument/2006/relationships/hyperlink" Target="http://tv.adobe.com/show/accessibility-adobe/" TargetMode="External"/><Relationship Id="rId4" Type="http://schemas.openxmlformats.org/officeDocument/2006/relationships/hyperlink" Target="https://www.adobe.com/accessibility/compliance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Webinar – Advanced PDF Accessibility, Scanned Documents &amp; Complex Lists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3165"/>
          </a:xfrm>
        </p:spPr>
        <p:txBody>
          <a:bodyPr/>
          <a:lstStyle/>
          <a:p>
            <a:r>
              <a:rPr lang="en-US" dirty="0"/>
              <a:t>Rob Haverty, Senior Product Manager, Document Cloud Accessibility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" y="6581479"/>
            <a:ext cx="1723696" cy="276999"/>
          </a:xfrm>
          <a:prstGeom prst="rect">
            <a:avLst/>
          </a:prstGeom>
          <a:solidFill>
            <a:schemeClr val="tx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Revised January 2019</a:t>
            </a:r>
          </a:p>
        </p:txBody>
      </p:sp>
    </p:spTree>
    <p:extLst>
      <p:ext uri="{BB962C8B-B14F-4D97-AF65-F5344CB8AC3E}">
        <p14:creationId xmlns:p14="http://schemas.microsoft.com/office/powerpoint/2010/main" val="76194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Acrobat Pro DC Helpful Links and Resources</a:t>
            </a: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39095"/>
            <a:ext cx="11579384" cy="551867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Acrobat DC Accessibility </a:t>
            </a:r>
          </a:p>
          <a:p>
            <a:pPr marL="275851" lvl="1" indent="0">
              <a:buNone/>
            </a:pPr>
            <a:r>
              <a:rPr lang="en-US" dirty="0">
                <a:hlinkClick r:id="rId2"/>
              </a:rPr>
              <a:t>https://www.adobe.com/accessibility/products/acrobat.html</a:t>
            </a:r>
            <a:r>
              <a:rPr lang="en-US" dirty="0"/>
              <a:t> </a:t>
            </a:r>
          </a:p>
          <a:p>
            <a:r>
              <a:rPr lang="en-US" dirty="0"/>
              <a:t>Adobe Acrobat DC Accessibility Features</a:t>
            </a:r>
          </a:p>
          <a:p>
            <a:pPr marL="275851" lvl="1" indent="0">
              <a:buNone/>
            </a:pPr>
            <a:r>
              <a:rPr lang="en-US" dirty="0">
                <a:hlinkClick r:id="rId3"/>
              </a:rPr>
              <a:t>https://www.adobe.com/accessibility/products/acrobat/acrobat-accessibility-features.html</a:t>
            </a:r>
            <a:r>
              <a:rPr lang="en-US" dirty="0"/>
              <a:t>  </a:t>
            </a:r>
          </a:p>
          <a:p>
            <a:r>
              <a:rPr lang="en-US" dirty="0"/>
              <a:t>Acrobat Reader DC Accessibility features </a:t>
            </a:r>
          </a:p>
          <a:p>
            <a:pPr marL="275851" lvl="1" indent="0">
              <a:buNone/>
            </a:pPr>
            <a:r>
              <a:rPr lang="en-US" dirty="0">
                <a:hlinkClick r:id="rId4"/>
              </a:rPr>
              <a:t>https://helpx.adobe.com/reader/using/accessibility-features.html</a:t>
            </a:r>
            <a:r>
              <a:rPr lang="en-US" dirty="0"/>
              <a:t> </a:t>
            </a:r>
          </a:p>
          <a:p>
            <a:r>
              <a:rPr lang="en-US" dirty="0"/>
              <a:t>Acrobat DC and Reader DC Accessibility Blogs </a:t>
            </a:r>
          </a:p>
          <a:p>
            <a:pPr marL="285373" lvl="1" indent="0"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https://theblog.adobe.com/document-cloud/</a:t>
            </a:r>
            <a:r>
              <a:rPr lang="en-US" dirty="0">
                <a:latin typeface="Adobe Clean" panose="020B0503020404020204" pitchFamily="34" charset="0"/>
              </a:rPr>
              <a:t> (search for PDF or Accessibility)</a:t>
            </a:r>
          </a:p>
          <a:p>
            <a:r>
              <a:rPr lang="en-US" dirty="0"/>
              <a:t>Using the Acrobat Pro DC Accessibility Checker </a:t>
            </a:r>
          </a:p>
          <a:p>
            <a:pPr marL="275851" lvl="1" indent="0">
              <a:buNone/>
            </a:pPr>
            <a:r>
              <a:rPr lang="en-US" dirty="0">
                <a:hlinkClick r:id="rId6"/>
              </a:rPr>
              <a:t>https://www.adobe.com/accessibility/products/acrobat/using-acrobat-pro-accessibility-checker.html</a:t>
            </a:r>
            <a:r>
              <a:rPr lang="en-US" dirty="0"/>
              <a:t> </a:t>
            </a:r>
          </a:p>
          <a:p>
            <a:r>
              <a:rPr lang="en-US" dirty="0"/>
              <a:t>Create and verify PDF accessibility </a:t>
            </a:r>
          </a:p>
          <a:p>
            <a:pPr marL="275851" lvl="1" indent="0">
              <a:buNone/>
            </a:pPr>
            <a:r>
              <a:rPr lang="en-US" dirty="0">
                <a:hlinkClick r:id="rId7"/>
              </a:rPr>
              <a:t>https://helpx.adobe.com/acrobat/using/create-verify-pdf-accessibility.html</a:t>
            </a:r>
            <a:r>
              <a:rPr lang="en-US" dirty="0"/>
              <a:t> </a:t>
            </a:r>
          </a:p>
          <a:p>
            <a:r>
              <a:rPr lang="en-US" dirty="0"/>
              <a:t>Acrobat Pro DC PDF Accessibility Repair Workflow </a:t>
            </a:r>
          </a:p>
          <a:p>
            <a:pPr marL="275851" lvl="1" indent="0">
              <a:buNone/>
            </a:pPr>
            <a:r>
              <a:rPr lang="en-US" dirty="0">
                <a:hlinkClick r:id="rId8"/>
              </a:rPr>
              <a:t>https://www.adobe.com/accessibility/products/acrobat/acrobat-pro-dc-pdf-accessibility-repair-workflow.html</a:t>
            </a:r>
            <a:r>
              <a:rPr lang="en-US" dirty="0"/>
              <a:t> </a:t>
            </a:r>
          </a:p>
          <a:p>
            <a:pPr marL="9522" indent="0">
              <a:buNone/>
            </a:pP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10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74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dobe Clean" panose="020B0503020404020204" pitchFamily="34" charset="0"/>
              </a:rPr>
              <a:t>Adobe Accessibility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</a:rPr>
              <a:t>Rob Haverty</a:t>
            </a:r>
          </a:p>
          <a:p>
            <a:pPr marL="286504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2"/>
              </a:rPr>
              <a:t>Haverty@Adobe.com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</a:rPr>
              <a:t>Adobe Accessibility Website</a:t>
            </a:r>
          </a:p>
          <a:p>
            <a:pPr marL="286504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3"/>
              </a:rPr>
              <a:t>www.Adobe.com/Accessibility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Accessibility Compliance </a:t>
            </a:r>
          </a:p>
          <a:p>
            <a:pPr marL="285373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4"/>
              </a:rPr>
              <a:t>https://www.adobe.com/accessibility/compliance.html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Accessibility Channel </a:t>
            </a:r>
          </a:p>
          <a:p>
            <a:pPr marL="285373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http://tv.adobe.com/show/accessibility-adobe/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+mj-lt"/>
              </a:rPr>
              <a:t>Follow us on Twitter @AdobeAccess</a:t>
            </a:r>
          </a:p>
          <a:p>
            <a:pPr marL="9522" indent="0">
              <a:buNone/>
            </a:pPr>
            <a:r>
              <a:rPr lang="en-US" dirty="0"/>
              <a:t>PDF Standards</a:t>
            </a:r>
          </a:p>
          <a:p>
            <a:pPr marL="285373" lvl="1" indent="0">
              <a:buNone/>
            </a:pPr>
            <a:r>
              <a:rPr lang="en-US" dirty="0">
                <a:hlinkClick r:id="rId6"/>
              </a:rPr>
              <a:t>ISO 32000</a:t>
            </a:r>
            <a:r>
              <a:rPr lang="en-US" dirty="0"/>
              <a:t> (free)</a:t>
            </a:r>
          </a:p>
          <a:p>
            <a:pPr marL="285373" lvl="1" indent="0">
              <a:buNone/>
            </a:pPr>
            <a:r>
              <a:rPr lang="en-US" dirty="0">
                <a:hlinkClick r:id="rId7"/>
              </a:rPr>
              <a:t>ISO 14289 (PDF/UA)</a:t>
            </a:r>
            <a:r>
              <a:rPr lang="en-US" dirty="0"/>
              <a:t> (purchase)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buNone/>
            </a:pP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11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204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805" y="205049"/>
            <a:ext cx="699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Adobe – Make it an Experience</a:t>
            </a:r>
          </a:p>
        </p:txBody>
      </p:sp>
    </p:spTree>
    <p:extLst>
      <p:ext uri="{BB962C8B-B14F-4D97-AF65-F5344CB8AC3E}">
        <p14:creationId xmlns:p14="http://schemas.microsoft.com/office/powerpoint/2010/main" val="351179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Scanned Documents</a:t>
            </a:r>
          </a:p>
        </p:txBody>
      </p:sp>
    </p:spTree>
    <p:extLst>
      <p:ext uri="{BB962C8B-B14F-4D97-AF65-F5344CB8AC3E}">
        <p14:creationId xmlns:p14="http://schemas.microsoft.com/office/powerpoint/2010/main" val="121928802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Scanned Document - Simple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70509"/>
            <a:ext cx="11579384" cy="5301691"/>
          </a:xfrm>
        </p:spPr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Scanned PDF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EX7a - Scan - Accessible Word </a:t>
            </a:r>
            <a:endParaRPr lang="en-US" dirty="0">
              <a:solidFill>
                <a:srgbClr val="0070C0"/>
              </a:solidFill>
            </a:endParaRP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Run Enhance Scan tool (Recognize Text Checked)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Autotag Document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Check Results</a:t>
            </a:r>
          </a:p>
        </p:txBody>
      </p:sp>
      <p:pic>
        <p:nvPicPr>
          <p:cNvPr id="5" name="Content Placeholder 4" descr="Enhance Scan tool in the Tools Pane">
            <a:extLst>
              <a:ext uri="{FF2B5EF4-FFF2-40B4-BE49-F238E27FC236}">
                <a16:creationId xmlns:a16="http://schemas.microsoft.com/office/drawing/2014/main" id="{D3DA735D-E779-482C-8018-52DD363924D1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61" y="2874872"/>
            <a:ext cx="2560320" cy="3460089"/>
          </a:xfrm>
          <a:prstGeom prst="rect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5" descr="Enhance Scan toolbar, Enhance and Scanned Document selected">
            <a:extLst>
              <a:ext uri="{FF2B5EF4-FFF2-40B4-BE49-F238E27FC236}">
                <a16:creationId xmlns:a16="http://schemas.microsoft.com/office/drawing/2014/main" id="{CBBFD1DC-2D6E-47B3-A0C8-828723B7426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381" y="2921569"/>
            <a:ext cx="6590994" cy="1730868"/>
          </a:xfrm>
          <a:prstGeom prst="rect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Picture 6" descr="Enhance Scan toolbar final step, select Recognize Text and then select Enhance to run the process">
            <a:extLst>
              <a:ext uri="{FF2B5EF4-FFF2-40B4-BE49-F238E27FC236}">
                <a16:creationId xmlns:a16="http://schemas.microsoft.com/office/drawing/2014/main" id="{329811BF-E818-40F3-B1FB-07DBA2708E9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381" y="4815198"/>
            <a:ext cx="6590994" cy="1519763"/>
          </a:xfrm>
          <a:prstGeom prst="rect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2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Scanned Document – Alternate Approach (Logos and Signatures)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70509"/>
            <a:ext cx="11579384" cy="5301691"/>
          </a:xfrm>
        </p:spPr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Scanned PDF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EX7e - Scan with Logo and Signature 2</a:t>
            </a:r>
            <a:endParaRPr lang="en-US" dirty="0">
              <a:solidFill>
                <a:srgbClr val="0070C0"/>
              </a:solidFill>
            </a:endParaRP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Run Enhance Scan tool (Camera Image)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Adjust Enhancement Level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Run Recognize Text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Autotag Document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Check Results</a:t>
            </a:r>
          </a:p>
        </p:txBody>
      </p:sp>
      <p:pic>
        <p:nvPicPr>
          <p:cNvPr id="5" name="Content Placeholder 4" descr="Enhance Scan tool in the Tools Pane">
            <a:extLst>
              <a:ext uri="{FF2B5EF4-FFF2-40B4-BE49-F238E27FC236}">
                <a16:creationId xmlns:a16="http://schemas.microsoft.com/office/drawing/2014/main" id="{D3DA735D-E779-482C-8018-52DD363924D1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113" y="3331029"/>
            <a:ext cx="1793853" cy="2630729"/>
          </a:xfrm>
          <a:prstGeom prst="rect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Picture 7" descr="Enhance Scan toolbar, Enhance and Camera Image">
            <a:extLst>
              <a:ext uri="{FF2B5EF4-FFF2-40B4-BE49-F238E27FC236}">
                <a16:creationId xmlns:a16="http://schemas.microsoft.com/office/drawing/2014/main" id="{E882EED9-DD5D-49EF-98CD-A66E284A2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757" y="1553071"/>
            <a:ext cx="6063786" cy="12736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Enhance Scan toolbar, 2nd level. Select Enhance Page">
            <a:extLst>
              <a:ext uri="{FF2B5EF4-FFF2-40B4-BE49-F238E27FC236}">
                <a16:creationId xmlns:a16="http://schemas.microsoft.com/office/drawing/2014/main" id="{D9F1E7B6-750F-43BC-914D-0F89F13E0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3757" y="2894320"/>
            <a:ext cx="6063786" cy="10952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Enhance Scan toolbar third level, Adjust enhancement level">
            <a:extLst>
              <a:ext uri="{FF2B5EF4-FFF2-40B4-BE49-F238E27FC236}">
                <a16:creationId xmlns:a16="http://schemas.microsoft.com/office/drawing/2014/main" id="{7644CC4A-3F6B-45C2-A72E-FA9A61F093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9384" y="4071979"/>
            <a:ext cx="6038159" cy="11953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Enhance Scan toolbar 2nd level, Select Recognize text">
            <a:extLst>
              <a:ext uri="{FF2B5EF4-FFF2-40B4-BE49-F238E27FC236}">
                <a16:creationId xmlns:a16="http://schemas.microsoft.com/office/drawing/2014/main" id="{42F9DC6C-4E4D-4C52-B7F6-480527ED64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9072" y="5310369"/>
            <a:ext cx="5998471" cy="11087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904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1AF58-90A4-425B-AC66-F8F570EAE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Scanned Documents - OCR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0A633-61F2-4127-9B10-0F8B1593E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Success is highly dependent upon:</a:t>
            </a:r>
          </a:p>
          <a:p>
            <a:pPr lvl="1"/>
            <a:r>
              <a:rPr lang="en-US" dirty="0"/>
              <a:t>The quality of the scan</a:t>
            </a:r>
          </a:p>
          <a:p>
            <a:pPr lvl="1"/>
            <a:r>
              <a:rPr lang="en-US" dirty="0"/>
              <a:t>The quality of the OCR engine</a:t>
            </a:r>
          </a:p>
          <a:p>
            <a:r>
              <a:rPr lang="en-US" dirty="0"/>
              <a:t>Some </a:t>
            </a:r>
            <a:r>
              <a:rPr lang="en-US" dirty="0" err="1"/>
              <a:t>Gotchas</a:t>
            </a:r>
            <a:endParaRPr lang="en-US" dirty="0"/>
          </a:p>
          <a:p>
            <a:pPr lvl="1"/>
            <a:r>
              <a:rPr lang="en-US" dirty="0"/>
              <a:t>Colored backgrounds</a:t>
            </a:r>
          </a:p>
          <a:p>
            <a:pPr lvl="1">
              <a:spcAft>
                <a:spcPts val="1800"/>
              </a:spcAft>
            </a:pPr>
            <a:r>
              <a:rPr lang="en-US" dirty="0"/>
              <a:t>Handwritten text</a:t>
            </a:r>
          </a:p>
          <a:p>
            <a:pPr marL="0" indent="0">
              <a:buNone/>
            </a:pPr>
            <a:r>
              <a:rPr lang="en-US" dirty="0"/>
              <a:t>Scan PDFs: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EX7a - Scan - Accessible Word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EX7b - Scan - Not Taggable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EX7c - Scan from Adobe Scan – taggable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EX7d - Scan - Page from Book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EX7e - Scan with Logo and Signature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EX7f - Scan with Logo and Signature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FD8E2-5EBD-41F5-951C-46C6410B3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008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Alternate Solutions </a:t>
            </a:r>
            <a:r>
              <a:rPr lang="en-US" dirty="0"/>
              <a:t>for Scanned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7030A0"/>
              </a:buClr>
              <a:buSzPct val="75000"/>
            </a:pPr>
            <a:r>
              <a:rPr lang="en-US" dirty="0"/>
              <a:t>Adobe Scan on iOS or Android</a:t>
            </a:r>
          </a:p>
          <a:p>
            <a:pPr>
              <a:buClr>
                <a:srgbClr val="7030A0"/>
              </a:buClr>
              <a:buSzPct val="75000"/>
            </a:pPr>
            <a:r>
              <a:rPr lang="en-US" dirty="0"/>
              <a:t>ABBY Fine Reader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ABBY PDF Transformer (cheaper alternative)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123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Complex Lists</a:t>
            </a:r>
          </a:p>
        </p:txBody>
      </p:sp>
    </p:spTree>
    <p:extLst>
      <p:ext uri="{BB962C8B-B14F-4D97-AF65-F5344CB8AC3E}">
        <p14:creationId xmlns:p14="http://schemas.microsoft.com/office/powerpoint/2010/main" val="256049876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Basics (Single level) -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7030A0"/>
              </a:buClr>
              <a:buSzPct val="75000"/>
              <a:buNone/>
            </a:pPr>
            <a:r>
              <a:rPr lang="en-US" dirty="0"/>
              <a:t>According to the PDF/UA ISO standard, a list must have the List &lt;L&gt; tag and List Item &lt;LI&gt; tags. They may also have the Label &lt;</a:t>
            </a:r>
            <a:r>
              <a:rPr lang="en-US" dirty="0" err="1"/>
              <a:t>Lbl</a:t>
            </a:r>
            <a:r>
              <a:rPr lang="en-US" dirty="0"/>
              <a:t>&gt; and List Body &lt;</a:t>
            </a:r>
            <a:r>
              <a:rPr lang="en-US" dirty="0" err="1"/>
              <a:t>Lbody</a:t>
            </a:r>
            <a:r>
              <a:rPr lang="en-US" dirty="0"/>
              <a:t>&gt; tags.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document and convert to PDF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EX2 - Word Demo Doc with Errors - Intro to Accessible PDF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Tag Tree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Find </a:t>
            </a:r>
            <a:r>
              <a:rPr lang="en-US" dirty="0" err="1"/>
              <a:t>mis</a:t>
            </a:r>
            <a:r>
              <a:rPr lang="en-US" dirty="0"/>
              <a:t>-tagged list items (usually will have a &lt;P&gt; tag)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Create &lt;L&gt; tag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Change list items &lt;P&gt; tags to &lt;LI&gt; tags and make them children of the &lt;L&gt; Tag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189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With Sub-bullets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Use Print to convert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EX3 - Complex List - Intro to Accessible PDF</a:t>
            </a:r>
            <a:r>
              <a:rPr lang="en-US" u="sng" dirty="0"/>
              <a:t> </a:t>
            </a:r>
            <a:r>
              <a:rPr lang="en-US" dirty="0"/>
              <a:t>to an untagged PDF.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Add tags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Fix sub-bullets (tagged at the same level)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Paragraphs within Bullets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Use same document (convert with </a:t>
            </a:r>
            <a:r>
              <a:rPr lang="en-US" dirty="0" err="1"/>
              <a:t>PDFMaker</a:t>
            </a:r>
            <a:r>
              <a:rPr lang="en-US" dirty="0"/>
              <a:t> or use print version)</a:t>
            </a:r>
          </a:p>
          <a:p>
            <a:pPr marL="0" indent="0">
              <a:buClr>
                <a:srgbClr val="7030A0"/>
              </a:buClr>
              <a:buSzPct val="75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573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8&quot; unique_id=&quot;717709&quot;&gt;&lt;/object&gt;&lt;object type=&quot;2&quot; unique_id=&quot;717710&quot;&gt;&lt;object type=&quot;3&quot; unique_id=&quot;717962&quot;&gt;&lt;property id=&quot;20148&quot; value=&quot;5&quot;/&gt;&lt;property id=&quot;20300&quot; value=&quot;Slide 1 - &amp;quot;Title Slide or Section Divider&amp;quot;&quot;/&gt;&lt;property id=&quot;20307&quot; value=&quot;280&quot;/&gt;&lt;/object&gt;&lt;object type=&quot;3&quot; unique_id=&quot;717963&quot;&gt;&lt;property id=&quot;20148&quot; value=&quot;5&quot;/&gt;&lt;property id=&quot;20300&quot; value=&quot;Slide 2 - &amp;quot;Title Slide or Section Divider&amp;quot;&quot;/&gt;&lt;property id=&quot;20307&quot; value=&quot;27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Adobe Master Widescreen 2014">
  <a:themeElements>
    <a:clrScheme name="Accessible PowerPoint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7030A0"/>
      </a:accent4>
      <a:accent5>
        <a:srgbClr val="FFC000"/>
      </a:accent5>
      <a:accent6>
        <a:srgbClr val="FF0000"/>
      </a:accent6>
      <a:hlink>
        <a:srgbClr val="0070C0"/>
      </a:hlink>
      <a:folHlink>
        <a:srgbClr val="C00000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cument Cloud Accessible Template" id="{DAD63EC3-8FFD-4929-80A8-6980803323B4}" vid="{3AF78850-489B-476D-B030-91BC47679949}"/>
    </a:ext>
  </a:extLst>
</a:theme>
</file>

<file path=ppt/theme/theme2.xml><?xml version="1.0" encoding="utf-8"?>
<a:theme xmlns:a="http://schemas.openxmlformats.org/drawingml/2006/main" name="Adobe Master Widescreen 2015">
  <a:themeElements>
    <a:clrScheme name="Adobe 2009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FBB034"/>
      </a:accent4>
      <a:accent5>
        <a:srgbClr val="FFDD00"/>
      </a:accent5>
      <a:accent6>
        <a:srgbClr val="FF0000"/>
      </a:accent6>
      <a:hlink>
        <a:srgbClr val="000000"/>
      </a:hlink>
      <a:folHlink>
        <a:srgbClr val="3F3F3F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23884</TotalTime>
  <Words>601</Words>
  <Application>Microsoft Office PowerPoint</Application>
  <PresentationFormat>Custom</PresentationFormat>
  <Paragraphs>92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ＭＳ Ｐゴシック</vt:lpstr>
      <vt:lpstr>Adobe Clean</vt:lpstr>
      <vt:lpstr>Adobe Clean Light</vt:lpstr>
      <vt:lpstr>Arial</vt:lpstr>
      <vt:lpstr>Calibri</vt:lpstr>
      <vt:lpstr>Helvetica Light</vt:lpstr>
      <vt:lpstr>Wingdings</vt:lpstr>
      <vt:lpstr>Adobe Master Widescreen 2014</vt:lpstr>
      <vt:lpstr>Adobe Master Widescreen 2015</vt:lpstr>
      <vt:lpstr>Webinar – Advanced PDF Accessibility, Scanned Documents &amp; Complex Lists</vt:lpstr>
      <vt:lpstr>Scanned Documents</vt:lpstr>
      <vt:lpstr>Scanned Document - Simple</vt:lpstr>
      <vt:lpstr>Scanned Document – Alternate Approach (Logos and Signatures)</vt:lpstr>
      <vt:lpstr>Scanned Documents - OCR</vt:lpstr>
      <vt:lpstr>Alternate Solutions for Scanned Documents</vt:lpstr>
      <vt:lpstr>Complex Lists</vt:lpstr>
      <vt:lpstr>List Basics (Single level) - Review</vt:lpstr>
      <vt:lpstr>Complex List</vt:lpstr>
      <vt:lpstr> Acrobat Pro DC Helpful Links and Resources</vt:lpstr>
      <vt:lpstr>Adobe Accessibility 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Notes about the 16x9 Template</dc:title>
  <dc:creator>Adobe Systems, Inc.</dc:creator>
  <cp:lastModifiedBy>Rob Haverty</cp:lastModifiedBy>
  <cp:revision>561</cp:revision>
  <cp:lastPrinted>2018-03-16T16:23:46Z</cp:lastPrinted>
  <dcterms:created xsi:type="dcterms:W3CDTF">2009-08-20T18:55:32Z</dcterms:created>
  <dcterms:modified xsi:type="dcterms:W3CDTF">2019-02-26T23:03:46Z</dcterms:modified>
</cp:coreProperties>
</file>