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91" r:id="rId2"/>
    <p:sldId id="392" r:id="rId3"/>
    <p:sldId id="393" r:id="rId4"/>
    <p:sldId id="394" r:id="rId5"/>
    <p:sldId id="395" r:id="rId6"/>
    <p:sldId id="396" r:id="rId7"/>
    <p:sldId id="397" r:id="rId8"/>
    <p:sldId id="398" r:id="rId9"/>
    <p:sldId id="399" r:id="rId10"/>
    <p:sldId id="400" r:id="rId11"/>
    <p:sldId id="401" r:id="rId12"/>
    <p:sldId id="402" r:id="rId13"/>
    <p:sldId id="403" r:id="rId14"/>
    <p:sldId id="404" r:id="rId15"/>
    <p:sldId id="405" r:id="rId16"/>
    <p:sldId id="40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991E0-118E-8747-9A1E-2BC7B7003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194D34-6682-4541-A4C5-64FB3DE33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86CAE-729F-EB45-BF37-4BE07F040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51908-F207-A045-8ACD-F1455717C816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EB518-AB19-824B-AD98-AA5295536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990FD-1CB2-8942-A237-7C74E5827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57A1-902C-E846-A843-C83141467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71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40C61-96FB-7A4A-9F44-F94E4CFD2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B1AFF7-EBF1-0E40-A7F2-4B652462B3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F9AA25-19C0-C143-ADCA-33D2F6E93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51908-F207-A045-8ACD-F1455717C816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29C8A-0F93-7E40-8C5D-C858F6C2E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74F55-4B29-DC40-BB9E-7284600FD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57A1-902C-E846-A843-C83141467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3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A548F8-72FF-6347-B023-0DD389952B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396C48-710A-624A-B2C2-E39EE798A7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3E6F4-CA60-E04A-AF32-C3081EF00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51908-F207-A045-8ACD-F1455717C816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5610E-0722-3E40-AF37-8A62BDEF3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C09BD-B46E-FB46-A85D-BF066AE40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57A1-902C-E846-A843-C83141467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90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F85F3-D084-DD42-A038-E442C9AF8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97F59-585F-0246-B818-E468228E8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12E905-803B-C94F-8D6E-EDFC7F3DB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51908-F207-A045-8ACD-F1455717C816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6B981-E381-424E-9817-09698D45B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A4203-B69C-A545-A380-E32412761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57A1-902C-E846-A843-C83141467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81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DC023-7EC2-5A4C-8435-492465176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151E5A-84A9-F848-A741-DF50D99EA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C41AC-FE1C-3548-9114-9007C77FF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51908-F207-A045-8ACD-F1455717C816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F9BE6-FD28-084C-B8F9-0468A6F05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108F5-F20C-D447-849E-F2E93B29C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57A1-902C-E846-A843-C83141467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22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0C926-D18B-6146-8187-B45B4E141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75822-5769-8246-BA82-BE01801000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D6B013-FBE4-CA4F-8F07-FE20A58034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6EDFA-BCC7-8145-AD1A-A0F6D1FA7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51908-F207-A045-8ACD-F1455717C816}" type="datetimeFigureOut">
              <a:rPr lang="en-US" smtClean="0"/>
              <a:t>9/9/21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A388DB-145B-0346-A724-966E23E8D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E393F4-3AD7-5940-8EA5-F0BD51C9C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57A1-902C-E846-A843-C83141467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78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105F5-CC17-3F44-B611-384C73E93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F0F9A7-C1B9-A347-96FB-80E9AF76F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5915F1-E49A-2C4A-B1E4-8BBEF33E2E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1DAEF1-F812-A84C-BEB7-DC197380E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9FD2C8-EEA1-C449-8433-02AE26BBBC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88E4F2-7BEE-854D-BC93-0FD97CA36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51908-F207-A045-8ACD-F1455717C816}" type="datetimeFigureOut">
              <a:rPr lang="en-US" smtClean="0"/>
              <a:t>9/9/21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8BA00F-B4D9-834D-99A9-D062D2100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CD06B7-2FC2-1A4F-8F57-41830072F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57A1-902C-E846-A843-C83141467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664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60C90-4961-B341-A230-2A2BBB865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7199D9-0855-044B-A33E-F735CE7F8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51908-F207-A045-8ACD-F1455717C816}" type="datetimeFigureOut">
              <a:rPr lang="en-US" smtClean="0"/>
              <a:t>9/9/21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995F03-1B89-3142-BD03-FD911EED9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E58962-CA06-5E47-A0F5-3D011A0A0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57A1-902C-E846-A843-C83141467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713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BF9E06-BDFE-8D4F-91B4-5E6F11FF0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51908-F207-A045-8ACD-F1455717C816}" type="datetimeFigureOut">
              <a:rPr lang="en-US" smtClean="0"/>
              <a:t>9/9/21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1EE929-CC9C-9343-98D5-64F61C809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FAA623-1A45-2B4D-A3C7-642844AA9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57A1-902C-E846-A843-C83141467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96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970D3-68FC-9945-AC8A-F9DA072A1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30CEB-A01C-FC49-A8D5-4F4A2749B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63E96D-391D-4A4A-932F-2C5133F787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CCDDB0-9109-F54E-82B7-82991F1F3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51908-F207-A045-8ACD-F1455717C816}" type="datetimeFigureOut">
              <a:rPr lang="en-US" smtClean="0"/>
              <a:t>9/9/21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9EA9E1-47EC-9D4C-A590-82A485EBF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7CB1BE-F18E-C24F-A395-A8D808B58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57A1-902C-E846-A843-C83141467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764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7B04F-AA2E-3F45-BD2C-2CC172AC0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98FE9A-60CC-C44E-82A4-01BC438F57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26B108-E888-C149-8FD5-BFB68D65F1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B58CC8-A62E-5142-9B8A-E83100821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51908-F207-A045-8ACD-F1455717C816}" type="datetimeFigureOut">
              <a:rPr lang="en-US" smtClean="0"/>
              <a:t>9/9/21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4BDA54-DE00-7748-B037-22181A092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151AED-FBCA-4146-B72C-D5CADF121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57A1-902C-E846-A843-C83141467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288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FE9FAE-3302-4F47-B435-B7605923F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D0AA19-8D95-6842-948B-EEB54F81D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190C5F-E578-804D-A08F-E30EA291D0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51908-F207-A045-8ACD-F1455717C816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350135-A72C-0744-9FE1-ADD5C2C4AB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517A3-63F1-FE4F-8D5E-F387CEFC60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957A1-902C-E846-A843-C83141467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50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602284" y="2078028"/>
            <a:ext cx="1118998" cy="253194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1577" spc="-24" dirty="0">
                <a:solidFill>
                  <a:srgbClr val="2E75B5"/>
                </a:solidFill>
                <a:latin typeface="Open Sans"/>
                <a:cs typeface="Open Sans"/>
              </a:rPr>
              <a:t>Cover</a:t>
            </a:r>
            <a:r>
              <a:rPr sz="1577" spc="-30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12" dirty="0">
                <a:solidFill>
                  <a:srgbClr val="2E75B5"/>
                </a:solidFill>
                <a:latin typeface="Open Sans"/>
                <a:cs typeface="Open Sans"/>
              </a:rPr>
              <a:t>Sheet</a:t>
            </a:r>
            <a:endParaRPr sz="1577">
              <a:latin typeface="Open Sans"/>
              <a:cs typeface="Open Sans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613158" y="2431880"/>
            <a:ext cx="7232283" cy="6546"/>
            <a:chOff x="1010438" y="4010349"/>
            <a:chExt cx="11926570" cy="10795"/>
          </a:xfrm>
        </p:grpSpPr>
        <p:sp>
          <p:nvSpPr>
            <p:cNvPr id="6" name="object 6"/>
            <p:cNvSpPr/>
            <p:nvPr/>
          </p:nvSpPr>
          <p:spPr>
            <a:xfrm>
              <a:off x="1010438" y="4015583"/>
              <a:ext cx="11926570" cy="0"/>
            </a:xfrm>
            <a:custGeom>
              <a:avLst/>
              <a:gdLst/>
              <a:ahLst/>
              <a:cxnLst/>
              <a:rect l="l" t="t" r="r" b="b"/>
              <a:pathLst>
                <a:path w="11926570">
                  <a:moveTo>
                    <a:pt x="11926338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7" name="object 7"/>
            <p:cNvSpPr/>
            <p:nvPr/>
          </p:nvSpPr>
          <p:spPr>
            <a:xfrm>
              <a:off x="1010440" y="4015584"/>
              <a:ext cx="11926570" cy="0"/>
            </a:xfrm>
            <a:custGeom>
              <a:avLst/>
              <a:gdLst/>
              <a:ahLst/>
              <a:cxnLst/>
              <a:rect l="l" t="t" r="r" b="b"/>
              <a:pathLst>
                <a:path w="11926570">
                  <a:moveTo>
                    <a:pt x="0" y="0"/>
                  </a:moveTo>
                  <a:lnTo>
                    <a:pt x="11926338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02284" y="2532121"/>
            <a:ext cx="373898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9" dirty="0">
                <a:latin typeface="Open Sans Extrabold"/>
                <a:cs typeface="Open Sans Extrabold"/>
              </a:rPr>
              <a:t>Client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2284" y="2836899"/>
            <a:ext cx="752416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9" dirty="0">
                <a:latin typeface="Open Sans Extrabold"/>
                <a:cs typeface="Open Sans Extrabold"/>
              </a:rPr>
              <a:t>Projec</a:t>
            </a:r>
            <a:r>
              <a:rPr sz="1001" b="1" spc="-36" dirty="0">
                <a:latin typeface="Open Sans Extrabold"/>
                <a:cs typeface="Open Sans Extrabold"/>
              </a:rPr>
              <a:t>t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Title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2284" y="3141677"/>
            <a:ext cx="989230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9" dirty="0">
                <a:latin typeface="Open Sans Extrabold"/>
                <a:cs typeface="Open Sans Extrabold"/>
              </a:rPr>
              <a:t>Project</a:t>
            </a:r>
            <a:r>
              <a:rPr sz="1001" b="1" spc="-24" dirty="0">
                <a:latin typeface="Open Sans Extrabold"/>
                <a:cs typeface="Open Sans Extrabold"/>
              </a:rPr>
              <a:t> </a:t>
            </a:r>
            <a:r>
              <a:rPr sz="1001" b="1" spc="-30" dirty="0">
                <a:latin typeface="Open Sans Extrabold"/>
                <a:cs typeface="Open Sans Extrabold"/>
              </a:rPr>
              <a:t>Sponsor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2284" y="3446456"/>
            <a:ext cx="1093968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9" dirty="0">
                <a:latin typeface="Open Sans Extrabold"/>
                <a:cs typeface="Open Sans Extrabold"/>
              </a:rPr>
              <a:t>Project</a:t>
            </a:r>
            <a:r>
              <a:rPr sz="1001" b="1" spc="-18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Managers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02284" y="4056013"/>
            <a:ext cx="481331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2" dirty="0">
                <a:latin typeface="Open Sans Extrabold"/>
                <a:cs typeface="Open Sans Extrabold"/>
              </a:rPr>
              <a:t>Version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54237" y="2544819"/>
            <a:ext cx="814027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Name</a:t>
            </a:r>
            <a:r>
              <a:rPr sz="879" spc="-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-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Client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54237" y="2849636"/>
            <a:ext cx="648834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Project</a:t>
            </a:r>
            <a:r>
              <a:rPr sz="879" spc="-27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Title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454237" y="3154453"/>
            <a:ext cx="169543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Name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 Client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Project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Sponsor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54237" y="3459269"/>
            <a:ext cx="1502907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121680" indent="-114364">
              <a:spcBef>
                <a:spcPts val="82"/>
              </a:spcBef>
              <a:buChar char="•"/>
              <a:tabLst>
                <a:tab pos="122065" algn="l"/>
              </a:tabLst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Name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Magento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Project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54237" y="3764086"/>
            <a:ext cx="2348894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121680" indent="-114364">
              <a:spcBef>
                <a:spcPts val="82"/>
              </a:spcBef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Manager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Name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of Client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Project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Manager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454237" y="4068903"/>
            <a:ext cx="3599584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81249" indent="-73932">
              <a:spcBef>
                <a:spcPts val="82"/>
              </a:spcBef>
              <a:buChar char="•"/>
              <a:tabLst>
                <a:tab pos="81634" algn="l"/>
              </a:tabLst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This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living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document, 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not formally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version controlled.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454237" y="4358519"/>
            <a:ext cx="5042035" cy="593638"/>
          </a:xfrm>
          <a:prstGeom prst="rect">
            <a:avLst/>
          </a:prstGeom>
        </p:spPr>
        <p:txBody>
          <a:bodyPr vert="horz" wrap="square" lIns="0" tIns="25414" rIns="0" bIns="0" rtlCol="0">
            <a:spAutoFit/>
          </a:bodyPr>
          <a:lstStyle/>
          <a:p>
            <a:pPr marL="121680" indent="-114364">
              <a:spcBef>
                <a:spcPts val="200"/>
              </a:spcBef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Accordingly, there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formal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sign-off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document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whole.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Rather,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information</a:t>
            </a:r>
            <a:endParaRPr sz="879">
              <a:latin typeface="Open Sans"/>
              <a:cs typeface="Open Sans"/>
            </a:endParaRPr>
          </a:p>
          <a:p>
            <a:pPr marL="121680">
              <a:spcBef>
                <a:spcPts val="14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gathered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this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document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will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be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used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formulate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Project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Charter.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1"/>
              </a:spcBef>
            </a:pPr>
            <a:endParaRPr sz="970">
              <a:latin typeface="Open Sans"/>
              <a:cs typeface="Open Sans"/>
            </a:endParaRPr>
          </a:p>
          <a:p>
            <a:pPr marL="121680" indent="-114364"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Project Charter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version controlled, 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will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require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formal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sign-off.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54237" y="5120504"/>
            <a:ext cx="5350857" cy="305991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121680" marR="3081" indent="-114364">
              <a:lnSpc>
                <a:spcPct val="113700"/>
              </a:lnSpc>
              <a:spcBef>
                <a:spcPts val="55"/>
              </a:spcBef>
              <a:buChar char="•"/>
              <a:tabLst>
                <a:tab pos="122065" algn="l"/>
              </a:tabLst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This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document</a:t>
            </a:r>
            <a:r>
              <a:rPr sz="879" spc="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describes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high-level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requirements</a:t>
            </a:r>
            <a:r>
              <a:rPr sz="879" spc="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project.</a:t>
            </a:r>
            <a:r>
              <a:rPr sz="879" spc="3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It</a:t>
            </a:r>
            <a:r>
              <a:rPr sz="879" spc="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specifies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what</a:t>
            </a:r>
            <a:r>
              <a:rPr sz="879" spc="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system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will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do as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opposed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how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will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do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it;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i.e.,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not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technical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specification.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54237" y="5577671"/>
            <a:ext cx="5347777" cy="309073"/>
          </a:xfrm>
          <a:prstGeom prst="rect">
            <a:avLst/>
          </a:prstGeom>
        </p:spPr>
        <p:txBody>
          <a:bodyPr vert="horz" wrap="square" lIns="0" tIns="25414" rIns="0" bIns="0" rtlCol="0">
            <a:spAutoFit/>
          </a:bodyPr>
          <a:lstStyle/>
          <a:p>
            <a:pPr marL="121680" indent="-114364">
              <a:spcBef>
                <a:spcPts val="200"/>
              </a:spcBef>
              <a:buChar char="•"/>
              <a:tabLst>
                <a:tab pos="122065" algn="l"/>
              </a:tabLst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This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document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specifies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only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changes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Client’s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e-commerce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platform;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it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does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not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specify</a:t>
            </a:r>
            <a:endParaRPr sz="879">
              <a:latin typeface="Open Sans"/>
              <a:cs typeface="Open Sans"/>
            </a:endParaRPr>
          </a:p>
          <a:p>
            <a:pPr marL="121680">
              <a:spcBef>
                <a:spcPts val="146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existing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functionality.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611808" y="1203188"/>
            <a:ext cx="7251921" cy="453308"/>
          </a:xfrm>
          <a:prstGeom prst="rect">
            <a:avLst/>
          </a:prstGeom>
        </p:spPr>
        <p:txBody>
          <a:bodyPr vert="horz" wrap="square" lIns="0" tIns="10012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79"/>
              </a:spcBef>
            </a:pPr>
            <a:r>
              <a:rPr sz="2880" spc="-55" dirty="0">
                <a:solidFill>
                  <a:srgbClr val="000000"/>
                </a:solidFill>
              </a:rPr>
              <a:t>Requirements</a:t>
            </a:r>
            <a:r>
              <a:rPr sz="2880" spc="-6" dirty="0">
                <a:solidFill>
                  <a:srgbClr val="000000"/>
                </a:solidFill>
              </a:rPr>
              <a:t> </a:t>
            </a:r>
            <a:r>
              <a:rPr sz="2880" spc="-45" dirty="0">
                <a:solidFill>
                  <a:srgbClr val="000000"/>
                </a:solidFill>
              </a:rPr>
              <a:t>Pre-Workshop</a:t>
            </a:r>
            <a:r>
              <a:rPr sz="2880" spc="-3" dirty="0">
                <a:solidFill>
                  <a:srgbClr val="000000"/>
                </a:solidFill>
              </a:rPr>
              <a:t> </a:t>
            </a:r>
            <a:r>
              <a:rPr sz="2880" spc="-52" dirty="0">
                <a:solidFill>
                  <a:srgbClr val="000000"/>
                </a:solidFill>
              </a:rPr>
              <a:t>Questionnaire</a:t>
            </a:r>
            <a:endParaRPr sz="2880"/>
          </a:p>
        </p:txBody>
      </p:sp>
      <p:grpSp>
        <p:nvGrpSpPr>
          <p:cNvPr id="23" name="object 23"/>
          <p:cNvGrpSpPr/>
          <p:nvPr/>
        </p:nvGrpSpPr>
        <p:grpSpPr>
          <a:xfrm>
            <a:off x="609985" y="2743008"/>
            <a:ext cx="7238829" cy="6546"/>
            <a:chOff x="1005205" y="4523422"/>
            <a:chExt cx="11937365" cy="10795"/>
          </a:xfrm>
        </p:grpSpPr>
        <p:sp>
          <p:nvSpPr>
            <p:cNvPr id="24" name="object 24"/>
            <p:cNvSpPr/>
            <p:nvPr/>
          </p:nvSpPr>
          <p:spPr>
            <a:xfrm>
              <a:off x="1031382" y="4528657"/>
              <a:ext cx="11895455" cy="0"/>
            </a:xfrm>
            <a:custGeom>
              <a:avLst/>
              <a:gdLst/>
              <a:ahLst/>
              <a:cxnLst/>
              <a:rect l="l" t="t" r="r" b="b"/>
              <a:pathLst>
                <a:path w="11895455">
                  <a:moveTo>
                    <a:pt x="0" y="0"/>
                  </a:moveTo>
                  <a:lnTo>
                    <a:pt x="11894925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5" name="object 25"/>
            <p:cNvSpPr/>
            <p:nvPr/>
          </p:nvSpPr>
          <p:spPr>
            <a:xfrm>
              <a:off x="1005192" y="4523428"/>
              <a:ext cx="11937365" cy="10795"/>
            </a:xfrm>
            <a:custGeom>
              <a:avLst/>
              <a:gdLst/>
              <a:ahLst/>
              <a:cxnLst/>
              <a:rect l="l" t="t" r="r" b="b"/>
              <a:pathLst>
                <a:path w="1193736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64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1937365" h="10795">
                  <a:moveTo>
                    <a:pt x="11936819" y="5232"/>
                  </a:moveTo>
                  <a:lnTo>
                    <a:pt x="11935282" y="1536"/>
                  </a:lnTo>
                  <a:lnTo>
                    <a:pt x="11931587" y="0"/>
                  </a:lnTo>
                  <a:lnTo>
                    <a:pt x="11927878" y="1536"/>
                  </a:lnTo>
                  <a:lnTo>
                    <a:pt x="11926341" y="5232"/>
                  </a:lnTo>
                  <a:lnTo>
                    <a:pt x="11927878" y="8940"/>
                  </a:lnTo>
                  <a:lnTo>
                    <a:pt x="11931587" y="10464"/>
                  </a:lnTo>
                  <a:lnTo>
                    <a:pt x="11935282" y="8940"/>
                  </a:lnTo>
                  <a:lnTo>
                    <a:pt x="11936819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618468" y="3047786"/>
            <a:ext cx="7238829" cy="6546"/>
            <a:chOff x="1019193" y="5026025"/>
            <a:chExt cx="11937365" cy="10795"/>
          </a:xfrm>
        </p:grpSpPr>
        <p:sp>
          <p:nvSpPr>
            <p:cNvPr id="27" name="object 27"/>
            <p:cNvSpPr/>
            <p:nvPr/>
          </p:nvSpPr>
          <p:spPr>
            <a:xfrm>
              <a:off x="1045370" y="5031260"/>
              <a:ext cx="11895455" cy="0"/>
            </a:xfrm>
            <a:custGeom>
              <a:avLst/>
              <a:gdLst/>
              <a:ahLst/>
              <a:cxnLst/>
              <a:rect l="l" t="t" r="r" b="b"/>
              <a:pathLst>
                <a:path w="11895455">
                  <a:moveTo>
                    <a:pt x="0" y="0"/>
                  </a:moveTo>
                  <a:lnTo>
                    <a:pt x="11894925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8" name="object 28"/>
            <p:cNvSpPr/>
            <p:nvPr/>
          </p:nvSpPr>
          <p:spPr>
            <a:xfrm>
              <a:off x="1019187" y="5026031"/>
              <a:ext cx="11937365" cy="10795"/>
            </a:xfrm>
            <a:custGeom>
              <a:avLst/>
              <a:gdLst/>
              <a:ahLst/>
              <a:cxnLst/>
              <a:rect l="l" t="t" r="r" b="b"/>
              <a:pathLst>
                <a:path w="11937365" h="10795">
                  <a:moveTo>
                    <a:pt x="10464" y="5232"/>
                  </a:moveTo>
                  <a:lnTo>
                    <a:pt x="8940" y="1536"/>
                  </a:lnTo>
                  <a:lnTo>
                    <a:pt x="5232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32" y="10464"/>
                  </a:lnTo>
                  <a:lnTo>
                    <a:pt x="8940" y="8940"/>
                  </a:lnTo>
                  <a:lnTo>
                    <a:pt x="10464" y="5232"/>
                  </a:lnTo>
                  <a:close/>
                </a:path>
                <a:path w="11937365" h="10795">
                  <a:moveTo>
                    <a:pt x="11936806" y="5232"/>
                  </a:moveTo>
                  <a:lnTo>
                    <a:pt x="11935270" y="1536"/>
                  </a:lnTo>
                  <a:lnTo>
                    <a:pt x="11931574" y="0"/>
                  </a:lnTo>
                  <a:lnTo>
                    <a:pt x="11927865" y="1536"/>
                  </a:lnTo>
                  <a:lnTo>
                    <a:pt x="11926341" y="5232"/>
                  </a:lnTo>
                  <a:lnTo>
                    <a:pt x="11927865" y="8940"/>
                  </a:lnTo>
                  <a:lnTo>
                    <a:pt x="11931574" y="10464"/>
                  </a:lnTo>
                  <a:lnTo>
                    <a:pt x="11935270" y="8940"/>
                  </a:lnTo>
                  <a:lnTo>
                    <a:pt x="11936806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618468" y="3346215"/>
            <a:ext cx="7238829" cy="6546"/>
            <a:chOff x="1019193" y="5518156"/>
            <a:chExt cx="11937365" cy="10795"/>
          </a:xfrm>
        </p:grpSpPr>
        <p:sp>
          <p:nvSpPr>
            <p:cNvPr id="30" name="object 30"/>
            <p:cNvSpPr/>
            <p:nvPr/>
          </p:nvSpPr>
          <p:spPr>
            <a:xfrm>
              <a:off x="1045370" y="5523392"/>
              <a:ext cx="11895455" cy="0"/>
            </a:xfrm>
            <a:custGeom>
              <a:avLst/>
              <a:gdLst/>
              <a:ahLst/>
              <a:cxnLst/>
              <a:rect l="l" t="t" r="r" b="b"/>
              <a:pathLst>
                <a:path w="11895455">
                  <a:moveTo>
                    <a:pt x="0" y="0"/>
                  </a:moveTo>
                  <a:lnTo>
                    <a:pt x="11894925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1" name="object 31"/>
            <p:cNvSpPr/>
            <p:nvPr/>
          </p:nvSpPr>
          <p:spPr>
            <a:xfrm>
              <a:off x="1019187" y="5518168"/>
              <a:ext cx="11937365" cy="10795"/>
            </a:xfrm>
            <a:custGeom>
              <a:avLst/>
              <a:gdLst/>
              <a:ahLst/>
              <a:cxnLst/>
              <a:rect l="l" t="t" r="r" b="b"/>
              <a:pathLst>
                <a:path w="11937365" h="10795">
                  <a:moveTo>
                    <a:pt x="10464" y="5232"/>
                  </a:moveTo>
                  <a:lnTo>
                    <a:pt x="8940" y="1524"/>
                  </a:lnTo>
                  <a:lnTo>
                    <a:pt x="5232" y="0"/>
                  </a:lnTo>
                  <a:lnTo>
                    <a:pt x="1536" y="1524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32" y="10464"/>
                  </a:lnTo>
                  <a:lnTo>
                    <a:pt x="8940" y="8928"/>
                  </a:lnTo>
                  <a:lnTo>
                    <a:pt x="10464" y="5232"/>
                  </a:lnTo>
                  <a:close/>
                </a:path>
                <a:path w="11937365" h="10795">
                  <a:moveTo>
                    <a:pt x="11936806" y="5232"/>
                  </a:moveTo>
                  <a:lnTo>
                    <a:pt x="11935270" y="1524"/>
                  </a:lnTo>
                  <a:lnTo>
                    <a:pt x="11931574" y="0"/>
                  </a:lnTo>
                  <a:lnTo>
                    <a:pt x="11927865" y="1524"/>
                  </a:lnTo>
                  <a:lnTo>
                    <a:pt x="11926341" y="5232"/>
                  </a:lnTo>
                  <a:lnTo>
                    <a:pt x="11927865" y="8928"/>
                  </a:lnTo>
                  <a:lnTo>
                    <a:pt x="11931574" y="10464"/>
                  </a:lnTo>
                  <a:lnTo>
                    <a:pt x="11935270" y="8928"/>
                  </a:lnTo>
                  <a:lnTo>
                    <a:pt x="11936806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618468" y="3958947"/>
            <a:ext cx="7238829" cy="6546"/>
            <a:chOff x="1019193" y="6528596"/>
            <a:chExt cx="11937365" cy="10795"/>
          </a:xfrm>
        </p:grpSpPr>
        <p:sp>
          <p:nvSpPr>
            <p:cNvPr id="33" name="object 33"/>
            <p:cNvSpPr/>
            <p:nvPr/>
          </p:nvSpPr>
          <p:spPr>
            <a:xfrm>
              <a:off x="1045370" y="6533832"/>
              <a:ext cx="11895455" cy="0"/>
            </a:xfrm>
            <a:custGeom>
              <a:avLst/>
              <a:gdLst/>
              <a:ahLst/>
              <a:cxnLst/>
              <a:rect l="l" t="t" r="r" b="b"/>
              <a:pathLst>
                <a:path w="11895455">
                  <a:moveTo>
                    <a:pt x="0" y="0"/>
                  </a:moveTo>
                  <a:lnTo>
                    <a:pt x="11894925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4" name="object 34"/>
            <p:cNvSpPr/>
            <p:nvPr/>
          </p:nvSpPr>
          <p:spPr>
            <a:xfrm>
              <a:off x="1019187" y="6528606"/>
              <a:ext cx="11937365" cy="10795"/>
            </a:xfrm>
            <a:custGeom>
              <a:avLst/>
              <a:gdLst/>
              <a:ahLst/>
              <a:cxnLst/>
              <a:rect l="l" t="t" r="r" b="b"/>
              <a:pathLst>
                <a:path w="11937365" h="10795">
                  <a:moveTo>
                    <a:pt x="10464" y="5232"/>
                  </a:moveTo>
                  <a:lnTo>
                    <a:pt x="8940" y="1536"/>
                  </a:lnTo>
                  <a:lnTo>
                    <a:pt x="5232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32" y="10464"/>
                  </a:lnTo>
                  <a:lnTo>
                    <a:pt x="8940" y="8928"/>
                  </a:lnTo>
                  <a:lnTo>
                    <a:pt x="10464" y="5232"/>
                  </a:lnTo>
                  <a:close/>
                </a:path>
                <a:path w="11937365" h="10795">
                  <a:moveTo>
                    <a:pt x="11936806" y="5232"/>
                  </a:moveTo>
                  <a:lnTo>
                    <a:pt x="11935270" y="1536"/>
                  </a:lnTo>
                  <a:lnTo>
                    <a:pt x="11931574" y="0"/>
                  </a:lnTo>
                  <a:lnTo>
                    <a:pt x="11927865" y="1536"/>
                  </a:lnTo>
                  <a:lnTo>
                    <a:pt x="11926341" y="5232"/>
                  </a:lnTo>
                  <a:lnTo>
                    <a:pt x="11927865" y="8928"/>
                  </a:lnTo>
                  <a:lnTo>
                    <a:pt x="11931574" y="10464"/>
                  </a:lnTo>
                  <a:lnTo>
                    <a:pt x="11935270" y="8928"/>
                  </a:lnTo>
                  <a:lnTo>
                    <a:pt x="11936806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618468" y="5022498"/>
            <a:ext cx="7238829" cy="6546"/>
            <a:chOff x="1019193" y="8282470"/>
            <a:chExt cx="11937365" cy="10795"/>
          </a:xfrm>
        </p:grpSpPr>
        <p:sp>
          <p:nvSpPr>
            <p:cNvPr id="36" name="object 36"/>
            <p:cNvSpPr/>
            <p:nvPr/>
          </p:nvSpPr>
          <p:spPr>
            <a:xfrm>
              <a:off x="1045370" y="8287705"/>
              <a:ext cx="11895455" cy="0"/>
            </a:xfrm>
            <a:custGeom>
              <a:avLst/>
              <a:gdLst/>
              <a:ahLst/>
              <a:cxnLst/>
              <a:rect l="l" t="t" r="r" b="b"/>
              <a:pathLst>
                <a:path w="11895455">
                  <a:moveTo>
                    <a:pt x="0" y="0"/>
                  </a:moveTo>
                  <a:lnTo>
                    <a:pt x="11894925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7" name="object 37"/>
            <p:cNvSpPr/>
            <p:nvPr/>
          </p:nvSpPr>
          <p:spPr>
            <a:xfrm>
              <a:off x="1019187" y="8282476"/>
              <a:ext cx="11937365" cy="10795"/>
            </a:xfrm>
            <a:custGeom>
              <a:avLst/>
              <a:gdLst/>
              <a:ahLst/>
              <a:cxnLst/>
              <a:rect l="l" t="t" r="r" b="b"/>
              <a:pathLst>
                <a:path w="11937365" h="10795">
                  <a:moveTo>
                    <a:pt x="10464" y="5232"/>
                  </a:moveTo>
                  <a:lnTo>
                    <a:pt x="8940" y="1536"/>
                  </a:lnTo>
                  <a:lnTo>
                    <a:pt x="5232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32" y="10477"/>
                  </a:lnTo>
                  <a:lnTo>
                    <a:pt x="8940" y="8940"/>
                  </a:lnTo>
                  <a:lnTo>
                    <a:pt x="10464" y="5232"/>
                  </a:lnTo>
                  <a:close/>
                </a:path>
                <a:path w="11937365" h="10795">
                  <a:moveTo>
                    <a:pt x="11936806" y="5232"/>
                  </a:moveTo>
                  <a:lnTo>
                    <a:pt x="11935270" y="1536"/>
                  </a:lnTo>
                  <a:lnTo>
                    <a:pt x="11931574" y="0"/>
                  </a:lnTo>
                  <a:lnTo>
                    <a:pt x="11927865" y="1536"/>
                  </a:lnTo>
                  <a:lnTo>
                    <a:pt x="11926341" y="5232"/>
                  </a:lnTo>
                  <a:lnTo>
                    <a:pt x="11927865" y="8940"/>
                  </a:lnTo>
                  <a:lnTo>
                    <a:pt x="11931574" y="10477"/>
                  </a:lnTo>
                  <a:lnTo>
                    <a:pt x="11935270" y="8940"/>
                  </a:lnTo>
                  <a:lnTo>
                    <a:pt x="11936806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602284" y="5122739"/>
            <a:ext cx="595694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52" dirty="0">
                <a:latin typeface="Open Sans Extrabold"/>
                <a:cs typeface="Open Sans Extrabold"/>
              </a:rPr>
              <a:t>Overview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4"/>
          <p:cNvGrpSpPr/>
          <p:nvPr/>
        </p:nvGrpSpPr>
        <p:grpSpPr>
          <a:xfrm>
            <a:off x="613158" y="1447698"/>
            <a:ext cx="10991283" cy="6546"/>
            <a:chOff x="1010438" y="2387361"/>
            <a:chExt cx="18125440" cy="10795"/>
          </a:xfrm>
        </p:grpSpPr>
        <p:sp>
          <p:nvSpPr>
            <p:cNvPr id="5" name="object 5"/>
            <p:cNvSpPr/>
            <p:nvPr/>
          </p:nvSpPr>
          <p:spPr>
            <a:xfrm>
              <a:off x="1010438" y="2392598"/>
              <a:ext cx="18125440" cy="0"/>
            </a:xfrm>
            <a:custGeom>
              <a:avLst/>
              <a:gdLst/>
              <a:ahLst/>
              <a:cxnLst/>
              <a:rect l="l" t="t" r="r" b="b"/>
              <a:pathLst>
                <a:path w="18125440">
                  <a:moveTo>
                    <a:pt x="18125113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6" name="object 6"/>
            <p:cNvSpPr/>
            <p:nvPr/>
          </p:nvSpPr>
          <p:spPr>
            <a:xfrm>
              <a:off x="1010440" y="2392597"/>
              <a:ext cx="18125440" cy="0"/>
            </a:xfrm>
            <a:custGeom>
              <a:avLst/>
              <a:gdLst/>
              <a:ahLst/>
              <a:cxnLst/>
              <a:rect l="l" t="t" r="r" b="b"/>
              <a:pathLst>
                <a:path w="18125440">
                  <a:moveTo>
                    <a:pt x="0" y="0"/>
                  </a:moveTo>
                  <a:lnTo>
                    <a:pt x="18125102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610750" y="1554289"/>
            <a:ext cx="4629631" cy="4451971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What shipping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carriers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do you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foresee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using?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On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site?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Examples: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Fexex, UPS,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USPS</a:t>
            </a:r>
            <a:endParaRPr sz="879">
              <a:latin typeface="Open Sans"/>
              <a:cs typeface="Open Sans"/>
            </a:endParaRPr>
          </a:p>
          <a:p>
            <a:pPr>
              <a:lnSpc>
                <a:spcPct val="100000"/>
              </a:lnSpc>
            </a:pPr>
            <a:endParaRPr sz="879">
              <a:latin typeface="Open Sans"/>
              <a:cs typeface="Open Sans"/>
            </a:endParaRPr>
          </a:p>
          <a:p>
            <a:pPr marL="7701" marR="328460">
              <a:lnSpc>
                <a:spcPct val="113700"/>
              </a:lnSpc>
              <a:spcBef>
                <a:spcPts val="3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Are there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unique shipping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requirements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related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products? Example: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Dimensions, weight,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handling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fee’s,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perishable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items, controlled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restrictions?</a:t>
            </a:r>
            <a:endParaRPr sz="879">
              <a:latin typeface="Open Sans"/>
              <a:cs typeface="Open Sans"/>
            </a:endParaRPr>
          </a:p>
          <a:p>
            <a:pPr>
              <a:lnSpc>
                <a:spcPct val="100000"/>
              </a:lnSpc>
            </a:pPr>
            <a:endParaRPr sz="879">
              <a:latin typeface="Open Sans"/>
              <a:cs typeface="Open Sans"/>
            </a:endParaRPr>
          </a:p>
          <a:p>
            <a:pPr marL="7701" marR="86254">
              <a:lnSpc>
                <a:spcPct val="113700"/>
              </a:lnSpc>
              <a:spcBef>
                <a:spcPts val="3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ship internationally?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What are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country/region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restrictions?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Any additional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restrictions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international such as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carrier,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products, etc?</a:t>
            </a:r>
            <a:endParaRPr sz="879">
              <a:latin typeface="Open Sans"/>
              <a:cs typeface="Open Sans"/>
            </a:endParaRPr>
          </a:p>
          <a:p>
            <a:pPr>
              <a:lnSpc>
                <a:spcPct val="100000"/>
              </a:lnSpc>
            </a:pPr>
            <a:endParaRPr sz="879">
              <a:latin typeface="Open Sans"/>
              <a:cs typeface="Open Sans"/>
            </a:endParaRPr>
          </a:p>
          <a:p>
            <a:pPr marL="7701" marR="287257">
              <a:lnSpc>
                <a:spcPct val="113700"/>
              </a:lnSpc>
              <a:spcBef>
                <a:spcPts val="3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have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existing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payment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gateway?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Examples: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Authorize.net,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PayflowPro,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Chase.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Will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this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remain with the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new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site?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1"/>
              </a:spcBef>
            </a:pPr>
            <a:endParaRPr sz="970">
              <a:latin typeface="Open Sans"/>
              <a:cs typeface="Open Sans"/>
            </a:endParaRPr>
          </a:p>
          <a:p>
            <a:pPr marL="7701"/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accept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Net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30?</a:t>
            </a:r>
            <a:endParaRPr sz="879">
              <a:latin typeface="Open Sans"/>
              <a:cs typeface="Open Sans"/>
            </a:endParaRPr>
          </a:p>
          <a:p>
            <a:pPr marL="7701" marR="507514">
              <a:lnSpc>
                <a:spcPct val="227500"/>
              </a:lnSpc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 have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subscriptions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auto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fulfilment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programs?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Please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describe: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there anything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else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about shipping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payments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we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should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know?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4"/>
              </a:spcBef>
            </a:pPr>
            <a:endParaRPr sz="970">
              <a:latin typeface="Open Sans"/>
              <a:cs typeface="Open Sans"/>
            </a:endParaRPr>
          </a:p>
          <a:p>
            <a:pPr marL="7701"/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What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is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tax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strategy?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3"/>
              </a:spcBef>
            </a:pPr>
            <a:endParaRPr sz="879">
              <a:latin typeface="Open Sans"/>
              <a:cs typeface="Open Sans"/>
            </a:endParaRPr>
          </a:p>
          <a:p>
            <a:pPr marL="7701" marR="47748">
              <a:lnSpc>
                <a:spcPct val="113700"/>
              </a:lnSpc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Are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one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state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collect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tax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at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state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level?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If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collect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at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state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level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is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tax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same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statewide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determined by the county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city?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3"/>
              </a:spcBef>
            </a:pPr>
            <a:endParaRPr sz="879">
              <a:latin typeface="Open Sans"/>
              <a:cs typeface="Open Sans"/>
            </a:endParaRPr>
          </a:p>
          <a:p>
            <a:pPr marL="7701" marR="3081">
              <a:lnSpc>
                <a:spcPct val="113700"/>
              </a:lnSpc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have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warehouse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locations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throughout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US?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If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where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are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warehouse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locations?</a:t>
            </a:r>
            <a:endParaRPr sz="879">
              <a:latin typeface="Open Sans"/>
              <a:cs typeface="Open Sans"/>
            </a:endParaRPr>
          </a:p>
          <a:p>
            <a:pPr marL="7701" marR="3281130">
              <a:lnSpc>
                <a:spcPct val="227500"/>
              </a:lnSpc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Are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all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products taxable?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need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VAT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set-up?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4"/>
              </a:spcBef>
            </a:pPr>
            <a:endParaRPr sz="970">
              <a:latin typeface="Open Sans"/>
              <a:cs typeface="Open Sans"/>
            </a:endParaRPr>
          </a:p>
          <a:p>
            <a:pPr marL="7701"/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Is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there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anything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else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related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to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taxes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should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know?</a:t>
            </a:r>
            <a:endParaRPr sz="879">
              <a:latin typeface="Open Sans"/>
              <a:cs typeface="Open Sans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618467" y="1746127"/>
            <a:ext cx="10972030" cy="6546"/>
            <a:chOff x="1019193" y="2879493"/>
            <a:chExt cx="18093690" cy="10795"/>
          </a:xfrm>
        </p:grpSpPr>
        <p:sp>
          <p:nvSpPr>
            <p:cNvPr id="9" name="object 9"/>
            <p:cNvSpPr/>
            <p:nvPr/>
          </p:nvSpPr>
          <p:spPr>
            <a:xfrm>
              <a:off x="1045370" y="2884728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0" name="object 10"/>
            <p:cNvSpPr/>
            <p:nvPr/>
          </p:nvSpPr>
          <p:spPr>
            <a:xfrm>
              <a:off x="1019187" y="2879502"/>
              <a:ext cx="18093690" cy="10795"/>
            </a:xfrm>
            <a:custGeom>
              <a:avLst/>
              <a:gdLst/>
              <a:ahLst/>
              <a:cxnLst/>
              <a:rect l="l" t="t" r="r" b="b"/>
              <a:pathLst>
                <a:path w="18093690" h="10794">
                  <a:moveTo>
                    <a:pt x="10464" y="5232"/>
                  </a:moveTo>
                  <a:lnTo>
                    <a:pt x="8940" y="1536"/>
                  </a:lnTo>
                  <a:lnTo>
                    <a:pt x="5232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32" y="10464"/>
                  </a:lnTo>
                  <a:lnTo>
                    <a:pt x="8940" y="8940"/>
                  </a:lnTo>
                  <a:lnTo>
                    <a:pt x="10464" y="5232"/>
                  </a:lnTo>
                  <a:close/>
                </a:path>
                <a:path w="18093690" h="10794">
                  <a:moveTo>
                    <a:pt x="18093690" y="5232"/>
                  </a:moveTo>
                  <a:lnTo>
                    <a:pt x="18092154" y="1536"/>
                  </a:lnTo>
                  <a:lnTo>
                    <a:pt x="18088458" y="0"/>
                  </a:lnTo>
                  <a:lnTo>
                    <a:pt x="18084750" y="1536"/>
                  </a:lnTo>
                  <a:lnTo>
                    <a:pt x="18083213" y="5232"/>
                  </a:lnTo>
                  <a:lnTo>
                    <a:pt x="18084750" y="8940"/>
                  </a:lnTo>
                  <a:lnTo>
                    <a:pt x="18088458" y="10464"/>
                  </a:lnTo>
                  <a:lnTo>
                    <a:pt x="18092154" y="8940"/>
                  </a:lnTo>
                  <a:lnTo>
                    <a:pt x="18093690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09985" y="2666813"/>
            <a:ext cx="10972030" cy="6546"/>
            <a:chOff x="1005205" y="4397771"/>
            <a:chExt cx="18093690" cy="10795"/>
          </a:xfrm>
        </p:grpSpPr>
        <p:sp>
          <p:nvSpPr>
            <p:cNvPr id="12" name="object 12"/>
            <p:cNvSpPr/>
            <p:nvPr/>
          </p:nvSpPr>
          <p:spPr>
            <a:xfrm>
              <a:off x="1031382" y="4403007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3" name="object 13"/>
            <p:cNvSpPr/>
            <p:nvPr/>
          </p:nvSpPr>
          <p:spPr>
            <a:xfrm>
              <a:off x="1005192" y="4397774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609985" y="2209645"/>
            <a:ext cx="10972030" cy="6546"/>
            <a:chOff x="1005205" y="3643868"/>
            <a:chExt cx="18093690" cy="10795"/>
          </a:xfrm>
        </p:grpSpPr>
        <p:sp>
          <p:nvSpPr>
            <p:cNvPr id="15" name="object 15"/>
            <p:cNvSpPr/>
            <p:nvPr/>
          </p:nvSpPr>
          <p:spPr>
            <a:xfrm>
              <a:off x="1031382" y="3649103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6" name="object 16"/>
            <p:cNvSpPr/>
            <p:nvPr/>
          </p:nvSpPr>
          <p:spPr>
            <a:xfrm>
              <a:off x="1005192" y="3643877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24"/>
                  </a:lnTo>
                  <a:lnTo>
                    <a:pt x="5245" y="0"/>
                  </a:lnTo>
                  <a:lnTo>
                    <a:pt x="1536" y="1524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45" y="10464"/>
                  </a:lnTo>
                  <a:lnTo>
                    <a:pt x="8940" y="8928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24"/>
                  </a:lnTo>
                  <a:lnTo>
                    <a:pt x="18088458" y="0"/>
                  </a:lnTo>
                  <a:lnTo>
                    <a:pt x="18084762" y="1524"/>
                  </a:lnTo>
                  <a:lnTo>
                    <a:pt x="18083226" y="5232"/>
                  </a:lnTo>
                  <a:lnTo>
                    <a:pt x="18084762" y="8928"/>
                  </a:lnTo>
                  <a:lnTo>
                    <a:pt x="18088458" y="10464"/>
                  </a:lnTo>
                  <a:lnTo>
                    <a:pt x="18092166" y="8928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609985" y="3117631"/>
            <a:ext cx="10972030" cy="6546"/>
            <a:chOff x="1005205" y="5141204"/>
            <a:chExt cx="18093690" cy="10795"/>
          </a:xfrm>
        </p:grpSpPr>
        <p:sp>
          <p:nvSpPr>
            <p:cNvPr id="18" name="object 18"/>
            <p:cNvSpPr/>
            <p:nvPr/>
          </p:nvSpPr>
          <p:spPr>
            <a:xfrm>
              <a:off x="1031382" y="5146440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9" name="object 19"/>
            <p:cNvSpPr/>
            <p:nvPr/>
          </p:nvSpPr>
          <p:spPr>
            <a:xfrm>
              <a:off x="1005192" y="5141207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8094325" h="10795">
                  <a:moveTo>
                    <a:pt x="18093703" y="5245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45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609985" y="3425584"/>
            <a:ext cx="10972030" cy="6546"/>
            <a:chOff x="1005205" y="5649042"/>
            <a:chExt cx="18093690" cy="10795"/>
          </a:xfrm>
        </p:grpSpPr>
        <p:sp>
          <p:nvSpPr>
            <p:cNvPr id="21" name="object 21"/>
            <p:cNvSpPr/>
            <p:nvPr/>
          </p:nvSpPr>
          <p:spPr>
            <a:xfrm>
              <a:off x="1031382" y="5654278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2" name="object 22"/>
            <p:cNvSpPr/>
            <p:nvPr/>
          </p:nvSpPr>
          <p:spPr>
            <a:xfrm>
              <a:off x="1005192" y="5649055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24"/>
                  </a:lnTo>
                  <a:lnTo>
                    <a:pt x="5245" y="0"/>
                  </a:lnTo>
                  <a:lnTo>
                    <a:pt x="1536" y="1524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45" y="10464"/>
                  </a:lnTo>
                  <a:lnTo>
                    <a:pt x="8940" y="8928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24"/>
                  </a:lnTo>
                  <a:lnTo>
                    <a:pt x="18088458" y="0"/>
                  </a:lnTo>
                  <a:lnTo>
                    <a:pt x="18084762" y="1524"/>
                  </a:lnTo>
                  <a:lnTo>
                    <a:pt x="18083226" y="5232"/>
                  </a:lnTo>
                  <a:lnTo>
                    <a:pt x="18084762" y="8928"/>
                  </a:lnTo>
                  <a:lnTo>
                    <a:pt x="18088458" y="10464"/>
                  </a:lnTo>
                  <a:lnTo>
                    <a:pt x="18092166" y="8928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609985" y="3727188"/>
            <a:ext cx="10972030" cy="6546"/>
            <a:chOff x="1005205" y="6146409"/>
            <a:chExt cx="18093690" cy="10795"/>
          </a:xfrm>
        </p:grpSpPr>
        <p:sp>
          <p:nvSpPr>
            <p:cNvPr id="24" name="object 24"/>
            <p:cNvSpPr/>
            <p:nvPr/>
          </p:nvSpPr>
          <p:spPr>
            <a:xfrm>
              <a:off x="1031382" y="6151645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5" name="object 25"/>
            <p:cNvSpPr/>
            <p:nvPr/>
          </p:nvSpPr>
          <p:spPr>
            <a:xfrm>
              <a:off x="1005192" y="6146412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8094325" h="10795">
                  <a:moveTo>
                    <a:pt x="18093703" y="5245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45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608546" y="4038317"/>
            <a:ext cx="10972030" cy="6546"/>
            <a:chOff x="1002832" y="6659483"/>
            <a:chExt cx="18093690" cy="10795"/>
          </a:xfrm>
        </p:grpSpPr>
        <p:sp>
          <p:nvSpPr>
            <p:cNvPr id="27" name="object 27"/>
            <p:cNvSpPr/>
            <p:nvPr/>
          </p:nvSpPr>
          <p:spPr>
            <a:xfrm>
              <a:off x="1029009" y="6664718"/>
              <a:ext cx="18051780" cy="0"/>
            </a:xfrm>
            <a:custGeom>
              <a:avLst/>
              <a:gdLst/>
              <a:ahLst/>
              <a:cxnLst/>
              <a:rect l="l" t="t" r="r" b="b"/>
              <a:pathLst>
                <a:path w="18051780">
                  <a:moveTo>
                    <a:pt x="0" y="0"/>
                  </a:moveTo>
                  <a:lnTo>
                    <a:pt x="18051722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8" name="object 28"/>
            <p:cNvSpPr/>
            <p:nvPr/>
          </p:nvSpPr>
          <p:spPr>
            <a:xfrm>
              <a:off x="1002830" y="6659492"/>
              <a:ext cx="18093690" cy="10795"/>
            </a:xfrm>
            <a:custGeom>
              <a:avLst/>
              <a:gdLst/>
              <a:ahLst/>
              <a:cxnLst/>
              <a:rect l="l" t="t" r="r" b="b"/>
              <a:pathLst>
                <a:path w="18093690" h="10795">
                  <a:moveTo>
                    <a:pt x="10464" y="5232"/>
                  </a:moveTo>
                  <a:lnTo>
                    <a:pt x="8928" y="1524"/>
                  </a:lnTo>
                  <a:lnTo>
                    <a:pt x="5232" y="0"/>
                  </a:lnTo>
                  <a:lnTo>
                    <a:pt x="1524" y="1524"/>
                  </a:lnTo>
                  <a:lnTo>
                    <a:pt x="0" y="5232"/>
                  </a:lnTo>
                  <a:lnTo>
                    <a:pt x="1524" y="8928"/>
                  </a:lnTo>
                  <a:lnTo>
                    <a:pt x="5232" y="10464"/>
                  </a:lnTo>
                  <a:lnTo>
                    <a:pt x="8928" y="8928"/>
                  </a:lnTo>
                  <a:lnTo>
                    <a:pt x="10464" y="5232"/>
                  </a:lnTo>
                  <a:close/>
                </a:path>
                <a:path w="18093690" h="10795">
                  <a:moveTo>
                    <a:pt x="18093690" y="5232"/>
                  </a:moveTo>
                  <a:lnTo>
                    <a:pt x="18092154" y="1524"/>
                  </a:lnTo>
                  <a:lnTo>
                    <a:pt x="18088445" y="0"/>
                  </a:lnTo>
                  <a:lnTo>
                    <a:pt x="18084750" y="1524"/>
                  </a:lnTo>
                  <a:lnTo>
                    <a:pt x="18083213" y="5232"/>
                  </a:lnTo>
                  <a:lnTo>
                    <a:pt x="18084750" y="8928"/>
                  </a:lnTo>
                  <a:lnTo>
                    <a:pt x="18088445" y="10464"/>
                  </a:lnTo>
                  <a:lnTo>
                    <a:pt x="18092154" y="8928"/>
                  </a:lnTo>
                  <a:lnTo>
                    <a:pt x="18093690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618418" y="4336746"/>
            <a:ext cx="10972030" cy="6546"/>
            <a:chOff x="1019111" y="7151614"/>
            <a:chExt cx="18093690" cy="10795"/>
          </a:xfrm>
        </p:grpSpPr>
        <p:sp>
          <p:nvSpPr>
            <p:cNvPr id="30" name="object 30"/>
            <p:cNvSpPr/>
            <p:nvPr/>
          </p:nvSpPr>
          <p:spPr>
            <a:xfrm>
              <a:off x="1045288" y="7156850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1" name="object 31"/>
            <p:cNvSpPr/>
            <p:nvPr/>
          </p:nvSpPr>
          <p:spPr>
            <a:xfrm>
              <a:off x="1019098" y="7151617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8094325" h="10795">
                  <a:moveTo>
                    <a:pt x="18093703" y="5245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45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618418" y="4800263"/>
            <a:ext cx="10972030" cy="6546"/>
            <a:chOff x="1019111" y="7915989"/>
            <a:chExt cx="18093690" cy="10795"/>
          </a:xfrm>
        </p:grpSpPr>
        <p:sp>
          <p:nvSpPr>
            <p:cNvPr id="33" name="object 33"/>
            <p:cNvSpPr/>
            <p:nvPr/>
          </p:nvSpPr>
          <p:spPr>
            <a:xfrm>
              <a:off x="1045288" y="7921225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4" name="object 34"/>
            <p:cNvSpPr/>
            <p:nvPr/>
          </p:nvSpPr>
          <p:spPr>
            <a:xfrm>
              <a:off x="1019098" y="7915992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609985" y="5257431"/>
            <a:ext cx="10972030" cy="6546"/>
            <a:chOff x="1005205" y="8669893"/>
            <a:chExt cx="18093690" cy="10795"/>
          </a:xfrm>
        </p:grpSpPr>
        <p:sp>
          <p:nvSpPr>
            <p:cNvPr id="36" name="object 36"/>
            <p:cNvSpPr/>
            <p:nvPr/>
          </p:nvSpPr>
          <p:spPr>
            <a:xfrm>
              <a:off x="1031382" y="8675128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7" name="object 37"/>
            <p:cNvSpPr/>
            <p:nvPr/>
          </p:nvSpPr>
          <p:spPr>
            <a:xfrm>
              <a:off x="1005192" y="8669902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24"/>
                  </a:lnTo>
                  <a:lnTo>
                    <a:pt x="5245" y="0"/>
                  </a:lnTo>
                  <a:lnTo>
                    <a:pt x="1536" y="1524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45" y="10464"/>
                  </a:lnTo>
                  <a:lnTo>
                    <a:pt x="8940" y="8928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24"/>
                  </a:lnTo>
                  <a:lnTo>
                    <a:pt x="18088458" y="0"/>
                  </a:lnTo>
                  <a:lnTo>
                    <a:pt x="18084762" y="1524"/>
                  </a:lnTo>
                  <a:lnTo>
                    <a:pt x="18083226" y="5232"/>
                  </a:lnTo>
                  <a:lnTo>
                    <a:pt x="18084762" y="8928"/>
                  </a:lnTo>
                  <a:lnTo>
                    <a:pt x="18088458" y="10464"/>
                  </a:lnTo>
                  <a:lnTo>
                    <a:pt x="18092166" y="8928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38" name="object 38"/>
          <p:cNvGrpSpPr/>
          <p:nvPr/>
        </p:nvGrpSpPr>
        <p:grpSpPr>
          <a:xfrm>
            <a:off x="618418" y="5555860"/>
            <a:ext cx="10972030" cy="6546"/>
            <a:chOff x="1019111" y="9162024"/>
            <a:chExt cx="18093690" cy="10795"/>
          </a:xfrm>
        </p:grpSpPr>
        <p:sp>
          <p:nvSpPr>
            <p:cNvPr id="39" name="object 39"/>
            <p:cNvSpPr/>
            <p:nvPr/>
          </p:nvSpPr>
          <p:spPr>
            <a:xfrm>
              <a:off x="1045288" y="9167259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40" name="object 40"/>
            <p:cNvSpPr/>
            <p:nvPr/>
          </p:nvSpPr>
          <p:spPr>
            <a:xfrm>
              <a:off x="1019098" y="9162027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8094325" h="10795">
                  <a:moveTo>
                    <a:pt x="18093703" y="5245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45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41" name="object 41"/>
          <p:cNvGrpSpPr/>
          <p:nvPr/>
        </p:nvGrpSpPr>
        <p:grpSpPr>
          <a:xfrm>
            <a:off x="618418" y="5860639"/>
            <a:ext cx="10972030" cy="6546"/>
            <a:chOff x="1019111" y="9664627"/>
            <a:chExt cx="18093690" cy="10795"/>
          </a:xfrm>
        </p:grpSpPr>
        <p:sp>
          <p:nvSpPr>
            <p:cNvPr id="42" name="object 42"/>
            <p:cNvSpPr/>
            <p:nvPr/>
          </p:nvSpPr>
          <p:spPr>
            <a:xfrm>
              <a:off x="1045288" y="9669862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43" name="object 43"/>
            <p:cNvSpPr/>
            <p:nvPr/>
          </p:nvSpPr>
          <p:spPr>
            <a:xfrm>
              <a:off x="1019098" y="9664629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8094325" h="10795">
                  <a:moveTo>
                    <a:pt x="18093703" y="5245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45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610749" y="1236811"/>
            <a:ext cx="1479033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2" dirty="0">
                <a:latin typeface="Open Sans Extrabold"/>
                <a:cs typeface="Open Sans Extrabold"/>
              </a:rPr>
              <a:t>Shipping/Payments/Tax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46" name="object 46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  <p:sp>
        <p:nvSpPr>
          <p:cNvPr id="45" name="object 45"/>
          <p:cNvSpPr txBox="1"/>
          <p:nvPr/>
        </p:nvSpPr>
        <p:spPr>
          <a:xfrm>
            <a:off x="5995171" y="1236811"/>
            <a:ext cx="539090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52" dirty="0">
                <a:latin typeface="Open Sans Extrabold"/>
                <a:cs typeface="Open Sans Extrabold"/>
              </a:rPr>
              <a:t>Answers</a:t>
            </a:r>
            <a:endParaRPr sz="1001">
              <a:latin typeface="Open Sans Extrabold"/>
              <a:cs typeface="Open Sans Extrabold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4"/>
          <p:cNvGrpSpPr/>
          <p:nvPr/>
        </p:nvGrpSpPr>
        <p:grpSpPr>
          <a:xfrm>
            <a:off x="613158" y="1447698"/>
            <a:ext cx="10991283" cy="6546"/>
            <a:chOff x="1010438" y="2387361"/>
            <a:chExt cx="18125440" cy="10795"/>
          </a:xfrm>
        </p:grpSpPr>
        <p:sp>
          <p:nvSpPr>
            <p:cNvPr id="5" name="object 5"/>
            <p:cNvSpPr/>
            <p:nvPr/>
          </p:nvSpPr>
          <p:spPr>
            <a:xfrm>
              <a:off x="1010438" y="2392598"/>
              <a:ext cx="18125440" cy="0"/>
            </a:xfrm>
            <a:custGeom>
              <a:avLst/>
              <a:gdLst/>
              <a:ahLst/>
              <a:cxnLst/>
              <a:rect l="l" t="t" r="r" b="b"/>
              <a:pathLst>
                <a:path w="18125440">
                  <a:moveTo>
                    <a:pt x="18125113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6" name="object 6"/>
            <p:cNvSpPr/>
            <p:nvPr/>
          </p:nvSpPr>
          <p:spPr>
            <a:xfrm>
              <a:off x="1010440" y="2392597"/>
              <a:ext cx="18125440" cy="0"/>
            </a:xfrm>
            <a:custGeom>
              <a:avLst/>
              <a:gdLst/>
              <a:ahLst/>
              <a:cxnLst/>
              <a:rect l="l" t="t" r="r" b="b"/>
              <a:pathLst>
                <a:path w="18125440">
                  <a:moveTo>
                    <a:pt x="0" y="0"/>
                  </a:moveTo>
                  <a:lnTo>
                    <a:pt x="18125102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610750" y="1554289"/>
            <a:ext cx="4580728" cy="4396699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Will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site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need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integrate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other systems? Please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list:</a:t>
            </a:r>
            <a:endParaRPr sz="879">
              <a:latin typeface="Open Sans"/>
              <a:cs typeface="Open Sans"/>
            </a:endParaRPr>
          </a:p>
          <a:p>
            <a:pPr marL="7701" marR="43127">
              <a:lnSpc>
                <a:spcPct val="227500"/>
              </a:lnSpc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Will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be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intergrating with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order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management/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ERP?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Name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and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Details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system: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What do you use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your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Digitial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Marketing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Campaigns (DMP)?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1"/>
              </a:spcBef>
            </a:pPr>
            <a:endParaRPr sz="970">
              <a:latin typeface="Open Sans"/>
              <a:cs typeface="Open Sans"/>
            </a:endParaRPr>
          </a:p>
          <a:p>
            <a:pPr marL="7701"/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have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separate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shipping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system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we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need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connect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with?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Name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details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-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system: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4"/>
              </a:spcBef>
            </a:pPr>
            <a:endParaRPr sz="970">
              <a:latin typeface="Open Sans"/>
              <a:cs typeface="Open Sans"/>
            </a:endParaRPr>
          </a:p>
          <a:p>
            <a:pPr marL="7701"/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have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separate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shipping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system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we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need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connect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with?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Name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details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3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-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system: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4"/>
              </a:spcBef>
            </a:pPr>
            <a:endParaRPr sz="970">
              <a:latin typeface="Open Sans"/>
              <a:cs typeface="Open Sans"/>
            </a:endParaRPr>
          </a:p>
          <a:p>
            <a:pPr marL="7701"/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have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physical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stores?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How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many?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4"/>
              </a:spcBef>
            </a:pPr>
            <a:endParaRPr sz="970">
              <a:latin typeface="Open Sans"/>
              <a:cs typeface="Open Sans"/>
            </a:endParaRPr>
          </a:p>
          <a:p>
            <a:pPr marL="7701"/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have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Point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Sale System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(POS)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we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need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connect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with?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Name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details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-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system: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1"/>
              </a:spcBef>
            </a:pPr>
            <a:endParaRPr sz="970">
              <a:latin typeface="Open Sans"/>
              <a:cs typeface="Open Sans"/>
            </a:endParaRPr>
          </a:p>
          <a:p>
            <a:pPr marL="7701"/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leverage 3rd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party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feeds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compariosn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shopping engines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such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as Google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shopping, Bing Shopping, The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Find,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Shopzilla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etc?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Please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list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each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feed: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4"/>
              </a:spcBef>
            </a:pPr>
            <a:endParaRPr sz="970">
              <a:latin typeface="Open Sans"/>
              <a:cs typeface="Open Sans"/>
            </a:endParaRPr>
          </a:p>
          <a:p>
            <a:pPr marL="7701"/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sell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via</a:t>
            </a:r>
            <a:r>
              <a:rPr sz="879" spc="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resellers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or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affiliates?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Examples:</a:t>
            </a:r>
            <a:r>
              <a:rPr sz="879" spc="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Amazon.com,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Buy.com,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Ebay.com,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Sears.com.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Please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list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each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one:</a:t>
            </a:r>
            <a:endParaRPr sz="879">
              <a:latin typeface="Open Sans"/>
              <a:cs typeface="Open Sans"/>
            </a:endParaRPr>
          </a:p>
          <a:p>
            <a:pPr marL="7701" marR="2488668">
              <a:lnSpc>
                <a:spcPct val="227500"/>
              </a:lnSpc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Who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 email service provider?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What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anylitics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package(S) do you use?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Will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A/B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split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testing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be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requirement?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Are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interested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in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Retargeting?</a:t>
            </a:r>
            <a:endParaRPr sz="879">
              <a:latin typeface="Open Sans"/>
              <a:cs typeface="Open Sans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618467" y="1746127"/>
            <a:ext cx="10972030" cy="6546"/>
            <a:chOff x="1019193" y="2879493"/>
            <a:chExt cx="18093690" cy="10795"/>
          </a:xfrm>
        </p:grpSpPr>
        <p:sp>
          <p:nvSpPr>
            <p:cNvPr id="9" name="object 9"/>
            <p:cNvSpPr/>
            <p:nvPr/>
          </p:nvSpPr>
          <p:spPr>
            <a:xfrm>
              <a:off x="1045370" y="2884728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0" name="object 10"/>
            <p:cNvSpPr/>
            <p:nvPr/>
          </p:nvSpPr>
          <p:spPr>
            <a:xfrm>
              <a:off x="1019187" y="2879502"/>
              <a:ext cx="18093690" cy="10795"/>
            </a:xfrm>
            <a:custGeom>
              <a:avLst/>
              <a:gdLst/>
              <a:ahLst/>
              <a:cxnLst/>
              <a:rect l="l" t="t" r="r" b="b"/>
              <a:pathLst>
                <a:path w="18093690" h="10794">
                  <a:moveTo>
                    <a:pt x="10464" y="5232"/>
                  </a:moveTo>
                  <a:lnTo>
                    <a:pt x="8940" y="1536"/>
                  </a:lnTo>
                  <a:lnTo>
                    <a:pt x="5232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32" y="10464"/>
                  </a:lnTo>
                  <a:lnTo>
                    <a:pt x="8940" y="8940"/>
                  </a:lnTo>
                  <a:lnTo>
                    <a:pt x="10464" y="5232"/>
                  </a:lnTo>
                  <a:close/>
                </a:path>
                <a:path w="18093690" h="10794">
                  <a:moveTo>
                    <a:pt x="18093690" y="5232"/>
                  </a:moveTo>
                  <a:lnTo>
                    <a:pt x="18092154" y="1536"/>
                  </a:lnTo>
                  <a:lnTo>
                    <a:pt x="18088458" y="0"/>
                  </a:lnTo>
                  <a:lnTo>
                    <a:pt x="18084750" y="1536"/>
                  </a:lnTo>
                  <a:lnTo>
                    <a:pt x="18083213" y="5232"/>
                  </a:lnTo>
                  <a:lnTo>
                    <a:pt x="18084750" y="8940"/>
                  </a:lnTo>
                  <a:lnTo>
                    <a:pt x="18088458" y="10464"/>
                  </a:lnTo>
                  <a:lnTo>
                    <a:pt x="18092154" y="8940"/>
                  </a:lnTo>
                  <a:lnTo>
                    <a:pt x="18093690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09985" y="2362034"/>
            <a:ext cx="10972030" cy="6546"/>
            <a:chOff x="1005205" y="3895169"/>
            <a:chExt cx="18093690" cy="10795"/>
          </a:xfrm>
        </p:grpSpPr>
        <p:sp>
          <p:nvSpPr>
            <p:cNvPr id="12" name="object 12"/>
            <p:cNvSpPr/>
            <p:nvPr/>
          </p:nvSpPr>
          <p:spPr>
            <a:xfrm>
              <a:off x="1031382" y="3900404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3" name="object 13"/>
            <p:cNvSpPr/>
            <p:nvPr/>
          </p:nvSpPr>
          <p:spPr>
            <a:xfrm>
              <a:off x="1005192" y="3895172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609985" y="2057255"/>
            <a:ext cx="10972030" cy="6546"/>
            <a:chOff x="1005205" y="3392566"/>
            <a:chExt cx="18093690" cy="10795"/>
          </a:xfrm>
        </p:grpSpPr>
        <p:sp>
          <p:nvSpPr>
            <p:cNvPr id="15" name="object 15"/>
            <p:cNvSpPr/>
            <p:nvPr/>
          </p:nvSpPr>
          <p:spPr>
            <a:xfrm>
              <a:off x="1031382" y="3397802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6" name="object 16"/>
            <p:cNvSpPr/>
            <p:nvPr/>
          </p:nvSpPr>
          <p:spPr>
            <a:xfrm>
              <a:off x="1005192" y="3392569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609985" y="2819202"/>
            <a:ext cx="10972030" cy="6546"/>
            <a:chOff x="1005205" y="4649073"/>
            <a:chExt cx="18093690" cy="10795"/>
          </a:xfrm>
        </p:grpSpPr>
        <p:sp>
          <p:nvSpPr>
            <p:cNvPr id="18" name="object 18"/>
            <p:cNvSpPr/>
            <p:nvPr/>
          </p:nvSpPr>
          <p:spPr>
            <a:xfrm>
              <a:off x="1031382" y="4654308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9" name="object 19"/>
            <p:cNvSpPr/>
            <p:nvPr/>
          </p:nvSpPr>
          <p:spPr>
            <a:xfrm>
              <a:off x="1005192" y="4649082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24"/>
                  </a:lnTo>
                  <a:lnTo>
                    <a:pt x="5245" y="0"/>
                  </a:lnTo>
                  <a:lnTo>
                    <a:pt x="1536" y="1524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45" y="10464"/>
                  </a:lnTo>
                  <a:lnTo>
                    <a:pt x="8940" y="8928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24"/>
                  </a:lnTo>
                  <a:lnTo>
                    <a:pt x="18088458" y="0"/>
                  </a:lnTo>
                  <a:lnTo>
                    <a:pt x="18084762" y="1524"/>
                  </a:lnTo>
                  <a:lnTo>
                    <a:pt x="18083226" y="5232"/>
                  </a:lnTo>
                  <a:lnTo>
                    <a:pt x="18084762" y="8928"/>
                  </a:lnTo>
                  <a:lnTo>
                    <a:pt x="18088458" y="10464"/>
                  </a:lnTo>
                  <a:lnTo>
                    <a:pt x="18092166" y="8928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609985" y="3276370"/>
            <a:ext cx="10972030" cy="6546"/>
            <a:chOff x="1005205" y="5402976"/>
            <a:chExt cx="18093690" cy="10795"/>
          </a:xfrm>
        </p:grpSpPr>
        <p:sp>
          <p:nvSpPr>
            <p:cNvPr id="21" name="object 21"/>
            <p:cNvSpPr/>
            <p:nvPr/>
          </p:nvSpPr>
          <p:spPr>
            <a:xfrm>
              <a:off x="1031382" y="5408212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2" name="object 22"/>
            <p:cNvSpPr/>
            <p:nvPr/>
          </p:nvSpPr>
          <p:spPr>
            <a:xfrm>
              <a:off x="1005192" y="5402979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609985" y="3581149"/>
            <a:ext cx="10972030" cy="6546"/>
            <a:chOff x="1005205" y="5905579"/>
            <a:chExt cx="18093690" cy="10795"/>
          </a:xfrm>
        </p:grpSpPr>
        <p:sp>
          <p:nvSpPr>
            <p:cNvPr id="24" name="object 24"/>
            <p:cNvSpPr/>
            <p:nvPr/>
          </p:nvSpPr>
          <p:spPr>
            <a:xfrm>
              <a:off x="1031382" y="5910814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5" name="object 25"/>
            <p:cNvSpPr/>
            <p:nvPr/>
          </p:nvSpPr>
          <p:spPr>
            <a:xfrm>
              <a:off x="1005192" y="5905582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608546" y="4038317"/>
            <a:ext cx="10972030" cy="6546"/>
            <a:chOff x="1002832" y="6659483"/>
            <a:chExt cx="18093690" cy="10795"/>
          </a:xfrm>
        </p:grpSpPr>
        <p:sp>
          <p:nvSpPr>
            <p:cNvPr id="27" name="object 27"/>
            <p:cNvSpPr/>
            <p:nvPr/>
          </p:nvSpPr>
          <p:spPr>
            <a:xfrm>
              <a:off x="1029009" y="6664718"/>
              <a:ext cx="18051780" cy="0"/>
            </a:xfrm>
            <a:custGeom>
              <a:avLst/>
              <a:gdLst/>
              <a:ahLst/>
              <a:cxnLst/>
              <a:rect l="l" t="t" r="r" b="b"/>
              <a:pathLst>
                <a:path w="18051780">
                  <a:moveTo>
                    <a:pt x="0" y="0"/>
                  </a:moveTo>
                  <a:lnTo>
                    <a:pt x="18051722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8" name="object 28"/>
            <p:cNvSpPr/>
            <p:nvPr/>
          </p:nvSpPr>
          <p:spPr>
            <a:xfrm>
              <a:off x="1002830" y="6659492"/>
              <a:ext cx="18093690" cy="10795"/>
            </a:xfrm>
            <a:custGeom>
              <a:avLst/>
              <a:gdLst/>
              <a:ahLst/>
              <a:cxnLst/>
              <a:rect l="l" t="t" r="r" b="b"/>
              <a:pathLst>
                <a:path w="18093690" h="10795">
                  <a:moveTo>
                    <a:pt x="10464" y="5232"/>
                  </a:moveTo>
                  <a:lnTo>
                    <a:pt x="8928" y="1524"/>
                  </a:lnTo>
                  <a:lnTo>
                    <a:pt x="5232" y="0"/>
                  </a:lnTo>
                  <a:lnTo>
                    <a:pt x="1524" y="1524"/>
                  </a:lnTo>
                  <a:lnTo>
                    <a:pt x="0" y="5232"/>
                  </a:lnTo>
                  <a:lnTo>
                    <a:pt x="1524" y="8928"/>
                  </a:lnTo>
                  <a:lnTo>
                    <a:pt x="5232" y="10464"/>
                  </a:lnTo>
                  <a:lnTo>
                    <a:pt x="8928" y="8928"/>
                  </a:lnTo>
                  <a:lnTo>
                    <a:pt x="10464" y="5232"/>
                  </a:lnTo>
                  <a:close/>
                </a:path>
                <a:path w="18093690" h="10795">
                  <a:moveTo>
                    <a:pt x="18093690" y="5232"/>
                  </a:moveTo>
                  <a:lnTo>
                    <a:pt x="18092154" y="1524"/>
                  </a:lnTo>
                  <a:lnTo>
                    <a:pt x="18088445" y="0"/>
                  </a:lnTo>
                  <a:lnTo>
                    <a:pt x="18084750" y="1524"/>
                  </a:lnTo>
                  <a:lnTo>
                    <a:pt x="18083213" y="5232"/>
                  </a:lnTo>
                  <a:lnTo>
                    <a:pt x="18084750" y="8928"/>
                  </a:lnTo>
                  <a:lnTo>
                    <a:pt x="18088445" y="10464"/>
                  </a:lnTo>
                  <a:lnTo>
                    <a:pt x="18092154" y="8928"/>
                  </a:lnTo>
                  <a:lnTo>
                    <a:pt x="18093690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609985" y="4489135"/>
            <a:ext cx="10972030" cy="6546"/>
            <a:chOff x="1005205" y="7402916"/>
            <a:chExt cx="18093690" cy="10795"/>
          </a:xfrm>
        </p:grpSpPr>
        <p:sp>
          <p:nvSpPr>
            <p:cNvPr id="30" name="object 30"/>
            <p:cNvSpPr/>
            <p:nvPr/>
          </p:nvSpPr>
          <p:spPr>
            <a:xfrm>
              <a:off x="1031382" y="7408151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1" name="object 31"/>
            <p:cNvSpPr/>
            <p:nvPr/>
          </p:nvSpPr>
          <p:spPr>
            <a:xfrm>
              <a:off x="1005192" y="7402925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64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64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609985" y="4946303"/>
            <a:ext cx="10972030" cy="6546"/>
            <a:chOff x="1005205" y="8156819"/>
            <a:chExt cx="18093690" cy="10795"/>
          </a:xfrm>
        </p:grpSpPr>
        <p:sp>
          <p:nvSpPr>
            <p:cNvPr id="33" name="object 33"/>
            <p:cNvSpPr/>
            <p:nvPr/>
          </p:nvSpPr>
          <p:spPr>
            <a:xfrm>
              <a:off x="1031382" y="8162055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4" name="object 34"/>
            <p:cNvSpPr/>
            <p:nvPr/>
          </p:nvSpPr>
          <p:spPr>
            <a:xfrm>
              <a:off x="1005192" y="8156822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8094325" h="10795">
                  <a:moveTo>
                    <a:pt x="18093703" y="5245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45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609985" y="5257431"/>
            <a:ext cx="10972030" cy="6546"/>
            <a:chOff x="1005205" y="8669893"/>
            <a:chExt cx="18093690" cy="10795"/>
          </a:xfrm>
        </p:grpSpPr>
        <p:sp>
          <p:nvSpPr>
            <p:cNvPr id="36" name="object 36"/>
            <p:cNvSpPr/>
            <p:nvPr/>
          </p:nvSpPr>
          <p:spPr>
            <a:xfrm>
              <a:off x="1031382" y="8675128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7" name="object 37"/>
            <p:cNvSpPr/>
            <p:nvPr/>
          </p:nvSpPr>
          <p:spPr>
            <a:xfrm>
              <a:off x="1005192" y="8669902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24"/>
                  </a:lnTo>
                  <a:lnTo>
                    <a:pt x="5245" y="0"/>
                  </a:lnTo>
                  <a:lnTo>
                    <a:pt x="1536" y="1524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45" y="10464"/>
                  </a:lnTo>
                  <a:lnTo>
                    <a:pt x="8940" y="8928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24"/>
                  </a:lnTo>
                  <a:lnTo>
                    <a:pt x="18088458" y="0"/>
                  </a:lnTo>
                  <a:lnTo>
                    <a:pt x="18084762" y="1524"/>
                  </a:lnTo>
                  <a:lnTo>
                    <a:pt x="18083226" y="5232"/>
                  </a:lnTo>
                  <a:lnTo>
                    <a:pt x="18084762" y="8928"/>
                  </a:lnTo>
                  <a:lnTo>
                    <a:pt x="18088458" y="10464"/>
                  </a:lnTo>
                  <a:lnTo>
                    <a:pt x="18092166" y="8928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38" name="object 38"/>
          <p:cNvGrpSpPr/>
          <p:nvPr/>
        </p:nvGrpSpPr>
        <p:grpSpPr>
          <a:xfrm>
            <a:off x="618418" y="5555860"/>
            <a:ext cx="10972030" cy="6546"/>
            <a:chOff x="1019111" y="9162024"/>
            <a:chExt cx="18093690" cy="10795"/>
          </a:xfrm>
        </p:grpSpPr>
        <p:sp>
          <p:nvSpPr>
            <p:cNvPr id="39" name="object 39"/>
            <p:cNvSpPr/>
            <p:nvPr/>
          </p:nvSpPr>
          <p:spPr>
            <a:xfrm>
              <a:off x="1045288" y="9167259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40" name="object 40"/>
            <p:cNvSpPr/>
            <p:nvPr/>
          </p:nvSpPr>
          <p:spPr>
            <a:xfrm>
              <a:off x="1019098" y="9162027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8094325" h="10795">
                  <a:moveTo>
                    <a:pt x="18093703" y="5245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45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41" name="object 41"/>
          <p:cNvGrpSpPr/>
          <p:nvPr/>
        </p:nvGrpSpPr>
        <p:grpSpPr>
          <a:xfrm>
            <a:off x="618418" y="5860639"/>
            <a:ext cx="10972030" cy="6546"/>
            <a:chOff x="1019111" y="9664627"/>
            <a:chExt cx="18093690" cy="10795"/>
          </a:xfrm>
        </p:grpSpPr>
        <p:sp>
          <p:nvSpPr>
            <p:cNvPr id="42" name="object 42"/>
            <p:cNvSpPr/>
            <p:nvPr/>
          </p:nvSpPr>
          <p:spPr>
            <a:xfrm>
              <a:off x="1045288" y="9669862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43" name="object 43"/>
            <p:cNvSpPr/>
            <p:nvPr/>
          </p:nvSpPr>
          <p:spPr>
            <a:xfrm>
              <a:off x="1019098" y="9664629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8094325" h="10795">
                  <a:moveTo>
                    <a:pt x="18093703" y="5245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45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610749" y="1236811"/>
            <a:ext cx="768204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2" dirty="0">
                <a:latin typeface="Open Sans Extrabold"/>
                <a:cs typeface="Open Sans Extrabold"/>
              </a:rPr>
              <a:t>Integrations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46" name="object 46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  <p:sp>
        <p:nvSpPr>
          <p:cNvPr id="45" name="object 45"/>
          <p:cNvSpPr txBox="1"/>
          <p:nvPr/>
        </p:nvSpPr>
        <p:spPr>
          <a:xfrm>
            <a:off x="5995171" y="1236811"/>
            <a:ext cx="539090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52" dirty="0">
                <a:latin typeface="Open Sans Extrabold"/>
                <a:cs typeface="Open Sans Extrabold"/>
              </a:rPr>
              <a:t>Answers</a:t>
            </a:r>
            <a:endParaRPr sz="1001">
              <a:latin typeface="Open Sans Extrabold"/>
              <a:cs typeface="Open Sans Extrabold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4"/>
          <p:cNvGrpSpPr/>
          <p:nvPr/>
        </p:nvGrpSpPr>
        <p:grpSpPr>
          <a:xfrm>
            <a:off x="613158" y="1447698"/>
            <a:ext cx="10991283" cy="6546"/>
            <a:chOff x="1010438" y="2387361"/>
            <a:chExt cx="18125440" cy="10795"/>
          </a:xfrm>
        </p:grpSpPr>
        <p:sp>
          <p:nvSpPr>
            <p:cNvPr id="5" name="object 5"/>
            <p:cNvSpPr/>
            <p:nvPr/>
          </p:nvSpPr>
          <p:spPr>
            <a:xfrm>
              <a:off x="1010438" y="2392598"/>
              <a:ext cx="18125440" cy="0"/>
            </a:xfrm>
            <a:custGeom>
              <a:avLst/>
              <a:gdLst/>
              <a:ahLst/>
              <a:cxnLst/>
              <a:rect l="l" t="t" r="r" b="b"/>
              <a:pathLst>
                <a:path w="18125440">
                  <a:moveTo>
                    <a:pt x="18125113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6" name="object 6"/>
            <p:cNvSpPr/>
            <p:nvPr/>
          </p:nvSpPr>
          <p:spPr>
            <a:xfrm>
              <a:off x="1010440" y="2392597"/>
              <a:ext cx="18125440" cy="0"/>
            </a:xfrm>
            <a:custGeom>
              <a:avLst/>
              <a:gdLst/>
              <a:ahLst/>
              <a:cxnLst/>
              <a:rect l="l" t="t" r="r" b="b"/>
              <a:pathLst>
                <a:path w="18125440">
                  <a:moveTo>
                    <a:pt x="0" y="0"/>
                  </a:moveTo>
                  <a:lnTo>
                    <a:pt x="18125102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613158" y="3387487"/>
            <a:ext cx="10991283" cy="6546"/>
            <a:chOff x="1010438" y="5586217"/>
            <a:chExt cx="18125440" cy="10795"/>
          </a:xfrm>
        </p:grpSpPr>
        <p:sp>
          <p:nvSpPr>
            <p:cNvPr id="8" name="object 8"/>
            <p:cNvSpPr/>
            <p:nvPr/>
          </p:nvSpPr>
          <p:spPr>
            <a:xfrm>
              <a:off x="1010438" y="5591449"/>
              <a:ext cx="18125440" cy="0"/>
            </a:xfrm>
            <a:custGeom>
              <a:avLst/>
              <a:gdLst/>
              <a:ahLst/>
              <a:cxnLst/>
              <a:rect l="l" t="t" r="r" b="b"/>
              <a:pathLst>
                <a:path w="18125440">
                  <a:moveTo>
                    <a:pt x="18125113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9" name="object 9"/>
            <p:cNvSpPr/>
            <p:nvPr/>
          </p:nvSpPr>
          <p:spPr>
            <a:xfrm>
              <a:off x="1010440" y="5591452"/>
              <a:ext cx="18125440" cy="0"/>
            </a:xfrm>
            <a:custGeom>
              <a:avLst/>
              <a:gdLst/>
              <a:ahLst/>
              <a:cxnLst/>
              <a:rect l="l" t="t" r="r" b="b"/>
              <a:pathLst>
                <a:path w="18125440">
                  <a:moveTo>
                    <a:pt x="0" y="0"/>
                  </a:moveTo>
                  <a:lnTo>
                    <a:pt x="18125102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610750" y="1539088"/>
            <a:ext cx="4605372" cy="741756"/>
          </a:xfrm>
          <a:prstGeom prst="rect">
            <a:avLst/>
          </a:prstGeom>
        </p:spPr>
        <p:txBody>
          <a:bodyPr vert="horz" wrap="square" lIns="0" tIns="25414" rIns="0" bIns="0" rtlCol="0">
            <a:spAutoFit/>
          </a:bodyPr>
          <a:lstStyle/>
          <a:p>
            <a:pPr marL="7701">
              <a:spcBef>
                <a:spcPts val="200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Are there any other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systems such as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CRM, help desk,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call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center you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want to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intergrate?</a:t>
            </a:r>
            <a:r>
              <a:rPr sz="879" spc="-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Please</a:t>
            </a:r>
            <a:r>
              <a:rPr sz="879" spc="-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list: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1"/>
              </a:spcBef>
            </a:pPr>
            <a:endParaRPr sz="970">
              <a:latin typeface="Open Sans"/>
              <a:cs typeface="Open Sans"/>
            </a:endParaRPr>
          </a:p>
          <a:p>
            <a:pPr marL="7701"/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Are there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any customer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reviews, videos,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social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networking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integrations you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want to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include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website?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Please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list: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0750" y="3535312"/>
            <a:ext cx="4580728" cy="2345368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Will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site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need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integrate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other systems? Please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list:</a:t>
            </a:r>
            <a:endParaRPr sz="879">
              <a:latin typeface="Open Sans"/>
              <a:cs typeface="Open Sans"/>
            </a:endParaRPr>
          </a:p>
          <a:p>
            <a:pPr marL="7701" marR="43127">
              <a:lnSpc>
                <a:spcPct val="227500"/>
              </a:lnSpc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Will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be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intergrating with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order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management/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ERP?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Name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and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Details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system: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What do you use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your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Digitial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Marketing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Campaigns (DMP)?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1"/>
              </a:spcBef>
            </a:pPr>
            <a:endParaRPr sz="970">
              <a:latin typeface="Open Sans"/>
              <a:cs typeface="Open Sans"/>
            </a:endParaRPr>
          </a:p>
          <a:p>
            <a:pPr marL="7701"/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have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separate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shipping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system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we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need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connect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with?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Name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details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-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system: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4"/>
              </a:spcBef>
            </a:pPr>
            <a:endParaRPr sz="970">
              <a:latin typeface="Open Sans"/>
              <a:cs typeface="Open Sans"/>
            </a:endParaRPr>
          </a:p>
          <a:p>
            <a:pPr marL="7701"/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have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separate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shipping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system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we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need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connect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with?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Name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details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3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-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system: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4"/>
              </a:spcBef>
            </a:pPr>
            <a:endParaRPr sz="970">
              <a:latin typeface="Open Sans"/>
              <a:cs typeface="Open Sans"/>
            </a:endParaRPr>
          </a:p>
          <a:p>
            <a:pPr marL="7701"/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have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physical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stores?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How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many?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4"/>
              </a:spcBef>
            </a:pPr>
            <a:endParaRPr sz="970">
              <a:latin typeface="Open Sans"/>
              <a:cs typeface="Open Sans"/>
            </a:endParaRPr>
          </a:p>
          <a:p>
            <a:pPr marL="7701"/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have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Point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Sale System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(POS)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we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need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connect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with?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Name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details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-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system:</a:t>
            </a:r>
            <a:endParaRPr sz="879">
              <a:latin typeface="Open Sans"/>
              <a:cs typeface="Open Sans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609985" y="1901692"/>
            <a:ext cx="10972030" cy="6546"/>
            <a:chOff x="1005205" y="3136030"/>
            <a:chExt cx="18093690" cy="10795"/>
          </a:xfrm>
        </p:grpSpPr>
        <p:sp>
          <p:nvSpPr>
            <p:cNvPr id="13" name="object 13"/>
            <p:cNvSpPr/>
            <p:nvPr/>
          </p:nvSpPr>
          <p:spPr>
            <a:xfrm>
              <a:off x="1031382" y="3141265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4" name="object 14"/>
            <p:cNvSpPr/>
            <p:nvPr/>
          </p:nvSpPr>
          <p:spPr>
            <a:xfrm>
              <a:off x="1005192" y="3136042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4">
                  <a:moveTo>
                    <a:pt x="10477" y="5232"/>
                  </a:moveTo>
                  <a:lnTo>
                    <a:pt x="8940" y="1524"/>
                  </a:lnTo>
                  <a:lnTo>
                    <a:pt x="5245" y="0"/>
                  </a:lnTo>
                  <a:lnTo>
                    <a:pt x="1536" y="1524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45" y="10464"/>
                  </a:lnTo>
                  <a:lnTo>
                    <a:pt x="8940" y="8928"/>
                  </a:lnTo>
                  <a:lnTo>
                    <a:pt x="10477" y="5232"/>
                  </a:lnTo>
                  <a:close/>
                </a:path>
                <a:path w="18094325" h="10794">
                  <a:moveTo>
                    <a:pt x="18093703" y="5232"/>
                  </a:moveTo>
                  <a:lnTo>
                    <a:pt x="18092166" y="1524"/>
                  </a:lnTo>
                  <a:lnTo>
                    <a:pt x="18088458" y="0"/>
                  </a:lnTo>
                  <a:lnTo>
                    <a:pt x="18084762" y="1524"/>
                  </a:lnTo>
                  <a:lnTo>
                    <a:pt x="18083226" y="5232"/>
                  </a:lnTo>
                  <a:lnTo>
                    <a:pt x="18084762" y="8928"/>
                  </a:lnTo>
                  <a:lnTo>
                    <a:pt x="18088458" y="10464"/>
                  </a:lnTo>
                  <a:lnTo>
                    <a:pt x="18092166" y="8928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609985" y="3841480"/>
            <a:ext cx="10972030" cy="6546"/>
            <a:chOff x="1005205" y="6334885"/>
            <a:chExt cx="18093690" cy="10795"/>
          </a:xfrm>
        </p:grpSpPr>
        <p:sp>
          <p:nvSpPr>
            <p:cNvPr id="16" name="object 16"/>
            <p:cNvSpPr/>
            <p:nvPr/>
          </p:nvSpPr>
          <p:spPr>
            <a:xfrm>
              <a:off x="1031382" y="6340121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7" name="object 17"/>
            <p:cNvSpPr/>
            <p:nvPr/>
          </p:nvSpPr>
          <p:spPr>
            <a:xfrm>
              <a:off x="1005192" y="6334893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64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64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609985" y="2362034"/>
            <a:ext cx="10972030" cy="6546"/>
            <a:chOff x="1005205" y="3895169"/>
            <a:chExt cx="18093690" cy="10795"/>
          </a:xfrm>
        </p:grpSpPr>
        <p:sp>
          <p:nvSpPr>
            <p:cNvPr id="19" name="object 19"/>
            <p:cNvSpPr/>
            <p:nvPr/>
          </p:nvSpPr>
          <p:spPr>
            <a:xfrm>
              <a:off x="1031382" y="3900404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0" name="object 20"/>
            <p:cNvSpPr/>
            <p:nvPr/>
          </p:nvSpPr>
          <p:spPr>
            <a:xfrm>
              <a:off x="1005192" y="3895172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609985" y="4031967"/>
            <a:ext cx="10972030" cy="6546"/>
            <a:chOff x="1005205" y="6649011"/>
            <a:chExt cx="18093690" cy="10795"/>
          </a:xfrm>
        </p:grpSpPr>
        <p:sp>
          <p:nvSpPr>
            <p:cNvPr id="22" name="object 22"/>
            <p:cNvSpPr/>
            <p:nvPr/>
          </p:nvSpPr>
          <p:spPr>
            <a:xfrm>
              <a:off x="1031382" y="6654247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3" name="object 23"/>
            <p:cNvSpPr/>
            <p:nvPr/>
          </p:nvSpPr>
          <p:spPr>
            <a:xfrm>
              <a:off x="1005192" y="6649014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8094325" h="10795">
                  <a:moveTo>
                    <a:pt x="18093703" y="5245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45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4" name="object 24"/>
          <p:cNvGrpSpPr/>
          <p:nvPr/>
        </p:nvGrpSpPr>
        <p:grpSpPr>
          <a:xfrm>
            <a:off x="609985" y="4336746"/>
            <a:ext cx="10972030" cy="6546"/>
            <a:chOff x="1005205" y="7151614"/>
            <a:chExt cx="18093690" cy="10795"/>
          </a:xfrm>
        </p:grpSpPr>
        <p:sp>
          <p:nvSpPr>
            <p:cNvPr id="25" name="object 25"/>
            <p:cNvSpPr/>
            <p:nvPr/>
          </p:nvSpPr>
          <p:spPr>
            <a:xfrm>
              <a:off x="1031382" y="7156850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6" name="object 26"/>
            <p:cNvSpPr/>
            <p:nvPr/>
          </p:nvSpPr>
          <p:spPr>
            <a:xfrm>
              <a:off x="1005192" y="7151617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8094325" h="10795">
                  <a:moveTo>
                    <a:pt x="18093703" y="5245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45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7" name="object 27"/>
          <p:cNvGrpSpPr/>
          <p:nvPr/>
        </p:nvGrpSpPr>
        <p:grpSpPr>
          <a:xfrm>
            <a:off x="609985" y="4793914"/>
            <a:ext cx="10972030" cy="6546"/>
            <a:chOff x="1005205" y="7905518"/>
            <a:chExt cx="18093690" cy="10795"/>
          </a:xfrm>
        </p:grpSpPr>
        <p:sp>
          <p:nvSpPr>
            <p:cNvPr id="28" name="object 28"/>
            <p:cNvSpPr/>
            <p:nvPr/>
          </p:nvSpPr>
          <p:spPr>
            <a:xfrm>
              <a:off x="1031382" y="7910753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9" name="object 29"/>
            <p:cNvSpPr/>
            <p:nvPr/>
          </p:nvSpPr>
          <p:spPr>
            <a:xfrm>
              <a:off x="1005192" y="7905527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64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64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609985" y="5251082"/>
            <a:ext cx="10972030" cy="6546"/>
            <a:chOff x="1005205" y="8659422"/>
            <a:chExt cx="18093690" cy="10795"/>
          </a:xfrm>
        </p:grpSpPr>
        <p:sp>
          <p:nvSpPr>
            <p:cNvPr id="31" name="object 31"/>
            <p:cNvSpPr/>
            <p:nvPr/>
          </p:nvSpPr>
          <p:spPr>
            <a:xfrm>
              <a:off x="1031382" y="8664658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2" name="object 32"/>
            <p:cNvSpPr/>
            <p:nvPr/>
          </p:nvSpPr>
          <p:spPr>
            <a:xfrm>
              <a:off x="1005192" y="8659425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8094325" h="10795">
                  <a:moveTo>
                    <a:pt x="18093703" y="5245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45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33" name="object 33"/>
          <p:cNvGrpSpPr/>
          <p:nvPr/>
        </p:nvGrpSpPr>
        <p:grpSpPr>
          <a:xfrm>
            <a:off x="609985" y="5555860"/>
            <a:ext cx="10972030" cy="6546"/>
            <a:chOff x="1005205" y="9162024"/>
            <a:chExt cx="18093690" cy="10795"/>
          </a:xfrm>
        </p:grpSpPr>
        <p:sp>
          <p:nvSpPr>
            <p:cNvPr id="34" name="object 34"/>
            <p:cNvSpPr/>
            <p:nvPr/>
          </p:nvSpPr>
          <p:spPr>
            <a:xfrm>
              <a:off x="1031382" y="9167259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5" name="object 35"/>
            <p:cNvSpPr/>
            <p:nvPr/>
          </p:nvSpPr>
          <p:spPr>
            <a:xfrm>
              <a:off x="1005192" y="9162027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8094325" h="10795">
                  <a:moveTo>
                    <a:pt x="18093703" y="5245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45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610749" y="1236811"/>
            <a:ext cx="768204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2" dirty="0">
                <a:latin typeface="Open Sans Extrabold"/>
                <a:cs typeface="Open Sans Extrabold"/>
              </a:rPr>
              <a:t>Integrations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  <p:sp>
        <p:nvSpPr>
          <p:cNvPr id="37" name="object 37"/>
          <p:cNvSpPr txBox="1"/>
          <p:nvPr/>
        </p:nvSpPr>
        <p:spPr>
          <a:xfrm>
            <a:off x="610750" y="3141677"/>
            <a:ext cx="658075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2" dirty="0">
                <a:latin typeface="Open Sans Extrabold"/>
                <a:cs typeface="Open Sans Extrabold"/>
              </a:rPr>
              <a:t>Search/UX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995171" y="1236811"/>
            <a:ext cx="539090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52" dirty="0">
                <a:latin typeface="Open Sans Extrabold"/>
                <a:cs typeface="Open Sans Extrabold"/>
              </a:rPr>
              <a:t>Answers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995171" y="3141677"/>
            <a:ext cx="539090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52" dirty="0">
                <a:latin typeface="Open Sans Extrabold"/>
                <a:cs typeface="Open Sans Extrabold"/>
              </a:rPr>
              <a:t>Answers</a:t>
            </a:r>
            <a:endParaRPr sz="1001">
              <a:latin typeface="Open Sans Extrabold"/>
              <a:cs typeface="Open Sans Extrabold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4"/>
          <p:cNvGrpSpPr/>
          <p:nvPr/>
        </p:nvGrpSpPr>
        <p:grpSpPr>
          <a:xfrm>
            <a:off x="613158" y="1447698"/>
            <a:ext cx="10991283" cy="6546"/>
            <a:chOff x="1010438" y="2387361"/>
            <a:chExt cx="18125440" cy="10795"/>
          </a:xfrm>
        </p:grpSpPr>
        <p:sp>
          <p:nvSpPr>
            <p:cNvPr id="5" name="object 5"/>
            <p:cNvSpPr/>
            <p:nvPr/>
          </p:nvSpPr>
          <p:spPr>
            <a:xfrm>
              <a:off x="1010438" y="2392598"/>
              <a:ext cx="18125440" cy="0"/>
            </a:xfrm>
            <a:custGeom>
              <a:avLst/>
              <a:gdLst/>
              <a:ahLst/>
              <a:cxnLst/>
              <a:rect l="l" t="t" r="r" b="b"/>
              <a:pathLst>
                <a:path w="18125440">
                  <a:moveTo>
                    <a:pt x="18125113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6" name="object 6"/>
            <p:cNvSpPr/>
            <p:nvPr/>
          </p:nvSpPr>
          <p:spPr>
            <a:xfrm>
              <a:off x="1010440" y="2392597"/>
              <a:ext cx="18125440" cy="0"/>
            </a:xfrm>
            <a:custGeom>
              <a:avLst/>
              <a:gdLst/>
              <a:ahLst/>
              <a:cxnLst/>
              <a:rect l="l" t="t" r="r" b="b"/>
              <a:pathLst>
                <a:path w="18125440">
                  <a:moveTo>
                    <a:pt x="0" y="0"/>
                  </a:moveTo>
                  <a:lnTo>
                    <a:pt x="18125102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610750" y="1539088"/>
            <a:ext cx="4605372" cy="4481882"/>
          </a:xfrm>
          <a:prstGeom prst="rect">
            <a:avLst/>
          </a:prstGeom>
        </p:spPr>
        <p:txBody>
          <a:bodyPr vert="horz" wrap="square" lIns="0" tIns="25414" rIns="0" bIns="0" rtlCol="0">
            <a:spAutoFit/>
          </a:bodyPr>
          <a:lstStyle/>
          <a:p>
            <a:pPr marL="7701">
              <a:spcBef>
                <a:spcPts val="200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leverage 3rd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party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feeds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compariosn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shopping engines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such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as Google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shopping, Bing Shopping, The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Find,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Shopzilla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etc?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Please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list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each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feed:</a:t>
            </a:r>
            <a:endParaRPr sz="879">
              <a:latin typeface="Open Sans"/>
              <a:cs typeface="Open Sans"/>
            </a:endParaRPr>
          </a:p>
          <a:p>
            <a:pPr>
              <a:lnSpc>
                <a:spcPct val="100000"/>
              </a:lnSpc>
            </a:pPr>
            <a:endParaRPr sz="879">
              <a:latin typeface="Open Sans"/>
              <a:cs typeface="Open Sans"/>
            </a:endParaRPr>
          </a:p>
          <a:p>
            <a:pPr marL="7701" marR="220257">
              <a:lnSpc>
                <a:spcPct val="113700"/>
              </a:lnSpc>
              <a:spcBef>
                <a:spcPts val="3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sell</a:t>
            </a:r>
            <a:r>
              <a:rPr sz="879" spc="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via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resellers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or</a:t>
            </a:r>
            <a:r>
              <a:rPr sz="879" spc="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affiliates?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Examples:</a:t>
            </a:r>
            <a:r>
              <a:rPr sz="879" spc="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u="sng" spc="12" dirty="0">
                <a:solidFill>
                  <a:srgbClr val="4B4F51"/>
                </a:solidFill>
                <a:uFill>
                  <a:solidFill>
                    <a:srgbClr val="4B4F51"/>
                  </a:solidFill>
                </a:uFill>
                <a:latin typeface="Open Sans"/>
                <a:cs typeface="Open Sans"/>
              </a:rPr>
              <a:t>Amazon.com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,</a:t>
            </a:r>
            <a:r>
              <a:rPr sz="879" spc="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u="sng" spc="12" dirty="0">
                <a:solidFill>
                  <a:srgbClr val="4B4F51"/>
                </a:solidFill>
                <a:uFill>
                  <a:solidFill>
                    <a:srgbClr val="4B4F51"/>
                  </a:solidFill>
                </a:uFill>
                <a:latin typeface="Open Sans"/>
                <a:cs typeface="Open Sans"/>
              </a:rPr>
              <a:t>Buy.com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,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u="sng" spc="12" dirty="0">
                <a:solidFill>
                  <a:srgbClr val="4B4F51"/>
                </a:solidFill>
                <a:uFill>
                  <a:solidFill>
                    <a:srgbClr val="4B4F51"/>
                  </a:solidFill>
                </a:uFill>
                <a:latin typeface="Open Sans"/>
                <a:cs typeface="Open Sans"/>
              </a:rPr>
              <a:t>Ebay.com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,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u="sng" spc="12" dirty="0">
                <a:solidFill>
                  <a:srgbClr val="4B4F51"/>
                </a:solidFill>
                <a:uFill>
                  <a:solidFill>
                    <a:srgbClr val="4B4F51"/>
                  </a:solidFill>
                </a:uFill>
                <a:latin typeface="Open Sans"/>
                <a:cs typeface="Open Sans"/>
              </a:rPr>
              <a:t>Sears.com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.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Please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list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each one:</a:t>
            </a:r>
            <a:endParaRPr sz="879">
              <a:latin typeface="Open Sans"/>
              <a:cs typeface="Open Sans"/>
            </a:endParaRPr>
          </a:p>
          <a:p>
            <a:pPr marL="7701" marR="2513313">
              <a:lnSpc>
                <a:spcPct val="227500"/>
              </a:lnSpc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Who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 email service provider?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What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anylitics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package(S) do you use?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Will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A/B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split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testing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be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requirement?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Are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interested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in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Retargeting?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1"/>
              </a:spcBef>
            </a:pPr>
            <a:endParaRPr sz="970">
              <a:latin typeface="Open Sans"/>
              <a:cs typeface="Open Sans"/>
            </a:endParaRPr>
          </a:p>
          <a:p>
            <a:pPr marL="7701"/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Are there any other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systems such as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CRM, help desk,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call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center you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want to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intergrate?</a:t>
            </a:r>
            <a:r>
              <a:rPr sz="879" spc="-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Please</a:t>
            </a:r>
            <a:r>
              <a:rPr sz="879" spc="-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list: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4"/>
              </a:spcBef>
            </a:pPr>
            <a:endParaRPr sz="970">
              <a:latin typeface="Open Sans"/>
              <a:cs typeface="Open Sans"/>
            </a:endParaRPr>
          </a:p>
          <a:p>
            <a:pPr marL="7701"/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Are there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any customer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reviews, videos,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social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networking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integrations you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want to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3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include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website?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Please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list: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4"/>
              </a:spcBef>
            </a:pPr>
            <a:endParaRPr sz="970">
              <a:latin typeface="Open Sans"/>
              <a:cs typeface="Open Sans"/>
            </a:endParaRPr>
          </a:p>
          <a:p>
            <a:pPr marL="7701"/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What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redesign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strategy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are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interested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in?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3"/>
              </a:spcBef>
            </a:pPr>
            <a:endParaRPr sz="879">
              <a:latin typeface="Open Sans"/>
              <a:cs typeface="Open Sans"/>
            </a:endParaRPr>
          </a:p>
          <a:p>
            <a:pPr marL="7701" marR="388530">
              <a:lnSpc>
                <a:spcPct val="113700"/>
              </a:lnSpc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 have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 inhouse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graphic designer?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Will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they be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working on 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website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redesign?</a:t>
            </a:r>
            <a:endParaRPr sz="879">
              <a:latin typeface="Open Sans"/>
              <a:cs typeface="Open Sans"/>
            </a:endParaRPr>
          </a:p>
          <a:p>
            <a:pPr marL="7701" marR="1364667">
              <a:lnSpc>
                <a:spcPct val="227500"/>
              </a:lnSpc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 have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design/marketing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firm managing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 brand?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 have brand standards./guidelines?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4"/>
              </a:spcBef>
            </a:pPr>
            <a:endParaRPr sz="970">
              <a:latin typeface="Open Sans"/>
              <a:cs typeface="Open Sans"/>
            </a:endParaRPr>
          </a:p>
          <a:p>
            <a:pPr marL="7701"/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 have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product photography?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Stock photography?</a:t>
            </a:r>
            <a:endParaRPr sz="879">
              <a:latin typeface="Open Sans"/>
              <a:cs typeface="Open Sans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609985" y="1901692"/>
            <a:ext cx="10972030" cy="6546"/>
            <a:chOff x="1005205" y="3136030"/>
            <a:chExt cx="18093690" cy="10795"/>
          </a:xfrm>
        </p:grpSpPr>
        <p:sp>
          <p:nvSpPr>
            <p:cNvPr id="9" name="object 9"/>
            <p:cNvSpPr/>
            <p:nvPr/>
          </p:nvSpPr>
          <p:spPr>
            <a:xfrm>
              <a:off x="1031382" y="3141265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0" name="object 10"/>
            <p:cNvSpPr/>
            <p:nvPr/>
          </p:nvSpPr>
          <p:spPr>
            <a:xfrm>
              <a:off x="1005192" y="3136042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4">
                  <a:moveTo>
                    <a:pt x="10477" y="5232"/>
                  </a:moveTo>
                  <a:lnTo>
                    <a:pt x="8940" y="1524"/>
                  </a:lnTo>
                  <a:lnTo>
                    <a:pt x="5245" y="0"/>
                  </a:lnTo>
                  <a:lnTo>
                    <a:pt x="1536" y="1524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45" y="10464"/>
                  </a:lnTo>
                  <a:lnTo>
                    <a:pt x="8940" y="8928"/>
                  </a:lnTo>
                  <a:lnTo>
                    <a:pt x="10477" y="5232"/>
                  </a:lnTo>
                  <a:close/>
                </a:path>
                <a:path w="18094325" h="10794">
                  <a:moveTo>
                    <a:pt x="18093703" y="5232"/>
                  </a:moveTo>
                  <a:lnTo>
                    <a:pt x="18092166" y="1524"/>
                  </a:lnTo>
                  <a:lnTo>
                    <a:pt x="18088458" y="0"/>
                  </a:lnTo>
                  <a:lnTo>
                    <a:pt x="18084762" y="1524"/>
                  </a:lnTo>
                  <a:lnTo>
                    <a:pt x="18083226" y="5232"/>
                  </a:lnTo>
                  <a:lnTo>
                    <a:pt x="18084762" y="8928"/>
                  </a:lnTo>
                  <a:lnTo>
                    <a:pt x="18088458" y="10464"/>
                  </a:lnTo>
                  <a:lnTo>
                    <a:pt x="18092166" y="8928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09985" y="2362034"/>
            <a:ext cx="10972030" cy="6546"/>
            <a:chOff x="1005205" y="3895169"/>
            <a:chExt cx="18093690" cy="10795"/>
          </a:xfrm>
        </p:grpSpPr>
        <p:sp>
          <p:nvSpPr>
            <p:cNvPr id="12" name="object 12"/>
            <p:cNvSpPr/>
            <p:nvPr/>
          </p:nvSpPr>
          <p:spPr>
            <a:xfrm>
              <a:off x="1031382" y="3900404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3" name="object 13"/>
            <p:cNvSpPr/>
            <p:nvPr/>
          </p:nvSpPr>
          <p:spPr>
            <a:xfrm>
              <a:off x="1005192" y="3895172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609985" y="2660463"/>
            <a:ext cx="10972030" cy="6546"/>
            <a:chOff x="1005205" y="4387300"/>
            <a:chExt cx="18093690" cy="10795"/>
          </a:xfrm>
        </p:grpSpPr>
        <p:sp>
          <p:nvSpPr>
            <p:cNvPr id="15" name="object 15"/>
            <p:cNvSpPr/>
            <p:nvPr/>
          </p:nvSpPr>
          <p:spPr>
            <a:xfrm>
              <a:off x="1031382" y="4392536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6" name="object 16"/>
            <p:cNvSpPr/>
            <p:nvPr/>
          </p:nvSpPr>
          <p:spPr>
            <a:xfrm>
              <a:off x="1005192" y="4387309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64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64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609985" y="2971592"/>
            <a:ext cx="10972030" cy="6546"/>
            <a:chOff x="1005205" y="4900374"/>
            <a:chExt cx="18093690" cy="10795"/>
          </a:xfrm>
        </p:grpSpPr>
        <p:sp>
          <p:nvSpPr>
            <p:cNvPr id="18" name="object 18"/>
            <p:cNvSpPr/>
            <p:nvPr/>
          </p:nvSpPr>
          <p:spPr>
            <a:xfrm>
              <a:off x="1031382" y="4905609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9" name="object 19"/>
            <p:cNvSpPr/>
            <p:nvPr/>
          </p:nvSpPr>
          <p:spPr>
            <a:xfrm>
              <a:off x="1005192" y="4900377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609985" y="3270021"/>
            <a:ext cx="10972030" cy="6546"/>
            <a:chOff x="1005205" y="5392506"/>
            <a:chExt cx="18093690" cy="10795"/>
          </a:xfrm>
        </p:grpSpPr>
        <p:sp>
          <p:nvSpPr>
            <p:cNvPr id="21" name="object 21"/>
            <p:cNvSpPr/>
            <p:nvPr/>
          </p:nvSpPr>
          <p:spPr>
            <a:xfrm>
              <a:off x="1031382" y="5397741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2" name="object 22"/>
            <p:cNvSpPr/>
            <p:nvPr/>
          </p:nvSpPr>
          <p:spPr>
            <a:xfrm>
              <a:off x="1005192" y="5392515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64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64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609985" y="3574799"/>
            <a:ext cx="10972030" cy="6546"/>
            <a:chOff x="1005205" y="5895108"/>
            <a:chExt cx="18093690" cy="10795"/>
          </a:xfrm>
        </p:grpSpPr>
        <p:sp>
          <p:nvSpPr>
            <p:cNvPr id="24" name="object 24"/>
            <p:cNvSpPr/>
            <p:nvPr/>
          </p:nvSpPr>
          <p:spPr>
            <a:xfrm>
              <a:off x="1031382" y="5900343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5" name="object 25"/>
            <p:cNvSpPr/>
            <p:nvPr/>
          </p:nvSpPr>
          <p:spPr>
            <a:xfrm>
              <a:off x="1005192" y="5895117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64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64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609985" y="4031967"/>
            <a:ext cx="10972030" cy="6546"/>
            <a:chOff x="1005205" y="6649011"/>
            <a:chExt cx="18093690" cy="10795"/>
          </a:xfrm>
        </p:grpSpPr>
        <p:sp>
          <p:nvSpPr>
            <p:cNvPr id="27" name="object 27"/>
            <p:cNvSpPr/>
            <p:nvPr/>
          </p:nvSpPr>
          <p:spPr>
            <a:xfrm>
              <a:off x="1031382" y="6654247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8" name="object 28"/>
            <p:cNvSpPr/>
            <p:nvPr/>
          </p:nvSpPr>
          <p:spPr>
            <a:xfrm>
              <a:off x="1005192" y="6649014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8094325" h="10795">
                  <a:moveTo>
                    <a:pt x="18093703" y="5245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45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609985" y="4495485"/>
            <a:ext cx="10972030" cy="6546"/>
            <a:chOff x="1005205" y="7413387"/>
            <a:chExt cx="18093690" cy="10795"/>
          </a:xfrm>
        </p:grpSpPr>
        <p:sp>
          <p:nvSpPr>
            <p:cNvPr id="30" name="object 30"/>
            <p:cNvSpPr/>
            <p:nvPr/>
          </p:nvSpPr>
          <p:spPr>
            <a:xfrm>
              <a:off x="1031382" y="7418622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1" name="object 31"/>
            <p:cNvSpPr/>
            <p:nvPr/>
          </p:nvSpPr>
          <p:spPr>
            <a:xfrm>
              <a:off x="1005192" y="7413390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609985" y="4800263"/>
            <a:ext cx="10972030" cy="6546"/>
            <a:chOff x="1005205" y="7915989"/>
            <a:chExt cx="18093690" cy="10795"/>
          </a:xfrm>
        </p:grpSpPr>
        <p:sp>
          <p:nvSpPr>
            <p:cNvPr id="33" name="object 33"/>
            <p:cNvSpPr/>
            <p:nvPr/>
          </p:nvSpPr>
          <p:spPr>
            <a:xfrm>
              <a:off x="1031382" y="7921225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4" name="object 34"/>
            <p:cNvSpPr/>
            <p:nvPr/>
          </p:nvSpPr>
          <p:spPr>
            <a:xfrm>
              <a:off x="1005192" y="7915992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609985" y="5251082"/>
            <a:ext cx="10972030" cy="6546"/>
            <a:chOff x="1005205" y="8659422"/>
            <a:chExt cx="18093690" cy="10795"/>
          </a:xfrm>
        </p:grpSpPr>
        <p:sp>
          <p:nvSpPr>
            <p:cNvPr id="36" name="object 36"/>
            <p:cNvSpPr/>
            <p:nvPr/>
          </p:nvSpPr>
          <p:spPr>
            <a:xfrm>
              <a:off x="1031382" y="8664658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7" name="object 37"/>
            <p:cNvSpPr/>
            <p:nvPr/>
          </p:nvSpPr>
          <p:spPr>
            <a:xfrm>
              <a:off x="1005192" y="8659425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8094325" h="10795">
                  <a:moveTo>
                    <a:pt x="18093703" y="5245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45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38" name="object 38"/>
          <p:cNvGrpSpPr/>
          <p:nvPr/>
        </p:nvGrpSpPr>
        <p:grpSpPr>
          <a:xfrm>
            <a:off x="609985" y="5555860"/>
            <a:ext cx="10972030" cy="6546"/>
            <a:chOff x="1005205" y="9162024"/>
            <a:chExt cx="18093690" cy="10795"/>
          </a:xfrm>
        </p:grpSpPr>
        <p:sp>
          <p:nvSpPr>
            <p:cNvPr id="39" name="object 39"/>
            <p:cNvSpPr/>
            <p:nvPr/>
          </p:nvSpPr>
          <p:spPr>
            <a:xfrm>
              <a:off x="1031382" y="9167259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40" name="object 40"/>
            <p:cNvSpPr/>
            <p:nvPr/>
          </p:nvSpPr>
          <p:spPr>
            <a:xfrm>
              <a:off x="1005192" y="9162027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8094325" h="10795">
                  <a:moveTo>
                    <a:pt x="18093703" y="5245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45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41" name="object 41"/>
          <p:cNvGrpSpPr/>
          <p:nvPr/>
        </p:nvGrpSpPr>
        <p:grpSpPr>
          <a:xfrm>
            <a:off x="609985" y="5860639"/>
            <a:ext cx="10972030" cy="6546"/>
            <a:chOff x="1005205" y="9664627"/>
            <a:chExt cx="18093690" cy="10795"/>
          </a:xfrm>
        </p:grpSpPr>
        <p:sp>
          <p:nvSpPr>
            <p:cNvPr id="42" name="object 42"/>
            <p:cNvSpPr/>
            <p:nvPr/>
          </p:nvSpPr>
          <p:spPr>
            <a:xfrm>
              <a:off x="1031382" y="9669862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43" name="object 43"/>
            <p:cNvSpPr/>
            <p:nvPr/>
          </p:nvSpPr>
          <p:spPr>
            <a:xfrm>
              <a:off x="1005192" y="9664629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8094325" h="10795">
                  <a:moveTo>
                    <a:pt x="18093703" y="5245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45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610750" y="1236811"/>
            <a:ext cx="658075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2" dirty="0">
                <a:latin typeface="Open Sans Extrabold"/>
                <a:cs typeface="Open Sans Extrabold"/>
              </a:rPr>
              <a:t>Search/UX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46" name="object 46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  <p:sp>
        <p:nvSpPr>
          <p:cNvPr id="45" name="object 45"/>
          <p:cNvSpPr txBox="1"/>
          <p:nvPr/>
        </p:nvSpPr>
        <p:spPr>
          <a:xfrm>
            <a:off x="5995171" y="1236811"/>
            <a:ext cx="539090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52" dirty="0">
                <a:latin typeface="Open Sans Extrabold"/>
                <a:cs typeface="Open Sans Extrabold"/>
              </a:rPr>
              <a:t>Answers</a:t>
            </a:r>
            <a:endParaRPr sz="1001">
              <a:latin typeface="Open Sans Extrabold"/>
              <a:cs typeface="Open Sans Extrabold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4"/>
          <p:cNvGrpSpPr/>
          <p:nvPr/>
        </p:nvGrpSpPr>
        <p:grpSpPr>
          <a:xfrm>
            <a:off x="613158" y="1447698"/>
            <a:ext cx="10991283" cy="6546"/>
            <a:chOff x="1010438" y="2387361"/>
            <a:chExt cx="18125440" cy="10795"/>
          </a:xfrm>
        </p:grpSpPr>
        <p:sp>
          <p:nvSpPr>
            <p:cNvPr id="5" name="object 5"/>
            <p:cNvSpPr/>
            <p:nvPr/>
          </p:nvSpPr>
          <p:spPr>
            <a:xfrm>
              <a:off x="1010438" y="2392598"/>
              <a:ext cx="18125440" cy="0"/>
            </a:xfrm>
            <a:custGeom>
              <a:avLst/>
              <a:gdLst/>
              <a:ahLst/>
              <a:cxnLst/>
              <a:rect l="l" t="t" r="r" b="b"/>
              <a:pathLst>
                <a:path w="18125440">
                  <a:moveTo>
                    <a:pt x="18125113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6" name="object 6"/>
            <p:cNvSpPr/>
            <p:nvPr/>
          </p:nvSpPr>
          <p:spPr>
            <a:xfrm>
              <a:off x="1010440" y="2392597"/>
              <a:ext cx="18125440" cy="0"/>
            </a:xfrm>
            <a:custGeom>
              <a:avLst/>
              <a:gdLst/>
              <a:ahLst/>
              <a:cxnLst/>
              <a:rect l="l" t="t" r="r" b="b"/>
              <a:pathLst>
                <a:path w="18125440">
                  <a:moveTo>
                    <a:pt x="0" y="0"/>
                  </a:moveTo>
                  <a:lnTo>
                    <a:pt x="18125102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613158" y="3428760"/>
            <a:ext cx="10991283" cy="6546"/>
            <a:chOff x="1010438" y="5654278"/>
            <a:chExt cx="18125440" cy="10795"/>
          </a:xfrm>
        </p:grpSpPr>
        <p:sp>
          <p:nvSpPr>
            <p:cNvPr id="8" name="object 8"/>
            <p:cNvSpPr/>
            <p:nvPr/>
          </p:nvSpPr>
          <p:spPr>
            <a:xfrm>
              <a:off x="1010438" y="5659517"/>
              <a:ext cx="18125440" cy="0"/>
            </a:xfrm>
            <a:custGeom>
              <a:avLst/>
              <a:gdLst/>
              <a:ahLst/>
              <a:cxnLst/>
              <a:rect l="l" t="t" r="r" b="b"/>
              <a:pathLst>
                <a:path w="18125440">
                  <a:moveTo>
                    <a:pt x="18125113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9" name="object 9"/>
            <p:cNvSpPr/>
            <p:nvPr/>
          </p:nvSpPr>
          <p:spPr>
            <a:xfrm>
              <a:off x="1010440" y="5659513"/>
              <a:ext cx="18125440" cy="0"/>
            </a:xfrm>
            <a:custGeom>
              <a:avLst/>
              <a:gdLst/>
              <a:ahLst/>
              <a:cxnLst/>
              <a:rect l="l" t="t" r="r" b="b"/>
              <a:pathLst>
                <a:path w="18125440">
                  <a:moveTo>
                    <a:pt x="0" y="0"/>
                  </a:moveTo>
                  <a:lnTo>
                    <a:pt x="18125102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610750" y="1539088"/>
            <a:ext cx="4651964" cy="1186873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 algn="just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Binary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Anvil typically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creates designs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home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page, categroy page, product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detail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page, and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genric content page.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 anticipate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need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design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comps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outside of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these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typical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pages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if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which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ones?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Example: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Checkout,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cart,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blog,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forum,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etc.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4"/>
              </a:spcBef>
            </a:pPr>
            <a:endParaRPr sz="970">
              <a:latin typeface="Open Sans"/>
              <a:cs typeface="Open Sans"/>
            </a:endParaRPr>
          </a:p>
          <a:p>
            <a:pPr marL="7701"/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 plan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deploy multiple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store fronts using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Magento’s Multistore functionality?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Please</a:t>
            </a:r>
            <a:r>
              <a:rPr sz="879" spc="-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list: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1"/>
              </a:spcBef>
            </a:pPr>
            <a:endParaRPr sz="970">
              <a:latin typeface="Open Sans"/>
              <a:cs typeface="Open Sans"/>
            </a:endParaRPr>
          </a:p>
          <a:p>
            <a:pPr marL="7701">
              <a:spcBef>
                <a:spcPts val="3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Is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there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anything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else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related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design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should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know?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0750" y="3535350"/>
            <a:ext cx="1500212" cy="2565813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Store</a:t>
            </a:r>
            <a:r>
              <a:rPr sz="879" spc="-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Locator?</a:t>
            </a:r>
            <a:endParaRPr sz="879">
              <a:latin typeface="Open Sans"/>
              <a:cs typeface="Open Sans"/>
            </a:endParaRPr>
          </a:p>
          <a:p>
            <a:pPr marL="7701" marR="34271">
              <a:lnSpc>
                <a:spcPct val="227500"/>
              </a:lnSpc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One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Page Checkout?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Product Image Labels?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u="sng" spc="12" dirty="0">
                <a:solidFill>
                  <a:srgbClr val="4B4F51"/>
                </a:solidFill>
                <a:uFill>
                  <a:solidFill>
                    <a:srgbClr val="4B4F51"/>
                  </a:solidFill>
                </a:uFill>
                <a:latin typeface="Open Sans"/>
                <a:cs typeface="Open Sans"/>
              </a:rPr>
              <a:t>Authorize.net</a:t>
            </a:r>
            <a:r>
              <a:rPr sz="879" spc="-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CIM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Module?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RMA?</a:t>
            </a:r>
            <a:endParaRPr sz="879">
              <a:latin typeface="Open Sans"/>
              <a:cs typeface="Open Sans"/>
            </a:endParaRPr>
          </a:p>
          <a:p>
            <a:pPr marL="7701" marR="3081">
              <a:lnSpc>
                <a:spcPct val="227500"/>
              </a:lnSpc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Rewards/Loyalty</a:t>
            </a:r>
            <a:r>
              <a:rPr sz="879" spc="-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Progrmas?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Abandoned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Cart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Module?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1"/>
              </a:spcBef>
            </a:pPr>
            <a:endParaRPr sz="970">
              <a:latin typeface="Open Sans"/>
              <a:cs typeface="Open Sans"/>
            </a:endParaRPr>
          </a:p>
          <a:p>
            <a:pPr marL="7701"/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Gift</a:t>
            </a:r>
            <a:r>
              <a:rPr sz="879" spc="-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Registry?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4"/>
              </a:spcBef>
            </a:pPr>
            <a:endParaRPr sz="970">
              <a:latin typeface="Open Sans"/>
              <a:cs typeface="Open Sans"/>
            </a:endParaRPr>
          </a:p>
          <a:p>
            <a:pPr marL="7701"/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Gift</a:t>
            </a:r>
            <a:r>
              <a:rPr sz="879" spc="-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Cards/Gift</a:t>
            </a:r>
            <a:r>
              <a:rPr sz="879" spc="-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Cerficates?</a:t>
            </a:r>
            <a:endParaRPr sz="879">
              <a:latin typeface="Open Sans"/>
              <a:cs typeface="Open Sans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609985" y="2057255"/>
            <a:ext cx="10972030" cy="6546"/>
            <a:chOff x="1005205" y="3392566"/>
            <a:chExt cx="18093690" cy="10795"/>
          </a:xfrm>
        </p:grpSpPr>
        <p:sp>
          <p:nvSpPr>
            <p:cNvPr id="13" name="object 13"/>
            <p:cNvSpPr/>
            <p:nvPr/>
          </p:nvSpPr>
          <p:spPr>
            <a:xfrm>
              <a:off x="1031382" y="3397802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4" name="object 14"/>
            <p:cNvSpPr/>
            <p:nvPr/>
          </p:nvSpPr>
          <p:spPr>
            <a:xfrm>
              <a:off x="1005192" y="3392569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609985" y="3733538"/>
            <a:ext cx="10972030" cy="6546"/>
            <a:chOff x="1005205" y="6156880"/>
            <a:chExt cx="18093690" cy="10795"/>
          </a:xfrm>
        </p:grpSpPr>
        <p:sp>
          <p:nvSpPr>
            <p:cNvPr id="16" name="object 16"/>
            <p:cNvSpPr/>
            <p:nvPr/>
          </p:nvSpPr>
          <p:spPr>
            <a:xfrm>
              <a:off x="1031382" y="6162116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7" name="object 17"/>
            <p:cNvSpPr/>
            <p:nvPr/>
          </p:nvSpPr>
          <p:spPr>
            <a:xfrm>
              <a:off x="1005192" y="6156890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24"/>
                  </a:lnTo>
                  <a:lnTo>
                    <a:pt x="5245" y="0"/>
                  </a:lnTo>
                  <a:lnTo>
                    <a:pt x="1536" y="1524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45" y="10464"/>
                  </a:lnTo>
                  <a:lnTo>
                    <a:pt x="8940" y="8928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24"/>
                  </a:lnTo>
                  <a:lnTo>
                    <a:pt x="18088458" y="0"/>
                  </a:lnTo>
                  <a:lnTo>
                    <a:pt x="18084762" y="1524"/>
                  </a:lnTo>
                  <a:lnTo>
                    <a:pt x="18083226" y="5232"/>
                  </a:lnTo>
                  <a:lnTo>
                    <a:pt x="18084762" y="8928"/>
                  </a:lnTo>
                  <a:lnTo>
                    <a:pt x="18088458" y="10464"/>
                  </a:lnTo>
                  <a:lnTo>
                    <a:pt x="18092166" y="8928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609985" y="2508074"/>
            <a:ext cx="10972030" cy="6546"/>
            <a:chOff x="1005205" y="4135999"/>
            <a:chExt cx="18093690" cy="10795"/>
          </a:xfrm>
        </p:grpSpPr>
        <p:sp>
          <p:nvSpPr>
            <p:cNvPr id="19" name="object 19"/>
            <p:cNvSpPr/>
            <p:nvPr/>
          </p:nvSpPr>
          <p:spPr>
            <a:xfrm>
              <a:off x="1031382" y="4141235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0" name="object 20"/>
            <p:cNvSpPr/>
            <p:nvPr/>
          </p:nvSpPr>
          <p:spPr>
            <a:xfrm>
              <a:off x="1005192" y="4136002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8094325" h="10795">
                  <a:moveTo>
                    <a:pt x="18093703" y="5245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45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609985" y="4038317"/>
            <a:ext cx="10972030" cy="6546"/>
            <a:chOff x="1005205" y="6659483"/>
            <a:chExt cx="18093690" cy="10795"/>
          </a:xfrm>
        </p:grpSpPr>
        <p:sp>
          <p:nvSpPr>
            <p:cNvPr id="22" name="object 22"/>
            <p:cNvSpPr/>
            <p:nvPr/>
          </p:nvSpPr>
          <p:spPr>
            <a:xfrm>
              <a:off x="1031382" y="6664718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3" name="object 23"/>
            <p:cNvSpPr/>
            <p:nvPr/>
          </p:nvSpPr>
          <p:spPr>
            <a:xfrm>
              <a:off x="1005192" y="6659492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24"/>
                  </a:lnTo>
                  <a:lnTo>
                    <a:pt x="5245" y="0"/>
                  </a:lnTo>
                  <a:lnTo>
                    <a:pt x="1536" y="1524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45" y="10464"/>
                  </a:lnTo>
                  <a:lnTo>
                    <a:pt x="8940" y="8928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24"/>
                  </a:lnTo>
                  <a:lnTo>
                    <a:pt x="18088458" y="0"/>
                  </a:lnTo>
                  <a:lnTo>
                    <a:pt x="18084762" y="1524"/>
                  </a:lnTo>
                  <a:lnTo>
                    <a:pt x="18083226" y="5232"/>
                  </a:lnTo>
                  <a:lnTo>
                    <a:pt x="18084762" y="8928"/>
                  </a:lnTo>
                  <a:lnTo>
                    <a:pt x="18088458" y="10464"/>
                  </a:lnTo>
                  <a:lnTo>
                    <a:pt x="18092166" y="8928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4" name="object 24"/>
          <p:cNvGrpSpPr/>
          <p:nvPr/>
        </p:nvGrpSpPr>
        <p:grpSpPr>
          <a:xfrm>
            <a:off x="609985" y="4336746"/>
            <a:ext cx="10972030" cy="6546"/>
            <a:chOff x="1005205" y="7151614"/>
            <a:chExt cx="18093690" cy="10795"/>
          </a:xfrm>
        </p:grpSpPr>
        <p:sp>
          <p:nvSpPr>
            <p:cNvPr id="25" name="object 25"/>
            <p:cNvSpPr/>
            <p:nvPr/>
          </p:nvSpPr>
          <p:spPr>
            <a:xfrm>
              <a:off x="1031382" y="7156850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6" name="object 26"/>
            <p:cNvSpPr/>
            <p:nvPr/>
          </p:nvSpPr>
          <p:spPr>
            <a:xfrm>
              <a:off x="1005192" y="7151617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8094325" h="10795">
                  <a:moveTo>
                    <a:pt x="18093703" y="5245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45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7" name="object 27"/>
          <p:cNvGrpSpPr/>
          <p:nvPr/>
        </p:nvGrpSpPr>
        <p:grpSpPr>
          <a:xfrm>
            <a:off x="609985" y="4647873"/>
            <a:ext cx="10972030" cy="6546"/>
            <a:chOff x="1005205" y="7664687"/>
            <a:chExt cx="18093690" cy="10795"/>
          </a:xfrm>
        </p:grpSpPr>
        <p:sp>
          <p:nvSpPr>
            <p:cNvPr id="28" name="object 28"/>
            <p:cNvSpPr/>
            <p:nvPr/>
          </p:nvSpPr>
          <p:spPr>
            <a:xfrm>
              <a:off x="1031382" y="7669923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9" name="object 29"/>
            <p:cNvSpPr/>
            <p:nvPr/>
          </p:nvSpPr>
          <p:spPr>
            <a:xfrm>
              <a:off x="1005192" y="7664697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24"/>
                  </a:lnTo>
                  <a:lnTo>
                    <a:pt x="5245" y="0"/>
                  </a:lnTo>
                  <a:lnTo>
                    <a:pt x="1536" y="1524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45" y="10464"/>
                  </a:lnTo>
                  <a:lnTo>
                    <a:pt x="8940" y="8928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24"/>
                  </a:lnTo>
                  <a:lnTo>
                    <a:pt x="18088458" y="0"/>
                  </a:lnTo>
                  <a:lnTo>
                    <a:pt x="18084762" y="1524"/>
                  </a:lnTo>
                  <a:lnTo>
                    <a:pt x="18083226" y="5232"/>
                  </a:lnTo>
                  <a:lnTo>
                    <a:pt x="18084762" y="8928"/>
                  </a:lnTo>
                  <a:lnTo>
                    <a:pt x="18088458" y="10464"/>
                  </a:lnTo>
                  <a:lnTo>
                    <a:pt x="18092166" y="8928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609985" y="4946303"/>
            <a:ext cx="10972030" cy="6546"/>
            <a:chOff x="1005205" y="8156819"/>
            <a:chExt cx="18093690" cy="10795"/>
          </a:xfrm>
        </p:grpSpPr>
        <p:sp>
          <p:nvSpPr>
            <p:cNvPr id="31" name="object 31"/>
            <p:cNvSpPr/>
            <p:nvPr/>
          </p:nvSpPr>
          <p:spPr>
            <a:xfrm>
              <a:off x="1031382" y="8162055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2" name="object 32"/>
            <p:cNvSpPr/>
            <p:nvPr/>
          </p:nvSpPr>
          <p:spPr>
            <a:xfrm>
              <a:off x="1005192" y="8156822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8094325" h="10795">
                  <a:moveTo>
                    <a:pt x="18093703" y="5245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45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33" name="object 33"/>
          <p:cNvGrpSpPr/>
          <p:nvPr/>
        </p:nvGrpSpPr>
        <p:grpSpPr>
          <a:xfrm>
            <a:off x="609985" y="5257431"/>
            <a:ext cx="10972030" cy="6546"/>
            <a:chOff x="1005205" y="8669893"/>
            <a:chExt cx="18093690" cy="10795"/>
          </a:xfrm>
        </p:grpSpPr>
        <p:sp>
          <p:nvSpPr>
            <p:cNvPr id="34" name="object 34"/>
            <p:cNvSpPr/>
            <p:nvPr/>
          </p:nvSpPr>
          <p:spPr>
            <a:xfrm>
              <a:off x="1031382" y="8675128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5" name="object 35"/>
            <p:cNvSpPr/>
            <p:nvPr/>
          </p:nvSpPr>
          <p:spPr>
            <a:xfrm>
              <a:off x="1005192" y="8669902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24"/>
                  </a:lnTo>
                  <a:lnTo>
                    <a:pt x="5245" y="0"/>
                  </a:lnTo>
                  <a:lnTo>
                    <a:pt x="1536" y="1524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45" y="10464"/>
                  </a:lnTo>
                  <a:lnTo>
                    <a:pt x="8940" y="8928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24"/>
                  </a:lnTo>
                  <a:lnTo>
                    <a:pt x="18088458" y="0"/>
                  </a:lnTo>
                  <a:lnTo>
                    <a:pt x="18084762" y="1524"/>
                  </a:lnTo>
                  <a:lnTo>
                    <a:pt x="18083226" y="5232"/>
                  </a:lnTo>
                  <a:lnTo>
                    <a:pt x="18084762" y="8928"/>
                  </a:lnTo>
                  <a:lnTo>
                    <a:pt x="18088458" y="10464"/>
                  </a:lnTo>
                  <a:lnTo>
                    <a:pt x="18092166" y="8928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36" name="object 36"/>
          <p:cNvGrpSpPr/>
          <p:nvPr/>
        </p:nvGrpSpPr>
        <p:grpSpPr>
          <a:xfrm>
            <a:off x="609985" y="5555860"/>
            <a:ext cx="10972030" cy="6546"/>
            <a:chOff x="1005205" y="9162024"/>
            <a:chExt cx="18093690" cy="10795"/>
          </a:xfrm>
        </p:grpSpPr>
        <p:sp>
          <p:nvSpPr>
            <p:cNvPr id="37" name="object 37"/>
            <p:cNvSpPr/>
            <p:nvPr/>
          </p:nvSpPr>
          <p:spPr>
            <a:xfrm>
              <a:off x="1031382" y="9167259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8" name="object 38"/>
            <p:cNvSpPr/>
            <p:nvPr/>
          </p:nvSpPr>
          <p:spPr>
            <a:xfrm>
              <a:off x="1005192" y="9162027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8094325" h="10795">
                  <a:moveTo>
                    <a:pt x="18093703" y="5245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45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39" name="object 39"/>
          <p:cNvGrpSpPr/>
          <p:nvPr/>
        </p:nvGrpSpPr>
        <p:grpSpPr>
          <a:xfrm>
            <a:off x="609985" y="5860639"/>
            <a:ext cx="10972030" cy="6546"/>
            <a:chOff x="1005205" y="9664627"/>
            <a:chExt cx="18093690" cy="10795"/>
          </a:xfrm>
        </p:grpSpPr>
        <p:sp>
          <p:nvSpPr>
            <p:cNvPr id="40" name="object 40"/>
            <p:cNvSpPr/>
            <p:nvPr/>
          </p:nvSpPr>
          <p:spPr>
            <a:xfrm>
              <a:off x="1031382" y="9669862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41" name="object 41"/>
            <p:cNvSpPr/>
            <p:nvPr/>
          </p:nvSpPr>
          <p:spPr>
            <a:xfrm>
              <a:off x="1005192" y="9664629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8094325" h="10795">
                  <a:moveTo>
                    <a:pt x="18093703" y="5245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45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610750" y="1236811"/>
            <a:ext cx="658075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2" dirty="0">
                <a:latin typeface="Open Sans Extrabold"/>
                <a:cs typeface="Open Sans Extrabold"/>
              </a:rPr>
              <a:t>Search/UX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46" name="object 46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  <p:sp>
        <p:nvSpPr>
          <p:cNvPr id="43" name="object 43"/>
          <p:cNvSpPr txBox="1"/>
          <p:nvPr/>
        </p:nvSpPr>
        <p:spPr>
          <a:xfrm>
            <a:off x="610749" y="3217872"/>
            <a:ext cx="1487890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9" dirty="0">
                <a:latin typeface="Open Sans Extrabold"/>
                <a:cs typeface="Open Sans Extrabold"/>
              </a:rPr>
              <a:t>Additional</a:t>
            </a:r>
            <a:r>
              <a:rPr sz="1001" b="1" spc="-27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Functionality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995171" y="1236811"/>
            <a:ext cx="539090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52" dirty="0">
                <a:latin typeface="Open Sans Extrabold"/>
                <a:cs typeface="Open Sans Extrabold"/>
              </a:rPr>
              <a:t>Answers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995171" y="3217872"/>
            <a:ext cx="539090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52" dirty="0">
                <a:latin typeface="Open Sans Extrabold"/>
                <a:cs typeface="Open Sans Extrabold"/>
              </a:rPr>
              <a:t>Answers</a:t>
            </a:r>
            <a:endParaRPr sz="1001">
              <a:latin typeface="Open Sans Extrabold"/>
              <a:cs typeface="Open Sans Extrabold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4"/>
          <p:cNvGrpSpPr/>
          <p:nvPr/>
        </p:nvGrpSpPr>
        <p:grpSpPr>
          <a:xfrm>
            <a:off x="613158" y="1447698"/>
            <a:ext cx="10991283" cy="6546"/>
            <a:chOff x="1010438" y="2387361"/>
            <a:chExt cx="18125440" cy="10795"/>
          </a:xfrm>
        </p:grpSpPr>
        <p:sp>
          <p:nvSpPr>
            <p:cNvPr id="5" name="object 5"/>
            <p:cNvSpPr/>
            <p:nvPr/>
          </p:nvSpPr>
          <p:spPr>
            <a:xfrm>
              <a:off x="1010438" y="2392598"/>
              <a:ext cx="18125440" cy="0"/>
            </a:xfrm>
            <a:custGeom>
              <a:avLst/>
              <a:gdLst/>
              <a:ahLst/>
              <a:cxnLst/>
              <a:rect l="l" t="t" r="r" b="b"/>
              <a:pathLst>
                <a:path w="18125440">
                  <a:moveTo>
                    <a:pt x="18125113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6" name="object 6"/>
            <p:cNvSpPr/>
            <p:nvPr/>
          </p:nvSpPr>
          <p:spPr>
            <a:xfrm>
              <a:off x="1010440" y="2392597"/>
              <a:ext cx="18125440" cy="0"/>
            </a:xfrm>
            <a:custGeom>
              <a:avLst/>
              <a:gdLst/>
              <a:ahLst/>
              <a:cxnLst/>
              <a:rect l="l" t="t" r="r" b="b"/>
              <a:pathLst>
                <a:path w="18125440">
                  <a:moveTo>
                    <a:pt x="0" y="0"/>
                  </a:moveTo>
                  <a:lnTo>
                    <a:pt x="18125102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610750" y="1554288"/>
            <a:ext cx="2859104" cy="4725059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360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Degree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Product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Views?</a:t>
            </a:r>
            <a:endParaRPr sz="879">
              <a:latin typeface="Open Sans"/>
              <a:cs typeface="Open Sans"/>
            </a:endParaRPr>
          </a:p>
          <a:p>
            <a:pPr marL="7701" marR="1879497">
              <a:lnSpc>
                <a:spcPct val="227500"/>
              </a:lnSpc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Product Video’s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Left in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Stock Flag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Pop-up/Mini</a:t>
            </a:r>
            <a:r>
              <a:rPr sz="879" spc="-27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Cart?</a:t>
            </a:r>
            <a:endParaRPr sz="879">
              <a:latin typeface="Open Sans"/>
              <a:cs typeface="Open Sans"/>
            </a:endParaRPr>
          </a:p>
          <a:p>
            <a:pPr marL="7701" marR="1096662">
              <a:lnSpc>
                <a:spcPct val="227500"/>
              </a:lnSpc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Virtual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Catalog/Lookbook?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Affiliate/Ambassador</a:t>
            </a:r>
            <a:r>
              <a:rPr sz="879" spc="-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Marketing?</a:t>
            </a:r>
            <a:endParaRPr sz="879">
              <a:latin typeface="Open Sans"/>
              <a:cs typeface="Open Sans"/>
            </a:endParaRPr>
          </a:p>
          <a:p>
            <a:pPr marL="7701" marR="3081">
              <a:lnSpc>
                <a:spcPct val="227500"/>
              </a:lnSpc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Stock Notifications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(Notify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me when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it’s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back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stock)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Online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Exchanges?</a:t>
            </a:r>
            <a:endParaRPr sz="879">
              <a:latin typeface="Open Sans"/>
              <a:cs typeface="Open Sans"/>
            </a:endParaRPr>
          </a:p>
          <a:p>
            <a:pPr marL="7701" marR="1747035">
              <a:lnSpc>
                <a:spcPct val="227500"/>
              </a:lnSpc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Discounts/Coupons?  Events?</a:t>
            </a:r>
            <a:endParaRPr sz="879">
              <a:latin typeface="Open Sans"/>
              <a:cs typeface="Open Sans"/>
            </a:endParaRPr>
          </a:p>
          <a:p>
            <a:pPr marL="7701" marR="1787852">
              <a:lnSpc>
                <a:spcPct val="227500"/>
              </a:lnSpc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Order</a:t>
            </a:r>
            <a:r>
              <a:rPr sz="879" spc="-27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Cancellation?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Store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Credits?</a:t>
            </a:r>
            <a:endParaRPr sz="879">
              <a:latin typeface="Open Sans"/>
              <a:cs typeface="Open Sans"/>
            </a:endParaRPr>
          </a:p>
          <a:p>
            <a:pPr marL="7701" marR="1706604">
              <a:lnSpc>
                <a:spcPct val="227500"/>
              </a:lnSpc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Rebates?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Recommendations?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Ratings</a:t>
            </a:r>
            <a:r>
              <a:rPr sz="879" spc="-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-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Reviews?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Royalties?</a:t>
            </a:r>
            <a:endParaRPr sz="879">
              <a:latin typeface="Open Sans"/>
              <a:cs typeface="Open Sans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609985" y="2057255"/>
            <a:ext cx="10972030" cy="6546"/>
            <a:chOff x="1005205" y="3392566"/>
            <a:chExt cx="18093690" cy="10795"/>
          </a:xfrm>
        </p:grpSpPr>
        <p:sp>
          <p:nvSpPr>
            <p:cNvPr id="9" name="object 9"/>
            <p:cNvSpPr/>
            <p:nvPr/>
          </p:nvSpPr>
          <p:spPr>
            <a:xfrm>
              <a:off x="1031382" y="3397802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0" name="object 10"/>
            <p:cNvSpPr/>
            <p:nvPr/>
          </p:nvSpPr>
          <p:spPr>
            <a:xfrm>
              <a:off x="1005192" y="3392569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09985" y="1752477"/>
            <a:ext cx="10972030" cy="6546"/>
            <a:chOff x="1005205" y="2889964"/>
            <a:chExt cx="18093690" cy="10795"/>
          </a:xfrm>
        </p:grpSpPr>
        <p:sp>
          <p:nvSpPr>
            <p:cNvPr id="12" name="object 12"/>
            <p:cNvSpPr/>
            <p:nvPr/>
          </p:nvSpPr>
          <p:spPr>
            <a:xfrm>
              <a:off x="1031382" y="2895199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3" name="object 13"/>
            <p:cNvSpPr/>
            <p:nvPr/>
          </p:nvSpPr>
          <p:spPr>
            <a:xfrm>
              <a:off x="1005192" y="2889967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4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4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609985" y="2355685"/>
            <a:ext cx="10972030" cy="6546"/>
            <a:chOff x="1005205" y="3884698"/>
            <a:chExt cx="18093690" cy="10795"/>
          </a:xfrm>
        </p:grpSpPr>
        <p:sp>
          <p:nvSpPr>
            <p:cNvPr id="15" name="object 15"/>
            <p:cNvSpPr/>
            <p:nvPr/>
          </p:nvSpPr>
          <p:spPr>
            <a:xfrm>
              <a:off x="1031382" y="3889933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6" name="object 16"/>
            <p:cNvSpPr/>
            <p:nvPr/>
          </p:nvSpPr>
          <p:spPr>
            <a:xfrm>
              <a:off x="1005192" y="3884707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64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64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609985" y="2660463"/>
            <a:ext cx="10972030" cy="6546"/>
            <a:chOff x="1005205" y="4387300"/>
            <a:chExt cx="18093690" cy="10795"/>
          </a:xfrm>
        </p:grpSpPr>
        <p:sp>
          <p:nvSpPr>
            <p:cNvPr id="18" name="object 18"/>
            <p:cNvSpPr/>
            <p:nvPr/>
          </p:nvSpPr>
          <p:spPr>
            <a:xfrm>
              <a:off x="1031382" y="4392536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9" name="object 19"/>
            <p:cNvSpPr/>
            <p:nvPr/>
          </p:nvSpPr>
          <p:spPr>
            <a:xfrm>
              <a:off x="1005192" y="4387309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64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64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609985" y="2965242"/>
            <a:ext cx="10972030" cy="6546"/>
            <a:chOff x="1005205" y="4889903"/>
            <a:chExt cx="18093690" cy="10795"/>
          </a:xfrm>
        </p:grpSpPr>
        <p:sp>
          <p:nvSpPr>
            <p:cNvPr id="21" name="object 21"/>
            <p:cNvSpPr/>
            <p:nvPr/>
          </p:nvSpPr>
          <p:spPr>
            <a:xfrm>
              <a:off x="1031382" y="4895138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2" name="object 22"/>
            <p:cNvSpPr/>
            <p:nvPr/>
          </p:nvSpPr>
          <p:spPr>
            <a:xfrm>
              <a:off x="1005192" y="4889912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64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64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609985" y="3270021"/>
            <a:ext cx="10972030" cy="6546"/>
            <a:chOff x="1005205" y="5392506"/>
            <a:chExt cx="18093690" cy="10795"/>
          </a:xfrm>
        </p:grpSpPr>
        <p:sp>
          <p:nvSpPr>
            <p:cNvPr id="24" name="object 24"/>
            <p:cNvSpPr/>
            <p:nvPr/>
          </p:nvSpPr>
          <p:spPr>
            <a:xfrm>
              <a:off x="1031382" y="5397741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5" name="object 25"/>
            <p:cNvSpPr/>
            <p:nvPr/>
          </p:nvSpPr>
          <p:spPr>
            <a:xfrm>
              <a:off x="1005192" y="5392515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64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64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609985" y="3581149"/>
            <a:ext cx="10972030" cy="6546"/>
            <a:chOff x="1005205" y="5905579"/>
            <a:chExt cx="18093690" cy="10795"/>
          </a:xfrm>
        </p:grpSpPr>
        <p:sp>
          <p:nvSpPr>
            <p:cNvPr id="27" name="object 27"/>
            <p:cNvSpPr/>
            <p:nvPr/>
          </p:nvSpPr>
          <p:spPr>
            <a:xfrm>
              <a:off x="1031382" y="5910814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8" name="object 28"/>
            <p:cNvSpPr/>
            <p:nvPr/>
          </p:nvSpPr>
          <p:spPr>
            <a:xfrm>
              <a:off x="1005192" y="5905582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609985" y="3879578"/>
            <a:ext cx="10972030" cy="6546"/>
            <a:chOff x="1005205" y="6397711"/>
            <a:chExt cx="18093690" cy="10795"/>
          </a:xfrm>
        </p:grpSpPr>
        <p:sp>
          <p:nvSpPr>
            <p:cNvPr id="30" name="object 30"/>
            <p:cNvSpPr/>
            <p:nvPr/>
          </p:nvSpPr>
          <p:spPr>
            <a:xfrm>
              <a:off x="1031382" y="6402946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1" name="object 31"/>
            <p:cNvSpPr/>
            <p:nvPr/>
          </p:nvSpPr>
          <p:spPr>
            <a:xfrm>
              <a:off x="1005192" y="6397720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64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64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609985" y="4187531"/>
            <a:ext cx="10972030" cy="6546"/>
            <a:chOff x="1005205" y="6905549"/>
            <a:chExt cx="18093690" cy="10795"/>
          </a:xfrm>
        </p:grpSpPr>
        <p:sp>
          <p:nvSpPr>
            <p:cNvPr id="33" name="object 33"/>
            <p:cNvSpPr/>
            <p:nvPr/>
          </p:nvSpPr>
          <p:spPr>
            <a:xfrm>
              <a:off x="1031382" y="6910784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4" name="object 34"/>
            <p:cNvSpPr/>
            <p:nvPr/>
          </p:nvSpPr>
          <p:spPr>
            <a:xfrm>
              <a:off x="1005192" y="6905555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64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64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609985" y="4495485"/>
            <a:ext cx="10972030" cy="6546"/>
            <a:chOff x="1005205" y="7413387"/>
            <a:chExt cx="18093690" cy="10795"/>
          </a:xfrm>
        </p:grpSpPr>
        <p:sp>
          <p:nvSpPr>
            <p:cNvPr id="36" name="object 36"/>
            <p:cNvSpPr/>
            <p:nvPr/>
          </p:nvSpPr>
          <p:spPr>
            <a:xfrm>
              <a:off x="1031382" y="7418622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7" name="object 37"/>
            <p:cNvSpPr/>
            <p:nvPr/>
          </p:nvSpPr>
          <p:spPr>
            <a:xfrm>
              <a:off x="1005192" y="7413390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38" name="object 38"/>
          <p:cNvGrpSpPr/>
          <p:nvPr/>
        </p:nvGrpSpPr>
        <p:grpSpPr>
          <a:xfrm>
            <a:off x="609985" y="4793914"/>
            <a:ext cx="10972030" cy="6546"/>
            <a:chOff x="1005205" y="7905518"/>
            <a:chExt cx="18093690" cy="10795"/>
          </a:xfrm>
        </p:grpSpPr>
        <p:sp>
          <p:nvSpPr>
            <p:cNvPr id="39" name="object 39"/>
            <p:cNvSpPr/>
            <p:nvPr/>
          </p:nvSpPr>
          <p:spPr>
            <a:xfrm>
              <a:off x="1031382" y="7910753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40" name="object 40"/>
            <p:cNvSpPr/>
            <p:nvPr/>
          </p:nvSpPr>
          <p:spPr>
            <a:xfrm>
              <a:off x="1005192" y="7905527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64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64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41" name="object 41"/>
          <p:cNvGrpSpPr/>
          <p:nvPr/>
        </p:nvGrpSpPr>
        <p:grpSpPr>
          <a:xfrm>
            <a:off x="609985" y="5105041"/>
            <a:ext cx="10972030" cy="6546"/>
            <a:chOff x="1005205" y="8418591"/>
            <a:chExt cx="18093690" cy="10795"/>
          </a:xfrm>
        </p:grpSpPr>
        <p:sp>
          <p:nvSpPr>
            <p:cNvPr id="42" name="object 42"/>
            <p:cNvSpPr/>
            <p:nvPr/>
          </p:nvSpPr>
          <p:spPr>
            <a:xfrm>
              <a:off x="1031382" y="8423827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43" name="object 43"/>
            <p:cNvSpPr/>
            <p:nvPr/>
          </p:nvSpPr>
          <p:spPr>
            <a:xfrm>
              <a:off x="1005192" y="8418594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44" name="object 44"/>
          <p:cNvGrpSpPr/>
          <p:nvPr/>
        </p:nvGrpSpPr>
        <p:grpSpPr>
          <a:xfrm>
            <a:off x="609985" y="5403471"/>
            <a:ext cx="10972030" cy="6546"/>
            <a:chOff x="1005205" y="8910723"/>
            <a:chExt cx="18093690" cy="10795"/>
          </a:xfrm>
        </p:grpSpPr>
        <p:sp>
          <p:nvSpPr>
            <p:cNvPr id="45" name="object 45"/>
            <p:cNvSpPr/>
            <p:nvPr/>
          </p:nvSpPr>
          <p:spPr>
            <a:xfrm>
              <a:off x="1031382" y="8915958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46" name="object 46"/>
            <p:cNvSpPr/>
            <p:nvPr/>
          </p:nvSpPr>
          <p:spPr>
            <a:xfrm>
              <a:off x="1005192" y="8910732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64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64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47" name="object 47"/>
          <p:cNvGrpSpPr/>
          <p:nvPr/>
        </p:nvGrpSpPr>
        <p:grpSpPr>
          <a:xfrm>
            <a:off x="609985" y="5714599"/>
            <a:ext cx="10972030" cy="6546"/>
            <a:chOff x="1005205" y="9423796"/>
            <a:chExt cx="18093690" cy="10795"/>
          </a:xfrm>
        </p:grpSpPr>
        <p:sp>
          <p:nvSpPr>
            <p:cNvPr id="48" name="object 48"/>
            <p:cNvSpPr/>
            <p:nvPr/>
          </p:nvSpPr>
          <p:spPr>
            <a:xfrm>
              <a:off x="1031382" y="9429032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49" name="object 49"/>
            <p:cNvSpPr/>
            <p:nvPr/>
          </p:nvSpPr>
          <p:spPr>
            <a:xfrm>
              <a:off x="1005192" y="9423799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50" name="object 50"/>
          <p:cNvGrpSpPr/>
          <p:nvPr/>
        </p:nvGrpSpPr>
        <p:grpSpPr>
          <a:xfrm>
            <a:off x="609985" y="6019378"/>
            <a:ext cx="10972030" cy="6546"/>
            <a:chOff x="1005205" y="9926399"/>
            <a:chExt cx="18093690" cy="10795"/>
          </a:xfrm>
        </p:grpSpPr>
        <p:sp>
          <p:nvSpPr>
            <p:cNvPr id="51" name="object 51"/>
            <p:cNvSpPr/>
            <p:nvPr/>
          </p:nvSpPr>
          <p:spPr>
            <a:xfrm>
              <a:off x="1031382" y="9931634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52" name="object 52"/>
            <p:cNvSpPr/>
            <p:nvPr/>
          </p:nvSpPr>
          <p:spPr>
            <a:xfrm>
              <a:off x="1005192" y="9926402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610749" y="1236811"/>
            <a:ext cx="1487890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9" dirty="0">
                <a:latin typeface="Open Sans Extrabold"/>
                <a:cs typeface="Open Sans Extrabold"/>
              </a:rPr>
              <a:t>Additional</a:t>
            </a:r>
            <a:r>
              <a:rPr sz="1001" b="1" spc="-27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Functionality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55" name="object 55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  <p:sp>
        <p:nvSpPr>
          <p:cNvPr id="54" name="object 54"/>
          <p:cNvSpPr txBox="1"/>
          <p:nvPr/>
        </p:nvSpPr>
        <p:spPr>
          <a:xfrm>
            <a:off x="5995171" y="1236811"/>
            <a:ext cx="539090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52" dirty="0">
                <a:latin typeface="Open Sans Extrabold"/>
                <a:cs typeface="Open Sans Extrabold"/>
              </a:rPr>
              <a:t>Answers</a:t>
            </a:r>
            <a:endParaRPr sz="1001">
              <a:latin typeface="Open Sans Extrabold"/>
              <a:cs typeface="Open Sans Extrabold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4"/>
          <p:cNvGrpSpPr/>
          <p:nvPr/>
        </p:nvGrpSpPr>
        <p:grpSpPr>
          <a:xfrm>
            <a:off x="613158" y="1447698"/>
            <a:ext cx="10991283" cy="6546"/>
            <a:chOff x="1010438" y="2387361"/>
            <a:chExt cx="18125440" cy="10795"/>
          </a:xfrm>
        </p:grpSpPr>
        <p:sp>
          <p:nvSpPr>
            <p:cNvPr id="5" name="object 5"/>
            <p:cNvSpPr/>
            <p:nvPr/>
          </p:nvSpPr>
          <p:spPr>
            <a:xfrm>
              <a:off x="1010438" y="2392598"/>
              <a:ext cx="18125440" cy="0"/>
            </a:xfrm>
            <a:custGeom>
              <a:avLst/>
              <a:gdLst/>
              <a:ahLst/>
              <a:cxnLst/>
              <a:rect l="l" t="t" r="r" b="b"/>
              <a:pathLst>
                <a:path w="18125440">
                  <a:moveTo>
                    <a:pt x="18125113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6" name="object 6"/>
            <p:cNvSpPr/>
            <p:nvPr/>
          </p:nvSpPr>
          <p:spPr>
            <a:xfrm>
              <a:off x="1010440" y="2392597"/>
              <a:ext cx="18125440" cy="0"/>
            </a:xfrm>
            <a:custGeom>
              <a:avLst/>
              <a:gdLst/>
              <a:ahLst/>
              <a:cxnLst/>
              <a:rect l="l" t="t" r="r" b="b"/>
              <a:pathLst>
                <a:path w="18125440">
                  <a:moveTo>
                    <a:pt x="0" y="0"/>
                  </a:moveTo>
                  <a:lnTo>
                    <a:pt x="18125102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609985" y="3270021"/>
            <a:ext cx="10994364" cy="6546"/>
            <a:chOff x="1005205" y="5392506"/>
            <a:chExt cx="18130520" cy="10795"/>
          </a:xfrm>
        </p:grpSpPr>
        <p:sp>
          <p:nvSpPr>
            <p:cNvPr id="8" name="object 8"/>
            <p:cNvSpPr/>
            <p:nvPr/>
          </p:nvSpPr>
          <p:spPr>
            <a:xfrm>
              <a:off x="1010438" y="5397743"/>
              <a:ext cx="18125440" cy="0"/>
            </a:xfrm>
            <a:custGeom>
              <a:avLst/>
              <a:gdLst/>
              <a:ahLst/>
              <a:cxnLst/>
              <a:rect l="l" t="t" r="r" b="b"/>
              <a:pathLst>
                <a:path w="18125440">
                  <a:moveTo>
                    <a:pt x="18125113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9" name="object 9"/>
            <p:cNvSpPr/>
            <p:nvPr/>
          </p:nvSpPr>
          <p:spPr>
            <a:xfrm>
              <a:off x="1010440" y="5397741"/>
              <a:ext cx="18125440" cy="0"/>
            </a:xfrm>
            <a:custGeom>
              <a:avLst/>
              <a:gdLst/>
              <a:ahLst/>
              <a:cxnLst/>
              <a:rect l="l" t="t" r="r" b="b"/>
              <a:pathLst>
                <a:path w="18125440">
                  <a:moveTo>
                    <a:pt x="0" y="0"/>
                  </a:moveTo>
                  <a:lnTo>
                    <a:pt x="18125102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0" name="object 10"/>
            <p:cNvSpPr/>
            <p:nvPr/>
          </p:nvSpPr>
          <p:spPr>
            <a:xfrm>
              <a:off x="1031382" y="5397741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1" name="object 11"/>
            <p:cNvSpPr/>
            <p:nvPr/>
          </p:nvSpPr>
          <p:spPr>
            <a:xfrm>
              <a:off x="1005192" y="5392515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64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64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610750" y="1554289"/>
            <a:ext cx="2214891" cy="1616323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Wishlists?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1"/>
              </a:spcBef>
            </a:pPr>
            <a:endParaRPr sz="970">
              <a:latin typeface="Open Sans"/>
              <a:cs typeface="Open Sans"/>
            </a:endParaRPr>
          </a:p>
          <a:p>
            <a:pPr marL="7701"/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Upsell/Cross-sell?</a:t>
            </a:r>
            <a:endParaRPr sz="879">
              <a:latin typeface="Open Sans"/>
              <a:cs typeface="Open Sans"/>
            </a:endParaRPr>
          </a:p>
          <a:p>
            <a:pPr marL="7701" marR="3081">
              <a:lnSpc>
                <a:spcPct val="227500"/>
              </a:lnSpc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Private Sales Events by Customer Group?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Newsletters?</a:t>
            </a:r>
            <a:endParaRPr sz="879">
              <a:latin typeface="Open Sans"/>
              <a:cs typeface="Open Sans"/>
            </a:endParaRPr>
          </a:p>
          <a:p>
            <a:pPr marL="7701" marR="1407794">
              <a:lnSpc>
                <a:spcPct val="227500"/>
              </a:lnSpc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Gift</a:t>
            </a:r>
            <a:r>
              <a:rPr sz="879" spc="-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Wrapping?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Gift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Message?</a:t>
            </a:r>
            <a:endParaRPr sz="879">
              <a:latin typeface="Open Sans"/>
              <a:cs typeface="Open Sans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609985" y="2057255"/>
            <a:ext cx="10972030" cy="6546"/>
            <a:chOff x="1005205" y="3392566"/>
            <a:chExt cx="18093690" cy="10795"/>
          </a:xfrm>
        </p:grpSpPr>
        <p:sp>
          <p:nvSpPr>
            <p:cNvPr id="14" name="object 14"/>
            <p:cNvSpPr/>
            <p:nvPr/>
          </p:nvSpPr>
          <p:spPr>
            <a:xfrm>
              <a:off x="1031382" y="3397802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5" name="object 15"/>
            <p:cNvSpPr/>
            <p:nvPr/>
          </p:nvSpPr>
          <p:spPr>
            <a:xfrm>
              <a:off x="1005192" y="3392569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609985" y="1752477"/>
            <a:ext cx="10972030" cy="6546"/>
            <a:chOff x="1005205" y="2889964"/>
            <a:chExt cx="18093690" cy="10795"/>
          </a:xfrm>
        </p:grpSpPr>
        <p:sp>
          <p:nvSpPr>
            <p:cNvPr id="17" name="object 17"/>
            <p:cNvSpPr/>
            <p:nvPr/>
          </p:nvSpPr>
          <p:spPr>
            <a:xfrm>
              <a:off x="1031382" y="2895199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8" name="object 18"/>
            <p:cNvSpPr/>
            <p:nvPr/>
          </p:nvSpPr>
          <p:spPr>
            <a:xfrm>
              <a:off x="1005192" y="2889967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4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4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609985" y="2355685"/>
            <a:ext cx="10972030" cy="6546"/>
            <a:chOff x="1005205" y="3884698"/>
            <a:chExt cx="18093690" cy="10795"/>
          </a:xfrm>
        </p:grpSpPr>
        <p:sp>
          <p:nvSpPr>
            <p:cNvPr id="20" name="object 20"/>
            <p:cNvSpPr/>
            <p:nvPr/>
          </p:nvSpPr>
          <p:spPr>
            <a:xfrm>
              <a:off x="1031382" y="3889933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1" name="object 21"/>
            <p:cNvSpPr/>
            <p:nvPr/>
          </p:nvSpPr>
          <p:spPr>
            <a:xfrm>
              <a:off x="1005192" y="3884707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64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64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609985" y="2660463"/>
            <a:ext cx="10972030" cy="6546"/>
            <a:chOff x="1005205" y="4387300"/>
            <a:chExt cx="18093690" cy="10795"/>
          </a:xfrm>
        </p:grpSpPr>
        <p:sp>
          <p:nvSpPr>
            <p:cNvPr id="23" name="object 23"/>
            <p:cNvSpPr/>
            <p:nvPr/>
          </p:nvSpPr>
          <p:spPr>
            <a:xfrm>
              <a:off x="1031382" y="4392536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4" name="object 24"/>
            <p:cNvSpPr/>
            <p:nvPr/>
          </p:nvSpPr>
          <p:spPr>
            <a:xfrm>
              <a:off x="1005192" y="4387309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64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64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5" name="object 25"/>
          <p:cNvGrpSpPr/>
          <p:nvPr/>
        </p:nvGrpSpPr>
        <p:grpSpPr>
          <a:xfrm>
            <a:off x="609985" y="2965242"/>
            <a:ext cx="10972030" cy="6546"/>
            <a:chOff x="1005205" y="4889903"/>
            <a:chExt cx="18093690" cy="10795"/>
          </a:xfrm>
        </p:grpSpPr>
        <p:sp>
          <p:nvSpPr>
            <p:cNvPr id="26" name="object 26"/>
            <p:cNvSpPr/>
            <p:nvPr/>
          </p:nvSpPr>
          <p:spPr>
            <a:xfrm>
              <a:off x="1031382" y="4895138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7" name="object 27"/>
            <p:cNvSpPr/>
            <p:nvPr/>
          </p:nvSpPr>
          <p:spPr>
            <a:xfrm>
              <a:off x="1005192" y="4889912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64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64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10749" y="1236811"/>
            <a:ext cx="1487890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9" dirty="0">
                <a:latin typeface="Open Sans Extrabold"/>
                <a:cs typeface="Open Sans Extrabold"/>
              </a:rPr>
              <a:t>Additional</a:t>
            </a:r>
            <a:r>
              <a:rPr sz="1001" b="1" spc="-27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Functionality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  <p:sp>
        <p:nvSpPr>
          <p:cNvPr id="29" name="object 29"/>
          <p:cNvSpPr txBox="1"/>
          <p:nvPr/>
        </p:nvSpPr>
        <p:spPr>
          <a:xfrm>
            <a:off x="5995171" y="1236811"/>
            <a:ext cx="539090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52" dirty="0">
                <a:latin typeface="Open Sans Extrabold"/>
                <a:cs typeface="Open Sans Extrabold"/>
              </a:rPr>
              <a:t>Answers</a:t>
            </a:r>
            <a:endParaRPr sz="1001">
              <a:latin typeface="Open Sans Extrabold"/>
              <a:cs typeface="Open Sans Extra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93818" y="1165100"/>
            <a:ext cx="824038" cy="256720"/>
          </a:xfrm>
          <a:prstGeom prst="rect">
            <a:avLst/>
          </a:prstGeom>
        </p:spPr>
        <p:txBody>
          <a:bodyPr vert="horz" wrap="square" lIns="0" tIns="10397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82"/>
              </a:spcBef>
            </a:pPr>
            <a:r>
              <a:rPr sz="1600" spc="-40" dirty="0">
                <a:solidFill>
                  <a:srgbClr val="2E75B5"/>
                </a:solidFill>
                <a:latin typeface="Open Sans"/>
                <a:ea typeface="+mn-ea"/>
                <a:cs typeface="Open Sans"/>
              </a:rPr>
              <a:t>Business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604694" y="1981061"/>
            <a:ext cx="10991283" cy="4038557"/>
            <a:chOff x="996479" y="3266916"/>
            <a:chExt cx="18125440" cy="6659880"/>
          </a:xfrm>
        </p:grpSpPr>
        <p:sp>
          <p:nvSpPr>
            <p:cNvPr id="6" name="object 6"/>
            <p:cNvSpPr/>
            <p:nvPr/>
          </p:nvSpPr>
          <p:spPr>
            <a:xfrm>
              <a:off x="996481" y="3272149"/>
              <a:ext cx="18125440" cy="0"/>
            </a:xfrm>
            <a:custGeom>
              <a:avLst/>
              <a:gdLst/>
              <a:ahLst/>
              <a:cxnLst/>
              <a:rect l="l" t="t" r="r" b="b"/>
              <a:pathLst>
                <a:path w="18125440">
                  <a:moveTo>
                    <a:pt x="18125102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7" name="object 7"/>
            <p:cNvSpPr/>
            <p:nvPr/>
          </p:nvSpPr>
          <p:spPr>
            <a:xfrm>
              <a:off x="996479" y="3272151"/>
              <a:ext cx="18125440" cy="0"/>
            </a:xfrm>
            <a:custGeom>
              <a:avLst/>
              <a:gdLst/>
              <a:ahLst/>
              <a:cxnLst/>
              <a:rect l="l" t="t" r="r" b="b"/>
              <a:pathLst>
                <a:path w="18125440">
                  <a:moveTo>
                    <a:pt x="0" y="0"/>
                  </a:moveTo>
                  <a:lnTo>
                    <a:pt x="18125102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8" name="object 8"/>
            <p:cNvSpPr/>
            <p:nvPr/>
          </p:nvSpPr>
          <p:spPr>
            <a:xfrm>
              <a:off x="3544394" y="4026055"/>
              <a:ext cx="15539085" cy="0"/>
            </a:xfrm>
            <a:custGeom>
              <a:avLst/>
              <a:gdLst/>
              <a:ahLst/>
              <a:cxnLst/>
              <a:rect l="l" t="t" r="r" b="b"/>
              <a:pathLst>
                <a:path w="15539085">
                  <a:moveTo>
                    <a:pt x="0" y="0"/>
                  </a:moveTo>
                  <a:lnTo>
                    <a:pt x="15538793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9" name="object 9"/>
            <p:cNvSpPr/>
            <p:nvPr/>
          </p:nvSpPr>
          <p:spPr>
            <a:xfrm>
              <a:off x="3518204" y="4020825"/>
              <a:ext cx="15580994" cy="10795"/>
            </a:xfrm>
            <a:custGeom>
              <a:avLst/>
              <a:gdLst/>
              <a:ahLst/>
              <a:cxnLst/>
              <a:rect l="l" t="t" r="r" b="b"/>
              <a:pathLst>
                <a:path w="15580994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64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5580994" h="10795">
                  <a:moveTo>
                    <a:pt x="15580690" y="5232"/>
                  </a:moveTo>
                  <a:lnTo>
                    <a:pt x="15579154" y="1536"/>
                  </a:lnTo>
                  <a:lnTo>
                    <a:pt x="15575445" y="0"/>
                  </a:lnTo>
                  <a:lnTo>
                    <a:pt x="15571750" y="1536"/>
                  </a:lnTo>
                  <a:lnTo>
                    <a:pt x="15570213" y="5232"/>
                  </a:lnTo>
                  <a:lnTo>
                    <a:pt x="15571750" y="8940"/>
                  </a:lnTo>
                  <a:lnTo>
                    <a:pt x="15575445" y="10464"/>
                  </a:lnTo>
                  <a:lnTo>
                    <a:pt x="15579154" y="8940"/>
                  </a:lnTo>
                  <a:lnTo>
                    <a:pt x="15580690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0" name="object 10"/>
            <p:cNvSpPr/>
            <p:nvPr/>
          </p:nvSpPr>
          <p:spPr>
            <a:xfrm>
              <a:off x="3572780" y="5523391"/>
              <a:ext cx="15510510" cy="0"/>
            </a:xfrm>
            <a:custGeom>
              <a:avLst/>
              <a:gdLst/>
              <a:ahLst/>
              <a:cxnLst/>
              <a:rect l="l" t="t" r="r" b="b"/>
              <a:pathLst>
                <a:path w="15510510">
                  <a:moveTo>
                    <a:pt x="0" y="0"/>
                  </a:moveTo>
                  <a:lnTo>
                    <a:pt x="15510407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1" name="object 11"/>
            <p:cNvSpPr/>
            <p:nvPr/>
          </p:nvSpPr>
          <p:spPr>
            <a:xfrm>
              <a:off x="3546602" y="5518168"/>
              <a:ext cx="15552419" cy="10795"/>
            </a:xfrm>
            <a:custGeom>
              <a:avLst/>
              <a:gdLst/>
              <a:ahLst/>
              <a:cxnLst/>
              <a:rect l="l" t="t" r="r" b="b"/>
              <a:pathLst>
                <a:path w="15552419" h="10795">
                  <a:moveTo>
                    <a:pt x="10464" y="5232"/>
                  </a:moveTo>
                  <a:lnTo>
                    <a:pt x="8928" y="1524"/>
                  </a:lnTo>
                  <a:lnTo>
                    <a:pt x="5232" y="0"/>
                  </a:lnTo>
                  <a:lnTo>
                    <a:pt x="1524" y="1524"/>
                  </a:lnTo>
                  <a:lnTo>
                    <a:pt x="0" y="5232"/>
                  </a:lnTo>
                  <a:lnTo>
                    <a:pt x="1524" y="8928"/>
                  </a:lnTo>
                  <a:lnTo>
                    <a:pt x="5232" y="10464"/>
                  </a:lnTo>
                  <a:lnTo>
                    <a:pt x="8928" y="8928"/>
                  </a:lnTo>
                  <a:lnTo>
                    <a:pt x="10464" y="5232"/>
                  </a:lnTo>
                  <a:close/>
                </a:path>
                <a:path w="15552419" h="10795">
                  <a:moveTo>
                    <a:pt x="15552281" y="5232"/>
                  </a:moveTo>
                  <a:lnTo>
                    <a:pt x="15550757" y="1524"/>
                  </a:lnTo>
                  <a:lnTo>
                    <a:pt x="15547048" y="0"/>
                  </a:lnTo>
                  <a:lnTo>
                    <a:pt x="15543352" y="1524"/>
                  </a:lnTo>
                  <a:lnTo>
                    <a:pt x="15541816" y="5232"/>
                  </a:lnTo>
                  <a:lnTo>
                    <a:pt x="15543352" y="8928"/>
                  </a:lnTo>
                  <a:lnTo>
                    <a:pt x="15547048" y="10464"/>
                  </a:lnTo>
                  <a:lnTo>
                    <a:pt x="15550757" y="8928"/>
                  </a:lnTo>
                  <a:lnTo>
                    <a:pt x="15552281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2" name="object 12"/>
            <p:cNvSpPr/>
            <p:nvPr/>
          </p:nvSpPr>
          <p:spPr>
            <a:xfrm>
              <a:off x="1031382" y="4779959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3" name="object 13"/>
            <p:cNvSpPr/>
            <p:nvPr/>
          </p:nvSpPr>
          <p:spPr>
            <a:xfrm>
              <a:off x="1005192" y="4774723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8094325" h="10795">
                  <a:moveTo>
                    <a:pt x="18093703" y="5245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45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4" name="object 14"/>
            <p:cNvSpPr/>
            <p:nvPr/>
          </p:nvSpPr>
          <p:spPr>
            <a:xfrm>
              <a:off x="3562555" y="6287766"/>
              <a:ext cx="15520669" cy="0"/>
            </a:xfrm>
            <a:custGeom>
              <a:avLst/>
              <a:gdLst/>
              <a:ahLst/>
              <a:cxnLst/>
              <a:rect l="l" t="t" r="r" b="b"/>
              <a:pathLst>
                <a:path w="15520669">
                  <a:moveTo>
                    <a:pt x="0" y="0"/>
                  </a:moveTo>
                  <a:lnTo>
                    <a:pt x="15520637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5" name="object 15"/>
            <p:cNvSpPr/>
            <p:nvPr/>
          </p:nvSpPr>
          <p:spPr>
            <a:xfrm>
              <a:off x="3536366" y="6282530"/>
              <a:ext cx="15562580" cy="10795"/>
            </a:xfrm>
            <a:custGeom>
              <a:avLst/>
              <a:gdLst/>
              <a:ahLst/>
              <a:cxnLst/>
              <a:rect l="l" t="t" r="r" b="b"/>
              <a:pathLst>
                <a:path w="15562580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5562580" h="10795">
                  <a:moveTo>
                    <a:pt x="15562529" y="5245"/>
                  </a:moveTo>
                  <a:lnTo>
                    <a:pt x="15560993" y="1536"/>
                  </a:lnTo>
                  <a:lnTo>
                    <a:pt x="15557297" y="0"/>
                  </a:lnTo>
                  <a:lnTo>
                    <a:pt x="15553589" y="1536"/>
                  </a:lnTo>
                  <a:lnTo>
                    <a:pt x="15552052" y="5245"/>
                  </a:lnTo>
                  <a:lnTo>
                    <a:pt x="15553589" y="8940"/>
                  </a:lnTo>
                  <a:lnTo>
                    <a:pt x="15557297" y="10477"/>
                  </a:lnTo>
                  <a:lnTo>
                    <a:pt x="15560993" y="8940"/>
                  </a:lnTo>
                  <a:lnTo>
                    <a:pt x="15562529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6" name="object 16"/>
            <p:cNvSpPr/>
            <p:nvPr/>
          </p:nvSpPr>
          <p:spPr>
            <a:xfrm>
              <a:off x="3572698" y="7036434"/>
              <a:ext cx="15510510" cy="0"/>
            </a:xfrm>
            <a:custGeom>
              <a:avLst/>
              <a:gdLst/>
              <a:ahLst/>
              <a:cxnLst/>
              <a:rect l="l" t="t" r="r" b="b"/>
              <a:pathLst>
                <a:path w="15510510">
                  <a:moveTo>
                    <a:pt x="0" y="0"/>
                  </a:moveTo>
                  <a:lnTo>
                    <a:pt x="15510491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7" name="object 17"/>
            <p:cNvSpPr/>
            <p:nvPr/>
          </p:nvSpPr>
          <p:spPr>
            <a:xfrm>
              <a:off x="3546513" y="7031208"/>
              <a:ext cx="15552419" cy="10795"/>
            </a:xfrm>
            <a:custGeom>
              <a:avLst/>
              <a:gdLst/>
              <a:ahLst/>
              <a:cxnLst/>
              <a:rect l="l" t="t" r="r" b="b"/>
              <a:pathLst>
                <a:path w="15552419" h="10795">
                  <a:moveTo>
                    <a:pt x="10477" y="5232"/>
                  </a:moveTo>
                  <a:lnTo>
                    <a:pt x="8940" y="1536"/>
                  </a:lnTo>
                  <a:lnTo>
                    <a:pt x="5232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32" y="10464"/>
                  </a:lnTo>
                  <a:lnTo>
                    <a:pt x="8940" y="8928"/>
                  </a:lnTo>
                  <a:lnTo>
                    <a:pt x="10477" y="5232"/>
                  </a:lnTo>
                  <a:close/>
                </a:path>
                <a:path w="15552419" h="10795">
                  <a:moveTo>
                    <a:pt x="15552382" y="5232"/>
                  </a:moveTo>
                  <a:lnTo>
                    <a:pt x="15550845" y="1536"/>
                  </a:lnTo>
                  <a:lnTo>
                    <a:pt x="15547137" y="0"/>
                  </a:lnTo>
                  <a:lnTo>
                    <a:pt x="15543441" y="1536"/>
                  </a:lnTo>
                  <a:lnTo>
                    <a:pt x="15541905" y="5232"/>
                  </a:lnTo>
                  <a:lnTo>
                    <a:pt x="15543441" y="8928"/>
                  </a:lnTo>
                  <a:lnTo>
                    <a:pt x="15547137" y="10464"/>
                  </a:lnTo>
                  <a:lnTo>
                    <a:pt x="15550845" y="8928"/>
                  </a:lnTo>
                  <a:lnTo>
                    <a:pt x="15552382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8" name="object 18"/>
            <p:cNvSpPr/>
            <p:nvPr/>
          </p:nvSpPr>
          <p:spPr>
            <a:xfrm>
              <a:off x="3572698" y="7790338"/>
              <a:ext cx="15510510" cy="0"/>
            </a:xfrm>
            <a:custGeom>
              <a:avLst/>
              <a:gdLst/>
              <a:ahLst/>
              <a:cxnLst/>
              <a:rect l="l" t="t" r="r" b="b"/>
              <a:pathLst>
                <a:path w="15510510">
                  <a:moveTo>
                    <a:pt x="0" y="0"/>
                  </a:moveTo>
                  <a:lnTo>
                    <a:pt x="15510491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9" name="object 19"/>
            <p:cNvSpPr/>
            <p:nvPr/>
          </p:nvSpPr>
          <p:spPr>
            <a:xfrm>
              <a:off x="3546513" y="7785106"/>
              <a:ext cx="15552419" cy="10795"/>
            </a:xfrm>
            <a:custGeom>
              <a:avLst/>
              <a:gdLst/>
              <a:ahLst/>
              <a:cxnLst/>
              <a:rect l="l" t="t" r="r" b="b"/>
              <a:pathLst>
                <a:path w="15552419" h="10795">
                  <a:moveTo>
                    <a:pt x="10477" y="5232"/>
                  </a:moveTo>
                  <a:lnTo>
                    <a:pt x="8940" y="1536"/>
                  </a:lnTo>
                  <a:lnTo>
                    <a:pt x="5232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32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5552419" h="10795">
                  <a:moveTo>
                    <a:pt x="15552382" y="5232"/>
                  </a:moveTo>
                  <a:lnTo>
                    <a:pt x="15550845" y="1536"/>
                  </a:lnTo>
                  <a:lnTo>
                    <a:pt x="15547137" y="0"/>
                  </a:lnTo>
                  <a:lnTo>
                    <a:pt x="15543441" y="1536"/>
                  </a:lnTo>
                  <a:lnTo>
                    <a:pt x="15541905" y="5232"/>
                  </a:lnTo>
                  <a:lnTo>
                    <a:pt x="15543441" y="8940"/>
                  </a:lnTo>
                  <a:lnTo>
                    <a:pt x="15547137" y="10477"/>
                  </a:lnTo>
                  <a:lnTo>
                    <a:pt x="15550845" y="8940"/>
                  </a:lnTo>
                  <a:lnTo>
                    <a:pt x="15552382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0" name="object 20"/>
            <p:cNvSpPr/>
            <p:nvPr/>
          </p:nvSpPr>
          <p:spPr>
            <a:xfrm>
              <a:off x="3544394" y="8539007"/>
              <a:ext cx="15539085" cy="0"/>
            </a:xfrm>
            <a:custGeom>
              <a:avLst/>
              <a:gdLst/>
              <a:ahLst/>
              <a:cxnLst/>
              <a:rect l="l" t="t" r="r" b="b"/>
              <a:pathLst>
                <a:path w="15539085">
                  <a:moveTo>
                    <a:pt x="0" y="0"/>
                  </a:moveTo>
                  <a:lnTo>
                    <a:pt x="15538793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1" name="object 21"/>
            <p:cNvSpPr/>
            <p:nvPr/>
          </p:nvSpPr>
          <p:spPr>
            <a:xfrm>
              <a:off x="3518204" y="8533783"/>
              <a:ext cx="15580994" cy="10795"/>
            </a:xfrm>
            <a:custGeom>
              <a:avLst/>
              <a:gdLst/>
              <a:ahLst/>
              <a:cxnLst/>
              <a:rect l="l" t="t" r="r" b="b"/>
              <a:pathLst>
                <a:path w="15580994" h="10795">
                  <a:moveTo>
                    <a:pt x="10477" y="5232"/>
                  </a:moveTo>
                  <a:lnTo>
                    <a:pt x="8940" y="1524"/>
                  </a:lnTo>
                  <a:lnTo>
                    <a:pt x="5245" y="0"/>
                  </a:lnTo>
                  <a:lnTo>
                    <a:pt x="1536" y="1524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45" y="10464"/>
                  </a:lnTo>
                  <a:lnTo>
                    <a:pt x="8940" y="8928"/>
                  </a:lnTo>
                  <a:lnTo>
                    <a:pt x="10477" y="5232"/>
                  </a:lnTo>
                  <a:close/>
                </a:path>
                <a:path w="15580994" h="10795">
                  <a:moveTo>
                    <a:pt x="15580690" y="5232"/>
                  </a:moveTo>
                  <a:lnTo>
                    <a:pt x="15579154" y="1524"/>
                  </a:lnTo>
                  <a:lnTo>
                    <a:pt x="15575445" y="0"/>
                  </a:lnTo>
                  <a:lnTo>
                    <a:pt x="15571750" y="1524"/>
                  </a:lnTo>
                  <a:lnTo>
                    <a:pt x="15570213" y="5232"/>
                  </a:lnTo>
                  <a:lnTo>
                    <a:pt x="15571750" y="8928"/>
                  </a:lnTo>
                  <a:lnTo>
                    <a:pt x="15575445" y="10464"/>
                  </a:lnTo>
                  <a:lnTo>
                    <a:pt x="15579154" y="8928"/>
                  </a:lnTo>
                  <a:lnTo>
                    <a:pt x="15580690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2" name="object 22"/>
            <p:cNvSpPr/>
            <p:nvPr/>
          </p:nvSpPr>
          <p:spPr>
            <a:xfrm>
              <a:off x="3544394" y="9292910"/>
              <a:ext cx="15539085" cy="0"/>
            </a:xfrm>
            <a:custGeom>
              <a:avLst/>
              <a:gdLst/>
              <a:ahLst/>
              <a:cxnLst/>
              <a:rect l="l" t="t" r="r" b="b"/>
              <a:pathLst>
                <a:path w="15539085">
                  <a:moveTo>
                    <a:pt x="0" y="0"/>
                  </a:moveTo>
                  <a:lnTo>
                    <a:pt x="15538793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3" name="object 23"/>
            <p:cNvSpPr/>
            <p:nvPr/>
          </p:nvSpPr>
          <p:spPr>
            <a:xfrm>
              <a:off x="3518204" y="9287681"/>
              <a:ext cx="15580994" cy="10795"/>
            </a:xfrm>
            <a:custGeom>
              <a:avLst/>
              <a:gdLst/>
              <a:ahLst/>
              <a:cxnLst/>
              <a:rect l="l" t="t" r="r" b="b"/>
              <a:pathLst>
                <a:path w="15580994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5580994" h="10795">
                  <a:moveTo>
                    <a:pt x="15580690" y="5232"/>
                  </a:moveTo>
                  <a:lnTo>
                    <a:pt x="15579154" y="1536"/>
                  </a:lnTo>
                  <a:lnTo>
                    <a:pt x="15575445" y="0"/>
                  </a:lnTo>
                  <a:lnTo>
                    <a:pt x="15571750" y="1536"/>
                  </a:lnTo>
                  <a:lnTo>
                    <a:pt x="15570213" y="5232"/>
                  </a:lnTo>
                  <a:lnTo>
                    <a:pt x="15571750" y="8940"/>
                  </a:lnTo>
                  <a:lnTo>
                    <a:pt x="15575445" y="10477"/>
                  </a:lnTo>
                  <a:lnTo>
                    <a:pt x="15579154" y="8940"/>
                  </a:lnTo>
                  <a:lnTo>
                    <a:pt x="15580690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4" name="object 24"/>
            <p:cNvSpPr/>
            <p:nvPr/>
          </p:nvSpPr>
          <p:spPr>
            <a:xfrm>
              <a:off x="3512981" y="3293093"/>
              <a:ext cx="0" cy="6617970"/>
            </a:xfrm>
            <a:custGeom>
              <a:avLst/>
              <a:gdLst/>
              <a:ahLst/>
              <a:cxnLst/>
              <a:rect l="l" t="t" r="r" b="b"/>
              <a:pathLst>
                <a:path h="6617970">
                  <a:moveTo>
                    <a:pt x="0" y="0"/>
                  </a:moveTo>
                  <a:lnTo>
                    <a:pt x="0" y="6617599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5" name="object 25"/>
            <p:cNvSpPr/>
            <p:nvPr/>
          </p:nvSpPr>
          <p:spPr>
            <a:xfrm>
              <a:off x="3507740" y="3266915"/>
              <a:ext cx="10795" cy="6659880"/>
            </a:xfrm>
            <a:custGeom>
              <a:avLst/>
              <a:gdLst/>
              <a:ahLst/>
              <a:cxnLst/>
              <a:rect l="l" t="t" r="r" b="b"/>
              <a:pathLst>
                <a:path w="10795" h="6659880">
                  <a:moveTo>
                    <a:pt x="10477" y="6654254"/>
                  </a:moveTo>
                  <a:lnTo>
                    <a:pt x="8940" y="6650558"/>
                  </a:lnTo>
                  <a:lnTo>
                    <a:pt x="5232" y="6649021"/>
                  </a:lnTo>
                  <a:lnTo>
                    <a:pt x="1536" y="6650558"/>
                  </a:lnTo>
                  <a:lnTo>
                    <a:pt x="0" y="6654254"/>
                  </a:lnTo>
                  <a:lnTo>
                    <a:pt x="1536" y="6657962"/>
                  </a:lnTo>
                  <a:lnTo>
                    <a:pt x="5232" y="6659486"/>
                  </a:lnTo>
                  <a:lnTo>
                    <a:pt x="8940" y="6657962"/>
                  </a:lnTo>
                  <a:lnTo>
                    <a:pt x="10477" y="6654254"/>
                  </a:lnTo>
                  <a:close/>
                </a:path>
                <a:path w="10795" h="6659880">
                  <a:moveTo>
                    <a:pt x="10477" y="5245"/>
                  </a:moveTo>
                  <a:lnTo>
                    <a:pt x="8940" y="1536"/>
                  </a:lnTo>
                  <a:lnTo>
                    <a:pt x="5232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32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602284" y="1770174"/>
            <a:ext cx="345018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0" dirty="0">
                <a:latin typeface="Open Sans Extrabold"/>
                <a:cs typeface="Open Sans Extrabold"/>
              </a:rPr>
              <a:t>Topic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52" name="object 52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  <p:sp>
        <p:nvSpPr>
          <p:cNvPr id="27" name="object 27"/>
          <p:cNvSpPr txBox="1"/>
          <p:nvPr/>
        </p:nvSpPr>
        <p:spPr>
          <a:xfrm>
            <a:off x="2278565" y="2072451"/>
            <a:ext cx="2168684" cy="309073"/>
          </a:xfrm>
          <a:prstGeom prst="rect">
            <a:avLst/>
          </a:prstGeom>
        </p:spPr>
        <p:txBody>
          <a:bodyPr vert="horz" wrap="square" lIns="0" tIns="25414" rIns="0" bIns="0" rtlCol="0">
            <a:spAutoFit/>
          </a:bodyPr>
          <a:lstStyle/>
          <a:p>
            <a:pPr marL="7701">
              <a:spcBef>
                <a:spcPts val="200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What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are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business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goals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for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new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e-commerce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platform?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278566" y="2529619"/>
            <a:ext cx="2608812" cy="309073"/>
          </a:xfrm>
          <a:prstGeom prst="rect">
            <a:avLst/>
          </a:prstGeom>
        </p:spPr>
        <p:txBody>
          <a:bodyPr vert="horz" wrap="square" lIns="0" tIns="25414" rIns="0" bIns="0" rtlCol="0">
            <a:spAutoFit/>
          </a:bodyPr>
          <a:lstStyle/>
          <a:p>
            <a:pPr marL="7701">
              <a:spcBef>
                <a:spcPts val="200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Who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are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executive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stakeholders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(roles...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CIO,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Ecom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Dir., etc.)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from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within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organization?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278566" y="2986786"/>
            <a:ext cx="2470574" cy="309073"/>
          </a:xfrm>
          <a:prstGeom prst="rect">
            <a:avLst/>
          </a:prstGeom>
        </p:spPr>
        <p:txBody>
          <a:bodyPr vert="horz" wrap="square" lIns="0" tIns="25414" rIns="0" bIns="0" rtlCol="0">
            <a:spAutoFit/>
          </a:bodyPr>
          <a:lstStyle/>
          <a:p>
            <a:pPr marL="7701">
              <a:spcBef>
                <a:spcPts val="200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How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many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of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IT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Project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Managers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will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be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assigned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this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project?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278566" y="3443954"/>
            <a:ext cx="2357365" cy="309073"/>
          </a:xfrm>
          <a:prstGeom prst="rect">
            <a:avLst/>
          </a:prstGeom>
        </p:spPr>
        <p:txBody>
          <a:bodyPr vert="horz" wrap="square" lIns="0" tIns="25414" rIns="0" bIns="0" rtlCol="0">
            <a:spAutoFit/>
          </a:bodyPr>
          <a:lstStyle/>
          <a:p>
            <a:pPr marL="7701">
              <a:spcBef>
                <a:spcPts val="200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How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many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of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Business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Analysts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will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be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assigned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this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project?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278566" y="3901122"/>
            <a:ext cx="2383935" cy="309073"/>
          </a:xfrm>
          <a:prstGeom prst="rect">
            <a:avLst/>
          </a:prstGeom>
        </p:spPr>
        <p:txBody>
          <a:bodyPr vert="horz" wrap="square" lIns="0" tIns="25414" rIns="0" bIns="0" rtlCol="0">
            <a:spAutoFit/>
          </a:bodyPr>
          <a:lstStyle/>
          <a:p>
            <a:pPr marL="7701">
              <a:spcBef>
                <a:spcPts val="200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How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many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of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Technical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Analysts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will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be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assigned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this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project?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278566" y="4358291"/>
            <a:ext cx="2355440" cy="309073"/>
          </a:xfrm>
          <a:prstGeom prst="rect">
            <a:avLst/>
          </a:prstGeom>
        </p:spPr>
        <p:txBody>
          <a:bodyPr vert="horz" wrap="square" lIns="0" tIns="25414" rIns="0" bIns="0" rtlCol="0">
            <a:spAutoFit/>
          </a:bodyPr>
          <a:lstStyle/>
          <a:p>
            <a:pPr marL="7701">
              <a:spcBef>
                <a:spcPts val="200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How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many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of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HTML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Developers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will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be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assigned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this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project?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278566" y="4815458"/>
            <a:ext cx="2768614" cy="309073"/>
          </a:xfrm>
          <a:prstGeom prst="rect">
            <a:avLst/>
          </a:prstGeom>
        </p:spPr>
        <p:txBody>
          <a:bodyPr vert="horz" wrap="square" lIns="0" tIns="25414" rIns="0" bIns="0" rtlCol="0">
            <a:spAutoFit/>
          </a:bodyPr>
          <a:lstStyle/>
          <a:p>
            <a:pPr marL="7701">
              <a:spcBef>
                <a:spcPts val="200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How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many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PHP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Developers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will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be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assigned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-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this</a:t>
            </a:r>
            <a:r>
              <a:rPr sz="879" spc="-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project?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278565" y="5272626"/>
            <a:ext cx="2770155" cy="309073"/>
          </a:xfrm>
          <a:prstGeom prst="rect">
            <a:avLst/>
          </a:prstGeom>
        </p:spPr>
        <p:txBody>
          <a:bodyPr vert="horz" wrap="square" lIns="0" tIns="25414" rIns="0" bIns="0" rtlCol="0">
            <a:spAutoFit/>
          </a:bodyPr>
          <a:lstStyle/>
          <a:p>
            <a:pPr marL="7701">
              <a:spcBef>
                <a:spcPts val="200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How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many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your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QA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Engineers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will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be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assigned to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this</a:t>
            </a:r>
            <a:r>
              <a:rPr sz="879" spc="-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project?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278566" y="5729794"/>
            <a:ext cx="2624600" cy="309073"/>
          </a:xfrm>
          <a:prstGeom prst="rect">
            <a:avLst/>
          </a:prstGeom>
        </p:spPr>
        <p:txBody>
          <a:bodyPr vert="horz" wrap="square" lIns="0" tIns="25414" rIns="0" bIns="0" rtlCol="0">
            <a:spAutoFit/>
          </a:bodyPr>
          <a:lstStyle/>
          <a:p>
            <a:pPr marL="7701">
              <a:spcBef>
                <a:spcPts val="200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How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many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of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 System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Administrators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will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be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assigned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this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project?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261634" y="1770174"/>
            <a:ext cx="578752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6" dirty="0">
                <a:latin typeface="Open Sans Extrabold"/>
                <a:cs typeface="Open Sans Extrabold"/>
              </a:rPr>
              <a:t>Question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258623" y="1770174"/>
            <a:ext cx="1000013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2" dirty="0">
                <a:latin typeface="Open Sans Extrabold"/>
                <a:cs typeface="Open Sans Extrabold"/>
              </a:rPr>
              <a:t>Client</a:t>
            </a:r>
            <a:r>
              <a:rPr sz="1001" b="1" spc="-15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Response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121202" y="1770174"/>
            <a:ext cx="1212953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3" dirty="0">
                <a:latin typeface="Open Sans Extrabold"/>
                <a:cs typeface="Open Sans Extrabold"/>
              </a:rPr>
              <a:t>Person</a:t>
            </a:r>
            <a:r>
              <a:rPr sz="1001" b="1" spc="-21" dirty="0">
                <a:latin typeface="Open Sans Extrabold"/>
                <a:cs typeface="Open Sans Extrabold"/>
              </a:rPr>
              <a:t> </a:t>
            </a:r>
            <a:r>
              <a:rPr sz="1001" b="1" spc="-49" dirty="0">
                <a:latin typeface="Open Sans Extrabold"/>
                <a:cs typeface="Open Sans Extrabold"/>
              </a:rPr>
              <a:t>Interviewed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017560" y="1770174"/>
            <a:ext cx="1076255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6" dirty="0">
                <a:latin typeface="Open Sans Extrabold"/>
                <a:cs typeface="Open Sans Extrabold"/>
              </a:rPr>
              <a:t>Date</a:t>
            </a:r>
            <a:r>
              <a:rPr sz="1001" b="1" spc="-27" dirty="0">
                <a:latin typeface="Open Sans Extrabold"/>
                <a:cs typeface="Open Sans Extrabold"/>
              </a:rPr>
              <a:t> </a:t>
            </a:r>
            <a:r>
              <a:rPr sz="1001" b="1" spc="-49" dirty="0">
                <a:latin typeface="Open Sans Extrabold"/>
                <a:cs typeface="Open Sans Extrabold"/>
              </a:rPr>
              <a:t>Interviewed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0812325" y="1617785"/>
            <a:ext cx="757422" cy="315420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 marR="3081">
              <a:spcBef>
                <a:spcPts val="58"/>
              </a:spcBef>
            </a:pPr>
            <a:r>
              <a:rPr sz="1001" b="1" spc="-36" dirty="0">
                <a:latin typeface="Open Sans Extrabold"/>
                <a:cs typeface="Open Sans Extrabold"/>
              </a:rPr>
              <a:t>Information  Complete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02241" y="2074953"/>
            <a:ext cx="827119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9" dirty="0">
                <a:latin typeface="Open Sans Extrabold"/>
                <a:cs typeface="Open Sans Extrabold"/>
              </a:rPr>
              <a:t>Projec</a:t>
            </a:r>
            <a:r>
              <a:rPr sz="1001" b="1" spc="-36" dirty="0">
                <a:latin typeface="Open Sans Extrabold"/>
                <a:cs typeface="Open Sans Extrabold"/>
              </a:rPr>
              <a:t>t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33" dirty="0">
                <a:latin typeface="Open Sans Extrabold"/>
                <a:cs typeface="Open Sans Extrabold"/>
              </a:rPr>
              <a:t>Goals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02241" y="2989288"/>
            <a:ext cx="959581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9" dirty="0">
                <a:latin typeface="Open Sans Extrabold"/>
                <a:cs typeface="Open Sans Extrabold"/>
              </a:rPr>
              <a:t>Project</a:t>
            </a:r>
            <a:r>
              <a:rPr sz="1001" b="1" spc="-21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Staffing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0812367" y="2087652"/>
            <a:ext cx="17173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No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0812367" y="2621052"/>
            <a:ext cx="17173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No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0812367" y="3078220"/>
            <a:ext cx="17173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No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812367" y="3535388"/>
            <a:ext cx="17173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No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0812367" y="3992556"/>
            <a:ext cx="17173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No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0812367" y="4449724"/>
            <a:ext cx="17173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No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0812367" y="4906891"/>
            <a:ext cx="17173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No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0812367" y="5364060"/>
            <a:ext cx="17173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No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0812367" y="5821227"/>
            <a:ext cx="17173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No</a:t>
            </a:r>
            <a:endParaRPr sz="879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4"/>
          <p:cNvGrpSpPr/>
          <p:nvPr/>
        </p:nvGrpSpPr>
        <p:grpSpPr>
          <a:xfrm>
            <a:off x="609985" y="1447698"/>
            <a:ext cx="10994364" cy="4533750"/>
            <a:chOff x="1005205" y="2387361"/>
            <a:chExt cx="18130520" cy="7476490"/>
          </a:xfrm>
        </p:grpSpPr>
        <p:sp>
          <p:nvSpPr>
            <p:cNvPr id="5" name="object 5"/>
            <p:cNvSpPr/>
            <p:nvPr/>
          </p:nvSpPr>
          <p:spPr>
            <a:xfrm>
              <a:off x="1010438" y="2392598"/>
              <a:ext cx="18125440" cy="0"/>
            </a:xfrm>
            <a:custGeom>
              <a:avLst/>
              <a:gdLst/>
              <a:ahLst/>
              <a:cxnLst/>
              <a:rect l="l" t="t" r="r" b="b"/>
              <a:pathLst>
                <a:path w="18125440">
                  <a:moveTo>
                    <a:pt x="18125113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6" name="object 6"/>
            <p:cNvSpPr/>
            <p:nvPr/>
          </p:nvSpPr>
          <p:spPr>
            <a:xfrm>
              <a:off x="1010440" y="2392597"/>
              <a:ext cx="18125440" cy="0"/>
            </a:xfrm>
            <a:custGeom>
              <a:avLst/>
              <a:gdLst/>
              <a:ahLst/>
              <a:cxnLst/>
              <a:rect l="l" t="t" r="r" b="b"/>
              <a:pathLst>
                <a:path w="18125440">
                  <a:moveTo>
                    <a:pt x="0" y="0"/>
                  </a:moveTo>
                  <a:lnTo>
                    <a:pt x="18125102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7" name="object 7"/>
            <p:cNvSpPr/>
            <p:nvPr/>
          </p:nvSpPr>
          <p:spPr>
            <a:xfrm>
              <a:off x="3558382" y="3146501"/>
              <a:ext cx="15539085" cy="0"/>
            </a:xfrm>
            <a:custGeom>
              <a:avLst/>
              <a:gdLst/>
              <a:ahLst/>
              <a:cxnLst/>
              <a:rect l="l" t="t" r="r" b="b"/>
              <a:pathLst>
                <a:path w="15539085">
                  <a:moveTo>
                    <a:pt x="0" y="0"/>
                  </a:moveTo>
                  <a:lnTo>
                    <a:pt x="15538793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8" name="object 8"/>
            <p:cNvSpPr/>
            <p:nvPr/>
          </p:nvSpPr>
          <p:spPr>
            <a:xfrm>
              <a:off x="3532200" y="3141274"/>
              <a:ext cx="15580994" cy="10795"/>
            </a:xfrm>
            <a:custGeom>
              <a:avLst/>
              <a:gdLst/>
              <a:ahLst/>
              <a:cxnLst/>
              <a:rect l="l" t="t" r="r" b="b"/>
              <a:pathLst>
                <a:path w="15580994" h="10794">
                  <a:moveTo>
                    <a:pt x="10464" y="5232"/>
                  </a:moveTo>
                  <a:lnTo>
                    <a:pt x="8940" y="1524"/>
                  </a:lnTo>
                  <a:lnTo>
                    <a:pt x="5232" y="0"/>
                  </a:lnTo>
                  <a:lnTo>
                    <a:pt x="1536" y="1524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32" y="10464"/>
                  </a:lnTo>
                  <a:lnTo>
                    <a:pt x="8940" y="8928"/>
                  </a:lnTo>
                  <a:lnTo>
                    <a:pt x="10464" y="5232"/>
                  </a:lnTo>
                  <a:close/>
                </a:path>
                <a:path w="15580994" h="10794">
                  <a:moveTo>
                    <a:pt x="15580678" y="5232"/>
                  </a:moveTo>
                  <a:lnTo>
                    <a:pt x="15579141" y="1524"/>
                  </a:lnTo>
                  <a:lnTo>
                    <a:pt x="15575445" y="0"/>
                  </a:lnTo>
                  <a:lnTo>
                    <a:pt x="15571737" y="1524"/>
                  </a:lnTo>
                  <a:lnTo>
                    <a:pt x="15570200" y="5232"/>
                  </a:lnTo>
                  <a:lnTo>
                    <a:pt x="15571737" y="8928"/>
                  </a:lnTo>
                  <a:lnTo>
                    <a:pt x="15575445" y="10464"/>
                  </a:lnTo>
                  <a:lnTo>
                    <a:pt x="15579141" y="8928"/>
                  </a:lnTo>
                  <a:lnTo>
                    <a:pt x="15580678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9" name="object 9"/>
            <p:cNvSpPr/>
            <p:nvPr/>
          </p:nvSpPr>
          <p:spPr>
            <a:xfrm>
              <a:off x="1031382" y="4643837"/>
              <a:ext cx="18002885" cy="0"/>
            </a:xfrm>
            <a:custGeom>
              <a:avLst/>
              <a:gdLst/>
              <a:ahLst/>
              <a:cxnLst/>
              <a:rect l="l" t="t" r="r" b="b"/>
              <a:pathLst>
                <a:path w="18002885">
                  <a:moveTo>
                    <a:pt x="0" y="0"/>
                  </a:moveTo>
                  <a:lnTo>
                    <a:pt x="18002310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0" name="object 10"/>
            <p:cNvSpPr/>
            <p:nvPr/>
          </p:nvSpPr>
          <p:spPr>
            <a:xfrm>
              <a:off x="1005192" y="4638604"/>
              <a:ext cx="18044795" cy="10795"/>
            </a:xfrm>
            <a:custGeom>
              <a:avLst/>
              <a:gdLst/>
              <a:ahLst/>
              <a:cxnLst/>
              <a:rect l="l" t="t" r="r" b="b"/>
              <a:pathLst>
                <a:path w="1804479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8044795" h="10795">
                  <a:moveTo>
                    <a:pt x="18044198" y="5245"/>
                  </a:moveTo>
                  <a:lnTo>
                    <a:pt x="18042662" y="1536"/>
                  </a:lnTo>
                  <a:lnTo>
                    <a:pt x="18038966" y="0"/>
                  </a:lnTo>
                  <a:lnTo>
                    <a:pt x="18035258" y="1536"/>
                  </a:lnTo>
                  <a:lnTo>
                    <a:pt x="18033734" y="5245"/>
                  </a:lnTo>
                  <a:lnTo>
                    <a:pt x="18035258" y="8940"/>
                  </a:lnTo>
                  <a:lnTo>
                    <a:pt x="18038966" y="10477"/>
                  </a:lnTo>
                  <a:lnTo>
                    <a:pt x="18042662" y="8940"/>
                  </a:lnTo>
                  <a:lnTo>
                    <a:pt x="18044198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1" name="object 11"/>
            <p:cNvSpPr/>
            <p:nvPr/>
          </p:nvSpPr>
          <p:spPr>
            <a:xfrm>
              <a:off x="3544394" y="3900404"/>
              <a:ext cx="15458440" cy="0"/>
            </a:xfrm>
            <a:custGeom>
              <a:avLst/>
              <a:gdLst/>
              <a:ahLst/>
              <a:cxnLst/>
              <a:rect l="l" t="t" r="r" b="b"/>
              <a:pathLst>
                <a:path w="15458440">
                  <a:moveTo>
                    <a:pt x="0" y="0"/>
                  </a:moveTo>
                  <a:lnTo>
                    <a:pt x="15458052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2" name="object 12"/>
            <p:cNvSpPr/>
            <p:nvPr/>
          </p:nvSpPr>
          <p:spPr>
            <a:xfrm>
              <a:off x="3518204" y="3895172"/>
              <a:ext cx="15500350" cy="10795"/>
            </a:xfrm>
            <a:custGeom>
              <a:avLst/>
              <a:gdLst/>
              <a:ahLst/>
              <a:cxnLst/>
              <a:rect l="l" t="t" r="r" b="b"/>
              <a:pathLst>
                <a:path w="15500350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5500350" h="10795">
                  <a:moveTo>
                    <a:pt x="15499944" y="5232"/>
                  </a:moveTo>
                  <a:lnTo>
                    <a:pt x="15498407" y="1536"/>
                  </a:lnTo>
                  <a:lnTo>
                    <a:pt x="15494711" y="0"/>
                  </a:lnTo>
                  <a:lnTo>
                    <a:pt x="15491003" y="1536"/>
                  </a:lnTo>
                  <a:lnTo>
                    <a:pt x="15489466" y="5232"/>
                  </a:lnTo>
                  <a:lnTo>
                    <a:pt x="15491003" y="8940"/>
                  </a:lnTo>
                  <a:lnTo>
                    <a:pt x="15494711" y="10477"/>
                  </a:lnTo>
                  <a:lnTo>
                    <a:pt x="15498407" y="8940"/>
                  </a:lnTo>
                  <a:lnTo>
                    <a:pt x="15499944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3" name="object 13"/>
            <p:cNvSpPr/>
            <p:nvPr/>
          </p:nvSpPr>
          <p:spPr>
            <a:xfrm>
              <a:off x="3576461" y="5408212"/>
              <a:ext cx="15457805" cy="0"/>
            </a:xfrm>
            <a:custGeom>
              <a:avLst/>
              <a:gdLst/>
              <a:ahLst/>
              <a:cxnLst/>
              <a:rect l="l" t="t" r="r" b="b"/>
              <a:pathLst>
                <a:path w="15457805">
                  <a:moveTo>
                    <a:pt x="0" y="0"/>
                  </a:moveTo>
                  <a:lnTo>
                    <a:pt x="1545723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4" name="object 14"/>
            <p:cNvSpPr/>
            <p:nvPr/>
          </p:nvSpPr>
          <p:spPr>
            <a:xfrm>
              <a:off x="3550272" y="5402979"/>
              <a:ext cx="15499715" cy="10795"/>
            </a:xfrm>
            <a:custGeom>
              <a:avLst/>
              <a:gdLst/>
              <a:ahLst/>
              <a:cxnLst/>
              <a:rect l="l" t="t" r="r" b="b"/>
              <a:pathLst>
                <a:path w="1549971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5499715" h="10795">
                  <a:moveTo>
                    <a:pt x="15499131" y="5232"/>
                  </a:moveTo>
                  <a:lnTo>
                    <a:pt x="15497594" y="1536"/>
                  </a:lnTo>
                  <a:lnTo>
                    <a:pt x="15493886" y="0"/>
                  </a:lnTo>
                  <a:lnTo>
                    <a:pt x="15490190" y="1536"/>
                  </a:lnTo>
                  <a:lnTo>
                    <a:pt x="15488654" y="5232"/>
                  </a:lnTo>
                  <a:lnTo>
                    <a:pt x="15490190" y="8940"/>
                  </a:lnTo>
                  <a:lnTo>
                    <a:pt x="15493886" y="10477"/>
                  </a:lnTo>
                  <a:lnTo>
                    <a:pt x="15497594" y="8940"/>
                  </a:lnTo>
                  <a:lnTo>
                    <a:pt x="15499131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5" name="object 15"/>
            <p:cNvSpPr/>
            <p:nvPr/>
          </p:nvSpPr>
          <p:spPr>
            <a:xfrm>
              <a:off x="3586687" y="6156880"/>
              <a:ext cx="15510510" cy="0"/>
            </a:xfrm>
            <a:custGeom>
              <a:avLst/>
              <a:gdLst/>
              <a:ahLst/>
              <a:cxnLst/>
              <a:rect l="l" t="t" r="r" b="b"/>
              <a:pathLst>
                <a:path w="15510510">
                  <a:moveTo>
                    <a:pt x="0" y="0"/>
                  </a:moveTo>
                  <a:lnTo>
                    <a:pt x="15510491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6" name="object 16"/>
            <p:cNvSpPr/>
            <p:nvPr/>
          </p:nvSpPr>
          <p:spPr>
            <a:xfrm>
              <a:off x="3560508" y="6151657"/>
              <a:ext cx="15552419" cy="10795"/>
            </a:xfrm>
            <a:custGeom>
              <a:avLst/>
              <a:gdLst/>
              <a:ahLst/>
              <a:cxnLst/>
              <a:rect l="l" t="t" r="r" b="b"/>
              <a:pathLst>
                <a:path w="15552419" h="10795">
                  <a:moveTo>
                    <a:pt x="10464" y="5232"/>
                  </a:moveTo>
                  <a:lnTo>
                    <a:pt x="8928" y="1524"/>
                  </a:lnTo>
                  <a:lnTo>
                    <a:pt x="5232" y="0"/>
                  </a:lnTo>
                  <a:lnTo>
                    <a:pt x="1524" y="1524"/>
                  </a:lnTo>
                  <a:lnTo>
                    <a:pt x="0" y="5232"/>
                  </a:lnTo>
                  <a:lnTo>
                    <a:pt x="1524" y="8928"/>
                  </a:lnTo>
                  <a:lnTo>
                    <a:pt x="5232" y="10464"/>
                  </a:lnTo>
                  <a:lnTo>
                    <a:pt x="8928" y="8928"/>
                  </a:lnTo>
                  <a:lnTo>
                    <a:pt x="10464" y="5232"/>
                  </a:lnTo>
                  <a:close/>
                </a:path>
                <a:path w="15552419" h="10795">
                  <a:moveTo>
                    <a:pt x="15552369" y="5232"/>
                  </a:moveTo>
                  <a:lnTo>
                    <a:pt x="15550833" y="1524"/>
                  </a:lnTo>
                  <a:lnTo>
                    <a:pt x="15547137" y="0"/>
                  </a:lnTo>
                  <a:lnTo>
                    <a:pt x="15543429" y="1524"/>
                  </a:lnTo>
                  <a:lnTo>
                    <a:pt x="15541905" y="5232"/>
                  </a:lnTo>
                  <a:lnTo>
                    <a:pt x="15543429" y="8928"/>
                  </a:lnTo>
                  <a:lnTo>
                    <a:pt x="15547137" y="10464"/>
                  </a:lnTo>
                  <a:lnTo>
                    <a:pt x="15550833" y="8928"/>
                  </a:lnTo>
                  <a:lnTo>
                    <a:pt x="15552369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7" name="object 17"/>
            <p:cNvSpPr/>
            <p:nvPr/>
          </p:nvSpPr>
          <p:spPr>
            <a:xfrm>
              <a:off x="3586687" y="6910784"/>
              <a:ext cx="15510510" cy="0"/>
            </a:xfrm>
            <a:custGeom>
              <a:avLst/>
              <a:gdLst/>
              <a:ahLst/>
              <a:cxnLst/>
              <a:rect l="l" t="t" r="r" b="b"/>
              <a:pathLst>
                <a:path w="15510510">
                  <a:moveTo>
                    <a:pt x="0" y="0"/>
                  </a:moveTo>
                  <a:lnTo>
                    <a:pt x="15510491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8" name="object 18"/>
            <p:cNvSpPr/>
            <p:nvPr/>
          </p:nvSpPr>
          <p:spPr>
            <a:xfrm>
              <a:off x="3560508" y="6905555"/>
              <a:ext cx="15552419" cy="10795"/>
            </a:xfrm>
            <a:custGeom>
              <a:avLst/>
              <a:gdLst/>
              <a:ahLst/>
              <a:cxnLst/>
              <a:rect l="l" t="t" r="r" b="b"/>
              <a:pathLst>
                <a:path w="15552419" h="10795">
                  <a:moveTo>
                    <a:pt x="10464" y="5232"/>
                  </a:moveTo>
                  <a:lnTo>
                    <a:pt x="8928" y="1536"/>
                  </a:lnTo>
                  <a:lnTo>
                    <a:pt x="5232" y="0"/>
                  </a:lnTo>
                  <a:lnTo>
                    <a:pt x="1524" y="1536"/>
                  </a:lnTo>
                  <a:lnTo>
                    <a:pt x="0" y="5232"/>
                  </a:lnTo>
                  <a:lnTo>
                    <a:pt x="1524" y="8940"/>
                  </a:lnTo>
                  <a:lnTo>
                    <a:pt x="5232" y="10464"/>
                  </a:lnTo>
                  <a:lnTo>
                    <a:pt x="8928" y="8940"/>
                  </a:lnTo>
                  <a:lnTo>
                    <a:pt x="10464" y="5232"/>
                  </a:lnTo>
                  <a:close/>
                </a:path>
                <a:path w="15552419" h="10795">
                  <a:moveTo>
                    <a:pt x="15552369" y="5232"/>
                  </a:moveTo>
                  <a:lnTo>
                    <a:pt x="15550833" y="1536"/>
                  </a:lnTo>
                  <a:lnTo>
                    <a:pt x="15547137" y="0"/>
                  </a:lnTo>
                  <a:lnTo>
                    <a:pt x="15543429" y="1536"/>
                  </a:lnTo>
                  <a:lnTo>
                    <a:pt x="15541905" y="5232"/>
                  </a:lnTo>
                  <a:lnTo>
                    <a:pt x="15543429" y="8940"/>
                  </a:lnTo>
                  <a:lnTo>
                    <a:pt x="15547137" y="10464"/>
                  </a:lnTo>
                  <a:lnTo>
                    <a:pt x="15550833" y="8940"/>
                  </a:lnTo>
                  <a:lnTo>
                    <a:pt x="15552369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9" name="object 19"/>
            <p:cNvSpPr/>
            <p:nvPr/>
          </p:nvSpPr>
          <p:spPr>
            <a:xfrm>
              <a:off x="3544394" y="7418622"/>
              <a:ext cx="15539085" cy="0"/>
            </a:xfrm>
            <a:custGeom>
              <a:avLst/>
              <a:gdLst/>
              <a:ahLst/>
              <a:cxnLst/>
              <a:rect l="l" t="t" r="r" b="b"/>
              <a:pathLst>
                <a:path w="15539085">
                  <a:moveTo>
                    <a:pt x="0" y="0"/>
                  </a:moveTo>
                  <a:lnTo>
                    <a:pt x="15538793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0" name="object 20"/>
            <p:cNvSpPr/>
            <p:nvPr/>
          </p:nvSpPr>
          <p:spPr>
            <a:xfrm>
              <a:off x="3518204" y="7413389"/>
              <a:ext cx="15580994" cy="10795"/>
            </a:xfrm>
            <a:custGeom>
              <a:avLst/>
              <a:gdLst/>
              <a:ahLst/>
              <a:cxnLst/>
              <a:rect l="l" t="t" r="r" b="b"/>
              <a:pathLst>
                <a:path w="15580994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5580994" h="10795">
                  <a:moveTo>
                    <a:pt x="15580690" y="5232"/>
                  </a:moveTo>
                  <a:lnTo>
                    <a:pt x="15579154" y="1536"/>
                  </a:lnTo>
                  <a:lnTo>
                    <a:pt x="15575445" y="0"/>
                  </a:lnTo>
                  <a:lnTo>
                    <a:pt x="15571750" y="1536"/>
                  </a:lnTo>
                  <a:lnTo>
                    <a:pt x="15570213" y="5232"/>
                  </a:lnTo>
                  <a:lnTo>
                    <a:pt x="15571750" y="8940"/>
                  </a:lnTo>
                  <a:lnTo>
                    <a:pt x="15575445" y="10477"/>
                  </a:lnTo>
                  <a:lnTo>
                    <a:pt x="15579154" y="8940"/>
                  </a:lnTo>
                  <a:lnTo>
                    <a:pt x="15580690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1" name="object 21"/>
            <p:cNvSpPr/>
            <p:nvPr/>
          </p:nvSpPr>
          <p:spPr>
            <a:xfrm>
              <a:off x="3544394" y="8167290"/>
              <a:ext cx="15539085" cy="0"/>
            </a:xfrm>
            <a:custGeom>
              <a:avLst/>
              <a:gdLst/>
              <a:ahLst/>
              <a:cxnLst/>
              <a:rect l="l" t="t" r="r" b="b"/>
              <a:pathLst>
                <a:path w="15539085">
                  <a:moveTo>
                    <a:pt x="0" y="0"/>
                  </a:moveTo>
                  <a:lnTo>
                    <a:pt x="15538793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2" name="object 22"/>
            <p:cNvSpPr/>
            <p:nvPr/>
          </p:nvSpPr>
          <p:spPr>
            <a:xfrm>
              <a:off x="3518204" y="8162067"/>
              <a:ext cx="15580994" cy="10795"/>
            </a:xfrm>
            <a:custGeom>
              <a:avLst/>
              <a:gdLst/>
              <a:ahLst/>
              <a:cxnLst/>
              <a:rect l="l" t="t" r="r" b="b"/>
              <a:pathLst>
                <a:path w="15580994" h="10795">
                  <a:moveTo>
                    <a:pt x="10477" y="5232"/>
                  </a:moveTo>
                  <a:lnTo>
                    <a:pt x="8940" y="1524"/>
                  </a:lnTo>
                  <a:lnTo>
                    <a:pt x="5245" y="0"/>
                  </a:lnTo>
                  <a:lnTo>
                    <a:pt x="1536" y="1524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45" y="10464"/>
                  </a:lnTo>
                  <a:lnTo>
                    <a:pt x="8940" y="8928"/>
                  </a:lnTo>
                  <a:lnTo>
                    <a:pt x="10477" y="5232"/>
                  </a:lnTo>
                  <a:close/>
                </a:path>
                <a:path w="15580994" h="10795">
                  <a:moveTo>
                    <a:pt x="15580690" y="5232"/>
                  </a:moveTo>
                  <a:lnTo>
                    <a:pt x="15579154" y="1524"/>
                  </a:lnTo>
                  <a:lnTo>
                    <a:pt x="15575445" y="0"/>
                  </a:lnTo>
                  <a:lnTo>
                    <a:pt x="15571750" y="1524"/>
                  </a:lnTo>
                  <a:lnTo>
                    <a:pt x="15570213" y="5232"/>
                  </a:lnTo>
                  <a:lnTo>
                    <a:pt x="15571750" y="8928"/>
                  </a:lnTo>
                  <a:lnTo>
                    <a:pt x="15575445" y="10464"/>
                  </a:lnTo>
                  <a:lnTo>
                    <a:pt x="15579154" y="8928"/>
                  </a:lnTo>
                  <a:lnTo>
                    <a:pt x="15580690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3" name="object 23"/>
            <p:cNvSpPr/>
            <p:nvPr/>
          </p:nvSpPr>
          <p:spPr>
            <a:xfrm>
              <a:off x="3544394" y="8675128"/>
              <a:ext cx="15539085" cy="0"/>
            </a:xfrm>
            <a:custGeom>
              <a:avLst/>
              <a:gdLst/>
              <a:ahLst/>
              <a:cxnLst/>
              <a:rect l="l" t="t" r="r" b="b"/>
              <a:pathLst>
                <a:path w="15539085">
                  <a:moveTo>
                    <a:pt x="0" y="0"/>
                  </a:moveTo>
                  <a:lnTo>
                    <a:pt x="15538793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4" name="object 24"/>
            <p:cNvSpPr/>
            <p:nvPr/>
          </p:nvSpPr>
          <p:spPr>
            <a:xfrm>
              <a:off x="3518204" y="8669902"/>
              <a:ext cx="15580994" cy="10795"/>
            </a:xfrm>
            <a:custGeom>
              <a:avLst/>
              <a:gdLst/>
              <a:ahLst/>
              <a:cxnLst/>
              <a:rect l="l" t="t" r="r" b="b"/>
              <a:pathLst>
                <a:path w="15580994" h="10795">
                  <a:moveTo>
                    <a:pt x="10477" y="5232"/>
                  </a:moveTo>
                  <a:lnTo>
                    <a:pt x="8940" y="1524"/>
                  </a:lnTo>
                  <a:lnTo>
                    <a:pt x="5245" y="0"/>
                  </a:lnTo>
                  <a:lnTo>
                    <a:pt x="1536" y="1524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45" y="10464"/>
                  </a:lnTo>
                  <a:lnTo>
                    <a:pt x="8940" y="8928"/>
                  </a:lnTo>
                  <a:lnTo>
                    <a:pt x="10477" y="5232"/>
                  </a:lnTo>
                  <a:close/>
                </a:path>
                <a:path w="15580994" h="10795">
                  <a:moveTo>
                    <a:pt x="15580690" y="5232"/>
                  </a:moveTo>
                  <a:lnTo>
                    <a:pt x="15579154" y="1524"/>
                  </a:lnTo>
                  <a:lnTo>
                    <a:pt x="15575445" y="0"/>
                  </a:lnTo>
                  <a:lnTo>
                    <a:pt x="15571750" y="1524"/>
                  </a:lnTo>
                  <a:lnTo>
                    <a:pt x="15570213" y="5232"/>
                  </a:lnTo>
                  <a:lnTo>
                    <a:pt x="15571750" y="8928"/>
                  </a:lnTo>
                  <a:lnTo>
                    <a:pt x="15575445" y="10464"/>
                  </a:lnTo>
                  <a:lnTo>
                    <a:pt x="15579154" y="8928"/>
                  </a:lnTo>
                  <a:lnTo>
                    <a:pt x="15580690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5" name="object 25"/>
            <p:cNvSpPr/>
            <p:nvPr/>
          </p:nvSpPr>
          <p:spPr>
            <a:xfrm>
              <a:off x="3544394" y="9167260"/>
              <a:ext cx="15539085" cy="0"/>
            </a:xfrm>
            <a:custGeom>
              <a:avLst/>
              <a:gdLst/>
              <a:ahLst/>
              <a:cxnLst/>
              <a:rect l="l" t="t" r="r" b="b"/>
              <a:pathLst>
                <a:path w="15539085">
                  <a:moveTo>
                    <a:pt x="0" y="0"/>
                  </a:moveTo>
                  <a:lnTo>
                    <a:pt x="15538793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6" name="object 26"/>
            <p:cNvSpPr/>
            <p:nvPr/>
          </p:nvSpPr>
          <p:spPr>
            <a:xfrm>
              <a:off x="3518204" y="9162027"/>
              <a:ext cx="15580994" cy="10795"/>
            </a:xfrm>
            <a:custGeom>
              <a:avLst/>
              <a:gdLst/>
              <a:ahLst/>
              <a:cxnLst/>
              <a:rect l="l" t="t" r="r" b="b"/>
              <a:pathLst>
                <a:path w="15580994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5580994" h="10795">
                  <a:moveTo>
                    <a:pt x="15580690" y="5245"/>
                  </a:moveTo>
                  <a:lnTo>
                    <a:pt x="15579154" y="1536"/>
                  </a:lnTo>
                  <a:lnTo>
                    <a:pt x="15575445" y="0"/>
                  </a:lnTo>
                  <a:lnTo>
                    <a:pt x="15571750" y="1536"/>
                  </a:lnTo>
                  <a:lnTo>
                    <a:pt x="15570213" y="5245"/>
                  </a:lnTo>
                  <a:lnTo>
                    <a:pt x="15571750" y="8940"/>
                  </a:lnTo>
                  <a:lnTo>
                    <a:pt x="15575445" y="10477"/>
                  </a:lnTo>
                  <a:lnTo>
                    <a:pt x="15579154" y="8940"/>
                  </a:lnTo>
                  <a:lnTo>
                    <a:pt x="15580690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7" name="object 27"/>
            <p:cNvSpPr/>
            <p:nvPr/>
          </p:nvSpPr>
          <p:spPr>
            <a:xfrm>
              <a:off x="3526942" y="2413539"/>
              <a:ext cx="0" cy="7434580"/>
            </a:xfrm>
            <a:custGeom>
              <a:avLst/>
              <a:gdLst/>
              <a:ahLst/>
              <a:cxnLst/>
              <a:rect l="l" t="t" r="r" b="b"/>
              <a:pathLst>
                <a:path h="7434580">
                  <a:moveTo>
                    <a:pt x="0" y="0"/>
                  </a:moveTo>
                  <a:lnTo>
                    <a:pt x="0" y="7434328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8" name="object 28"/>
            <p:cNvSpPr/>
            <p:nvPr/>
          </p:nvSpPr>
          <p:spPr>
            <a:xfrm>
              <a:off x="3521697" y="2387364"/>
              <a:ext cx="10795" cy="7476490"/>
            </a:xfrm>
            <a:custGeom>
              <a:avLst/>
              <a:gdLst/>
              <a:ahLst/>
              <a:cxnLst/>
              <a:rect l="l" t="t" r="r" b="b"/>
              <a:pathLst>
                <a:path w="10795" h="7476490">
                  <a:moveTo>
                    <a:pt x="10477" y="7470978"/>
                  </a:moveTo>
                  <a:lnTo>
                    <a:pt x="8940" y="7467282"/>
                  </a:lnTo>
                  <a:lnTo>
                    <a:pt x="5245" y="7465746"/>
                  </a:lnTo>
                  <a:lnTo>
                    <a:pt x="1536" y="7467282"/>
                  </a:lnTo>
                  <a:lnTo>
                    <a:pt x="0" y="7470978"/>
                  </a:lnTo>
                  <a:lnTo>
                    <a:pt x="1536" y="7474686"/>
                  </a:lnTo>
                  <a:lnTo>
                    <a:pt x="5245" y="7476210"/>
                  </a:lnTo>
                  <a:lnTo>
                    <a:pt x="8940" y="7474686"/>
                  </a:lnTo>
                  <a:lnTo>
                    <a:pt x="10477" y="7470978"/>
                  </a:lnTo>
                  <a:close/>
                </a:path>
                <a:path w="10795" h="7476490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2287032" y="1539087"/>
            <a:ext cx="2742430" cy="309073"/>
          </a:xfrm>
          <a:prstGeom prst="rect">
            <a:avLst/>
          </a:prstGeom>
        </p:spPr>
        <p:txBody>
          <a:bodyPr vert="horz" wrap="square" lIns="0" tIns="25414" rIns="0" bIns="0" rtlCol="0">
            <a:spAutoFit/>
          </a:bodyPr>
          <a:lstStyle/>
          <a:p>
            <a:pPr marL="7701">
              <a:spcBef>
                <a:spcPts val="200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How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many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your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Database Administrators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will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be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assigned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this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project?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58" name="object 58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  <p:sp>
        <p:nvSpPr>
          <p:cNvPr id="30" name="object 30"/>
          <p:cNvSpPr txBox="1"/>
          <p:nvPr/>
        </p:nvSpPr>
        <p:spPr>
          <a:xfrm>
            <a:off x="2287032" y="1996257"/>
            <a:ext cx="2663492" cy="309073"/>
          </a:xfrm>
          <a:prstGeom prst="rect">
            <a:avLst/>
          </a:prstGeom>
        </p:spPr>
        <p:txBody>
          <a:bodyPr vert="horz" wrap="square" lIns="0" tIns="25414" rIns="0" bIns="0" rtlCol="0">
            <a:spAutoFit/>
          </a:bodyPr>
          <a:lstStyle/>
          <a:p>
            <a:pPr marL="7701">
              <a:spcBef>
                <a:spcPts val="200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Have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any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members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your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team been trained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on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Magento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Enterprise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Edition?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287032" y="2453424"/>
            <a:ext cx="2352359" cy="309073"/>
          </a:xfrm>
          <a:prstGeom prst="rect">
            <a:avLst/>
          </a:prstGeom>
        </p:spPr>
        <p:txBody>
          <a:bodyPr vert="horz" wrap="square" lIns="0" tIns="25414" rIns="0" bIns="0" rtlCol="0">
            <a:spAutoFit/>
          </a:bodyPr>
          <a:lstStyle/>
          <a:p>
            <a:pPr marL="7701">
              <a:spcBef>
                <a:spcPts val="200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How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many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of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Developers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are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Magento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certified?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287032" y="2910591"/>
            <a:ext cx="2598801" cy="309073"/>
          </a:xfrm>
          <a:prstGeom prst="rect">
            <a:avLst/>
          </a:prstGeom>
        </p:spPr>
        <p:txBody>
          <a:bodyPr vert="horz" wrap="square" lIns="0" tIns="25414" rIns="0" bIns="0" rtlCol="0">
            <a:spAutoFit/>
          </a:bodyPr>
          <a:lstStyle/>
          <a:p>
            <a:pPr marL="7701">
              <a:spcBef>
                <a:spcPts val="200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What documentation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exists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current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business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processes?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287032" y="3367760"/>
            <a:ext cx="2507925" cy="309073"/>
          </a:xfrm>
          <a:prstGeom prst="rect">
            <a:avLst/>
          </a:prstGeom>
        </p:spPr>
        <p:txBody>
          <a:bodyPr vert="horz" wrap="square" lIns="0" tIns="25414" rIns="0" bIns="0" rtlCol="0">
            <a:spAutoFit/>
          </a:bodyPr>
          <a:lstStyle/>
          <a:p>
            <a:pPr marL="7701">
              <a:spcBef>
                <a:spcPts val="200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What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documentation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exists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current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system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integrations?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287031" y="3824928"/>
            <a:ext cx="2544507" cy="309073"/>
          </a:xfrm>
          <a:prstGeom prst="rect">
            <a:avLst/>
          </a:prstGeom>
        </p:spPr>
        <p:txBody>
          <a:bodyPr vert="horz" wrap="square" lIns="0" tIns="25414" rIns="0" bIns="0" rtlCol="0">
            <a:spAutoFit/>
          </a:bodyPr>
          <a:lstStyle/>
          <a:p>
            <a:pPr marL="7701">
              <a:spcBef>
                <a:spcPts val="200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What documentation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exists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current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process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flows?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287031" y="4297297"/>
            <a:ext cx="2729338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What documentation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exists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current data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flows?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287032" y="4586912"/>
            <a:ext cx="2365451" cy="309073"/>
          </a:xfrm>
          <a:prstGeom prst="rect">
            <a:avLst/>
          </a:prstGeom>
        </p:spPr>
        <p:txBody>
          <a:bodyPr vert="horz" wrap="square" lIns="0" tIns="25414" rIns="0" bIns="0" rtlCol="0">
            <a:spAutoFit/>
          </a:bodyPr>
          <a:lstStyle/>
          <a:p>
            <a:pPr marL="7701">
              <a:spcBef>
                <a:spcPts val="200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What documentation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exists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current user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stories?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287032" y="5059281"/>
            <a:ext cx="2691216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What documentation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exists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current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cases?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287032" y="5364098"/>
            <a:ext cx="2573387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What documentation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exists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“To Be”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designs?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287032" y="5653713"/>
            <a:ext cx="2337727" cy="309073"/>
          </a:xfrm>
          <a:prstGeom prst="rect">
            <a:avLst/>
          </a:prstGeom>
        </p:spPr>
        <p:txBody>
          <a:bodyPr vert="horz" wrap="square" lIns="0" tIns="25414" rIns="0" bIns="0" rtlCol="0">
            <a:spAutoFit/>
          </a:bodyPr>
          <a:lstStyle/>
          <a:p>
            <a:pPr marL="7701">
              <a:spcBef>
                <a:spcPts val="200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What documentation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exists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future-state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business</a:t>
            </a:r>
            <a:r>
              <a:rPr sz="879" spc="-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processes?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270100" y="1236811"/>
            <a:ext cx="578752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6" dirty="0">
                <a:latin typeface="Open Sans Extrabold"/>
                <a:cs typeface="Open Sans Extrabold"/>
              </a:rPr>
              <a:t>Question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267090" y="1236811"/>
            <a:ext cx="1000013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2" dirty="0">
                <a:latin typeface="Open Sans Extrabold"/>
                <a:cs typeface="Open Sans Extrabold"/>
              </a:rPr>
              <a:t>Client</a:t>
            </a:r>
            <a:r>
              <a:rPr sz="1001" b="1" spc="-15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Response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129668" y="1236811"/>
            <a:ext cx="1212953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3" dirty="0">
                <a:latin typeface="Open Sans Extrabold"/>
                <a:cs typeface="Open Sans Extrabold"/>
              </a:rPr>
              <a:t>Person</a:t>
            </a:r>
            <a:r>
              <a:rPr sz="1001" b="1" spc="-21" dirty="0">
                <a:latin typeface="Open Sans Extrabold"/>
                <a:cs typeface="Open Sans Extrabold"/>
              </a:rPr>
              <a:t> </a:t>
            </a:r>
            <a:r>
              <a:rPr sz="1001" b="1" spc="-49" dirty="0">
                <a:latin typeface="Open Sans Extrabold"/>
                <a:cs typeface="Open Sans Extrabold"/>
              </a:rPr>
              <a:t>Interviewed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9026027" y="1236811"/>
            <a:ext cx="1076255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6" dirty="0">
                <a:latin typeface="Open Sans Extrabold"/>
                <a:cs typeface="Open Sans Extrabold"/>
              </a:rPr>
              <a:t>Date</a:t>
            </a:r>
            <a:r>
              <a:rPr sz="1001" b="1" spc="-27" dirty="0">
                <a:latin typeface="Open Sans Extrabold"/>
                <a:cs typeface="Open Sans Extrabold"/>
              </a:rPr>
              <a:t> </a:t>
            </a:r>
            <a:r>
              <a:rPr sz="1001" b="1" spc="-49" dirty="0">
                <a:latin typeface="Open Sans Extrabold"/>
                <a:cs typeface="Open Sans Extrabold"/>
              </a:rPr>
              <a:t>Interviewed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0820791" y="1084422"/>
            <a:ext cx="757422" cy="315420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 marR="3081">
              <a:spcBef>
                <a:spcPts val="58"/>
              </a:spcBef>
            </a:pPr>
            <a:r>
              <a:rPr sz="1001" b="1" spc="-36" dirty="0">
                <a:latin typeface="Open Sans Extrabold"/>
                <a:cs typeface="Open Sans Extrabold"/>
              </a:rPr>
              <a:t>Information  Complete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10707" y="1541590"/>
            <a:ext cx="959581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9" dirty="0">
                <a:latin typeface="Open Sans Extrabold"/>
                <a:cs typeface="Open Sans Extrabold"/>
              </a:rPr>
              <a:t>Project</a:t>
            </a:r>
            <a:r>
              <a:rPr sz="1001" b="1" spc="-21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Staffing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812367" y="1554289"/>
            <a:ext cx="17173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No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0812367" y="2087689"/>
            <a:ext cx="17173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No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0812367" y="2544857"/>
            <a:ext cx="17173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No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0812367" y="3002025"/>
            <a:ext cx="17173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No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0812367" y="3459194"/>
            <a:ext cx="17173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No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0812367" y="3992594"/>
            <a:ext cx="17173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No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0812367" y="4297411"/>
            <a:ext cx="17173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No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0812367" y="4678346"/>
            <a:ext cx="17173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No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0812367" y="5364098"/>
            <a:ext cx="17173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No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812367" y="5059281"/>
            <a:ext cx="17173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No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02284" y="1236811"/>
            <a:ext cx="345018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0" dirty="0">
                <a:latin typeface="Open Sans Extrabold"/>
                <a:cs typeface="Open Sans Extrabold"/>
              </a:rPr>
              <a:t>Topic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02284" y="2913094"/>
            <a:ext cx="978834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9" dirty="0">
                <a:latin typeface="Open Sans Extrabold"/>
                <a:cs typeface="Open Sans Extrabold"/>
              </a:rPr>
              <a:t>Documentation</a:t>
            </a:r>
            <a:endParaRPr sz="1001">
              <a:latin typeface="Open Sans Extrabold"/>
              <a:cs typeface="Open Sans Extrabo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4"/>
          <p:cNvGrpSpPr/>
          <p:nvPr/>
        </p:nvGrpSpPr>
        <p:grpSpPr>
          <a:xfrm>
            <a:off x="609985" y="1447698"/>
            <a:ext cx="10994364" cy="3054332"/>
            <a:chOff x="1005205" y="2387361"/>
            <a:chExt cx="18130520" cy="5036820"/>
          </a:xfrm>
        </p:grpSpPr>
        <p:sp>
          <p:nvSpPr>
            <p:cNvPr id="5" name="object 5"/>
            <p:cNvSpPr/>
            <p:nvPr/>
          </p:nvSpPr>
          <p:spPr>
            <a:xfrm>
              <a:off x="1010438" y="2392598"/>
              <a:ext cx="18125440" cy="0"/>
            </a:xfrm>
            <a:custGeom>
              <a:avLst/>
              <a:gdLst/>
              <a:ahLst/>
              <a:cxnLst/>
              <a:rect l="l" t="t" r="r" b="b"/>
              <a:pathLst>
                <a:path w="18125440">
                  <a:moveTo>
                    <a:pt x="18125113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6" name="object 6"/>
            <p:cNvSpPr/>
            <p:nvPr/>
          </p:nvSpPr>
          <p:spPr>
            <a:xfrm>
              <a:off x="1010440" y="2392597"/>
              <a:ext cx="18125440" cy="0"/>
            </a:xfrm>
            <a:custGeom>
              <a:avLst/>
              <a:gdLst/>
              <a:ahLst/>
              <a:cxnLst/>
              <a:rect l="l" t="t" r="r" b="b"/>
              <a:pathLst>
                <a:path w="18125440">
                  <a:moveTo>
                    <a:pt x="0" y="0"/>
                  </a:moveTo>
                  <a:lnTo>
                    <a:pt x="18125102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7" name="object 7"/>
            <p:cNvSpPr/>
            <p:nvPr/>
          </p:nvSpPr>
          <p:spPr>
            <a:xfrm>
              <a:off x="1010438" y="7408150"/>
              <a:ext cx="18125440" cy="0"/>
            </a:xfrm>
            <a:custGeom>
              <a:avLst/>
              <a:gdLst/>
              <a:ahLst/>
              <a:cxnLst/>
              <a:rect l="l" t="t" r="r" b="b"/>
              <a:pathLst>
                <a:path w="18125440">
                  <a:moveTo>
                    <a:pt x="18125113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8" name="object 8"/>
            <p:cNvSpPr/>
            <p:nvPr/>
          </p:nvSpPr>
          <p:spPr>
            <a:xfrm>
              <a:off x="1010440" y="7408151"/>
              <a:ext cx="18125440" cy="0"/>
            </a:xfrm>
            <a:custGeom>
              <a:avLst/>
              <a:gdLst/>
              <a:ahLst/>
              <a:cxnLst/>
              <a:rect l="l" t="t" r="r" b="b"/>
              <a:pathLst>
                <a:path w="18125440">
                  <a:moveTo>
                    <a:pt x="0" y="0"/>
                  </a:moveTo>
                  <a:lnTo>
                    <a:pt x="18125102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9" name="object 9"/>
            <p:cNvSpPr/>
            <p:nvPr/>
          </p:nvSpPr>
          <p:spPr>
            <a:xfrm>
              <a:off x="3544394" y="7418622"/>
              <a:ext cx="15539085" cy="0"/>
            </a:xfrm>
            <a:custGeom>
              <a:avLst/>
              <a:gdLst/>
              <a:ahLst/>
              <a:cxnLst/>
              <a:rect l="l" t="t" r="r" b="b"/>
              <a:pathLst>
                <a:path w="15539085">
                  <a:moveTo>
                    <a:pt x="0" y="0"/>
                  </a:moveTo>
                  <a:lnTo>
                    <a:pt x="15538793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0" name="object 10"/>
            <p:cNvSpPr/>
            <p:nvPr/>
          </p:nvSpPr>
          <p:spPr>
            <a:xfrm>
              <a:off x="3518204" y="7413389"/>
              <a:ext cx="15580994" cy="10795"/>
            </a:xfrm>
            <a:custGeom>
              <a:avLst/>
              <a:gdLst/>
              <a:ahLst/>
              <a:cxnLst/>
              <a:rect l="l" t="t" r="r" b="b"/>
              <a:pathLst>
                <a:path w="15580994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5580994" h="10795">
                  <a:moveTo>
                    <a:pt x="15580690" y="5232"/>
                  </a:moveTo>
                  <a:lnTo>
                    <a:pt x="15579154" y="1536"/>
                  </a:lnTo>
                  <a:lnTo>
                    <a:pt x="15575445" y="0"/>
                  </a:lnTo>
                  <a:lnTo>
                    <a:pt x="15571750" y="1536"/>
                  </a:lnTo>
                  <a:lnTo>
                    <a:pt x="15570213" y="5232"/>
                  </a:lnTo>
                  <a:lnTo>
                    <a:pt x="15571750" y="8940"/>
                  </a:lnTo>
                  <a:lnTo>
                    <a:pt x="15575445" y="10477"/>
                  </a:lnTo>
                  <a:lnTo>
                    <a:pt x="15579154" y="8940"/>
                  </a:lnTo>
                  <a:lnTo>
                    <a:pt x="15580690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1" name="object 11"/>
            <p:cNvSpPr/>
            <p:nvPr/>
          </p:nvSpPr>
          <p:spPr>
            <a:xfrm>
              <a:off x="3558382" y="3146501"/>
              <a:ext cx="15539085" cy="0"/>
            </a:xfrm>
            <a:custGeom>
              <a:avLst/>
              <a:gdLst/>
              <a:ahLst/>
              <a:cxnLst/>
              <a:rect l="l" t="t" r="r" b="b"/>
              <a:pathLst>
                <a:path w="15539085">
                  <a:moveTo>
                    <a:pt x="0" y="0"/>
                  </a:moveTo>
                  <a:lnTo>
                    <a:pt x="15538793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2" name="object 12"/>
            <p:cNvSpPr/>
            <p:nvPr/>
          </p:nvSpPr>
          <p:spPr>
            <a:xfrm>
              <a:off x="3532200" y="3141274"/>
              <a:ext cx="15580994" cy="10795"/>
            </a:xfrm>
            <a:custGeom>
              <a:avLst/>
              <a:gdLst/>
              <a:ahLst/>
              <a:cxnLst/>
              <a:rect l="l" t="t" r="r" b="b"/>
              <a:pathLst>
                <a:path w="15580994" h="10794">
                  <a:moveTo>
                    <a:pt x="10464" y="5232"/>
                  </a:moveTo>
                  <a:lnTo>
                    <a:pt x="8940" y="1524"/>
                  </a:lnTo>
                  <a:lnTo>
                    <a:pt x="5232" y="0"/>
                  </a:lnTo>
                  <a:lnTo>
                    <a:pt x="1536" y="1524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32" y="10464"/>
                  </a:lnTo>
                  <a:lnTo>
                    <a:pt x="8940" y="8928"/>
                  </a:lnTo>
                  <a:lnTo>
                    <a:pt x="10464" y="5232"/>
                  </a:lnTo>
                  <a:close/>
                </a:path>
                <a:path w="15580994" h="10794">
                  <a:moveTo>
                    <a:pt x="15580678" y="5232"/>
                  </a:moveTo>
                  <a:lnTo>
                    <a:pt x="15579141" y="1524"/>
                  </a:lnTo>
                  <a:lnTo>
                    <a:pt x="15575445" y="0"/>
                  </a:lnTo>
                  <a:lnTo>
                    <a:pt x="15571737" y="1524"/>
                  </a:lnTo>
                  <a:lnTo>
                    <a:pt x="15570200" y="5232"/>
                  </a:lnTo>
                  <a:lnTo>
                    <a:pt x="15571737" y="8928"/>
                  </a:lnTo>
                  <a:lnTo>
                    <a:pt x="15575445" y="10464"/>
                  </a:lnTo>
                  <a:lnTo>
                    <a:pt x="15579141" y="8928"/>
                  </a:lnTo>
                  <a:lnTo>
                    <a:pt x="15580678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3" name="object 13"/>
            <p:cNvSpPr/>
            <p:nvPr/>
          </p:nvSpPr>
          <p:spPr>
            <a:xfrm>
              <a:off x="3544394" y="4643837"/>
              <a:ext cx="15489555" cy="0"/>
            </a:xfrm>
            <a:custGeom>
              <a:avLst/>
              <a:gdLst/>
              <a:ahLst/>
              <a:cxnLst/>
              <a:rect l="l" t="t" r="r" b="b"/>
              <a:pathLst>
                <a:path w="15489555">
                  <a:moveTo>
                    <a:pt x="0" y="0"/>
                  </a:moveTo>
                  <a:lnTo>
                    <a:pt x="15489298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4" name="object 14"/>
            <p:cNvSpPr/>
            <p:nvPr/>
          </p:nvSpPr>
          <p:spPr>
            <a:xfrm>
              <a:off x="3518204" y="4638604"/>
              <a:ext cx="15531465" cy="10795"/>
            </a:xfrm>
            <a:custGeom>
              <a:avLst/>
              <a:gdLst/>
              <a:ahLst/>
              <a:cxnLst/>
              <a:rect l="l" t="t" r="r" b="b"/>
              <a:pathLst>
                <a:path w="1553146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5531465" h="10795">
                  <a:moveTo>
                    <a:pt x="15531186" y="5245"/>
                  </a:moveTo>
                  <a:lnTo>
                    <a:pt x="15529649" y="1536"/>
                  </a:lnTo>
                  <a:lnTo>
                    <a:pt x="15525953" y="0"/>
                  </a:lnTo>
                  <a:lnTo>
                    <a:pt x="15522245" y="1536"/>
                  </a:lnTo>
                  <a:lnTo>
                    <a:pt x="15520721" y="5245"/>
                  </a:lnTo>
                  <a:lnTo>
                    <a:pt x="15522245" y="8940"/>
                  </a:lnTo>
                  <a:lnTo>
                    <a:pt x="15525953" y="10477"/>
                  </a:lnTo>
                  <a:lnTo>
                    <a:pt x="15529649" y="8940"/>
                  </a:lnTo>
                  <a:lnTo>
                    <a:pt x="15531186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5" name="object 15"/>
            <p:cNvSpPr/>
            <p:nvPr/>
          </p:nvSpPr>
          <p:spPr>
            <a:xfrm>
              <a:off x="3544394" y="3900404"/>
              <a:ext cx="15458440" cy="0"/>
            </a:xfrm>
            <a:custGeom>
              <a:avLst/>
              <a:gdLst/>
              <a:ahLst/>
              <a:cxnLst/>
              <a:rect l="l" t="t" r="r" b="b"/>
              <a:pathLst>
                <a:path w="15458440">
                  <a:moveTo>
                    <a:pt x="0" y="0"/>
                  </a:moveTo>
                  <a:lnTo>
                    <a:pt x="15458052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6" name="object 16"/>
            <p:cNvSpPr/>
            <p:nvPr/>
          </p:nvSpPr>
          <p:spPr>
            <a:xfrm>
              <a:off x="3518204" y="3895172"/>
              <a:ext cx="15500350" cy="10795"/>
            </a:xfrm>
            <a:custGeom>
              <a:avLst/>
              <a:gdLst/>
              <a:ahLst/>
              <a:cxnLst/>
              <a:rect l="l" t="t" r="r" b="b"/>
              <a:pathLst>
                <a:path w="15500350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5500350" h="10795">
                  <a:moveTo>
                    <a:pt x="15499944" y="5232"/>
                  </a:moveTo>
                  <a:lnTo>
                    <a:pt x="15498407" y="1536"/>
                  </a:lnTo>
                  <a:lnTo>
                    <a:pt x="15494711" y="0"/>
                  </a:lnTo>
                  <a:lnTo>
                    <a:pt x="15491003" y="1536"/>
                  </a:lnTo>
                  <a:lnTo>
                    <a:pt x="15489466" y="5232"/>
                  </a:lnTo>
                  <a:lnTo>
                    <a:pt x="15491003" y="8940"/>
                  </a:lnTo>
                  <a:lnTo>
                    <a:pt x="15494711" y="10477"/>
                  </a:lnTo>
                  <a:lnTo>
                    <a:pt x="15498407" y="8940"/>
                  </a:lnTo>
                  <a:lnTo>
                    <a:pt x="15499944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7" name="object 17"/>
            <p:cNvSpPr/>
            <p:nvPr/>
          </p:nvSpPr>
          <p:spPr>
            <a:xfrm>
              <a:off x="3576461" y="5408212"/>
              <a:ext cx="15457805" cy="0"/>
            </a:xfrm>
            <a:custGeom>
              <a:avLst/>
              <a:gdLst/>
              <a:ahLst/>
              <a:cxnLst/>
              <a:rect l="l" t="t" r="r" b="b"/>
              <a:pathLst>
                <a:path w="15457805">
                  <a:moveTo>
                    <a:pt x="0" y="0"/>
                  </a:moveTo>
                  <a:lnTo>
                    <a:pt x="1545723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8" name="object 18"/>
            <p:cNvSpPr/>
            <p:nvPr/>
          </p:nvSpPr>
          <p:spPr>
            <a:xfrm>
              <a:off x="3550272" y="5402979"/>
              <a:ext cx="15499715" cy="10795"/>
            </a:xfrm>
            <a:custGeom>
              <a:avLst/>
              <a:gdLst/>
              <a:ahLst/>
              <a:cxnLst/>
              <a:rect l="l" t="t" r="r" b="b"/>
              <a:pathLst>
                <a:path w="1549971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5499715" h="10795">
                  <a:moveTo>
                    <a:pt x="15499131" y="5232"/>
                  </a:moveTo>
                  <a:lnTo>
                    <a:pt x="15497594" y="1536"/>
                  </a:lnTo>
                  <a:lnTo>
                    <a:pt x="15493886" y="0"/>
                  </a:lnTo>
                  <a:lnTo>
                    <a:pt x="15490190" y="1536"/>
                  </a:lnTo>
                  <a:lnTo>
                    <a:pt x="15488654" y="5232"/>
                  </a:lnTo>
                  <a:lnTo>
                    <a:pt x="15490190" y="8940"/>
                  </a:lnTo>
                  <a:lnTo>
                    <a:pt x="15493886" y="10477"/>
                  </a:lnTo>
                  <a:lnTo>
                    <a:pt x="15497594" y="8940"/>
                  </a:lnTo>
                  <a:lnTo>
                    <a:pt x="15499131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9" name="object 19"/>
            <p:cNvSpPr/>
            <p:nvPr/>
          </p:nvSpPr>
          <p:spPr>
            <a:xfrm>
              <a:off x="1031382" y="6156880"/>
              <a:ext cx="18066385" cy="0"/>
            </a:xfrm>
            <a:custGeom>
              <a:avLst/>
              <a:gdLst/>
              <a:ahLst/>
              <a:cxnLst/>
              <a:rect l="l" t="t" r="r" b="b"/>
              <a:pathLst>
                <a:path w="18066385">
                  <a:moveTo>
                    <a:pt x="0" y="0"/>
                  </a:moveTo>
                  <a:lnTo>
                    <a:pt x="18065795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0" name="object 20"/>
            <p:cNvSpPr/>
            <p:nvPr/>
          </p:nvSpPr>
          <p:spPr>
            <a:xfrm>
              <a:off x="1005192" y="6151657"/>
              <a:ext cx="18108295" cy="10795"/>
            </a:xfrm>
            <a:custGeom>
              <a:avLst/>
              <a:gdLst/>
              <a:ahLst/>
              <a:cxnLst/>
              <a:rect l="l" t="t" r="r" b="b"/>
              <a:pathLst>
                <a:path w="18108295" h="10795">
                  <a:moveTo>
                    <a:pt x="10477" y="5232"/>
                  </a:moveTo>
                  <a:lnTo>
                    <a:pt x="8940" y="1524"/>
                  </a:lnTo>
                  <a:lnTo>
                    <a:pt x="5245" y="0"/>
                  </a:lnTo>
                  <a:lnTo>
                    <a:pt x="1536" y="1524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45" y="10464"/>
                  </a:lnTo>
                  <a:lnTo>
                    <a:pt x="8940" y="8928"/>
                  </a:lnTo>
                  <a:lnTo>
                    <a:pt x="10477" y="5232"/>
                  </a:lnTo>
                  <a:close/>
                </a:path>
                <a:path w="18108295" h="10795">
                  <a:moveTo>
                    <a:pt x="18107686" y="5232"/>
                  </a:moveTo>
                  <a:lnTo>
                    <a:pt x="18106149" y="1524"/>
                  </a:lnTo>
                  <a:lnTo>
                    <a:pt x="18102453" y="0"/>
                  </a:lnTo>
                  <a:lnTo>
                    <a:pt x="18098745" y="1524"/>
                  </a:lnTo>
                  <a:lnTo>
                    <a:pt x="18097221" y="5232"/>
                  </a:lnTo>
                  <a:lnTo>
                    <a:pt x="18098745" y="8928"/>
                  </a:lnTo>
                  <a:lnTo>
                    <a:pt x="18102453" y="10464"/>
                  </a:lnTo>
                  <a:lnTo>
                    <a:pt x="18106149" y="8928"/>
                  </a:lnTo>
                  <a:lnTo>
                    <a:pt x="18107686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1" name="object 21"/>
            <p:cNvSpPr/>
            <p:nvPr/>
          </p:nvSpPr>
          <p:spPr>
            <a:xfrm>
              <a:off x="3586687" y="6910784"/>
              <a:ext cx="15510510" cy="0"/>
            </a:xfrm>
            <a:custGeom>
              <a:avLst/>
              <a:gdLst/>
              <a:ahLst/>
              <a:cxnLst/>
              <a:rect l="l" t="t" r="r" b="b"/>
              <a:pathLst>
                <a:path w="15510510">
                  <a:moveTo>
                    <a:pt x="0" y="0"/>
                  </a:moveTo>
                  <a:lnTo>
                    <a:pt x="15510491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2" name="object 22"/>
            <p:cNvSpPr/>
            <p:nvPr/>
          </p:nvSpPr>
          <p:spPr>
            <a:xfrm>
              <a:off x="3560508" y="6905555"/>
              <a:ext cx="15552419" cy="10795"/>
            </a:xfrm>
            <a:custGeom>
              <a:avLst/>
              <a:gdLst/>
              <a:ahLst/>
              <a:cxnLst/>
              <a:rect l="l" t="t" r="r" b="b"/>
              <a:pathLst>
                <a:path w="15552419" h="10795">
                  <a:moveTo>
                    <a:pt x="10464" y="5232"/>
                  </a:moveTo>
                  <a:lnTo>
                    <a:pt x="8928" y="1536"/>
                  </a:lnTo>
                  <a:lnTo>
                    <a:pt x="5232" y="0"/>
                  </a:lnTo>
                  <a:lnTo>
                    <a:pt x="1524" y="1536"/>
                  </a:lnTo>
                  <a:lnTo>
                    <a:pt x="0" y="5232"/>
                  </a:lnTo>
                  <a:lnTo>
                    <a:pt x="1524" y="8940"/>
                  </a:lnTo>
                  <a:lnTo>
                    <a:pt x="5232" y="10464"/>
                  </a:lnTo>
                  <a:lnTo>
                    <a:pt x="8928" y="8940"/>
                  </a:lnTo>
                  <a:lnTo>
                    <a:pt x="10464" y="5232"/>
                  </a:lnTo>
                  <a:close/>
                </a:path>
                <a:path w="15552419" h="10795">
                  <a:moveTo>
                    <a:pt x="15552369" y="5232"/>
                  </a:moveTo>
                  <a:lnTo>
                    <a:pt x="15550833" y="1536"/>
                  </a:lnTo>
                  <a:lnTo>
                    <a:pt x="15547137" y="0"/>
                  </a:lnTo>
                  <a:lnTo>
                    <a:pt x="15543429" y="1536"/>
                  </a:lnTo>
                  <a:lnTo>
                    <a:pt x="15541905" y="5232"/>
                  </a:lnTo>
                  <a:lnTo>
                    <a:pt x="15543429" y="8940"/>
                  </a:lnTo>
                  <a:lnTo>
                    <a:pt x="15547137" y="10464"/>
                  </a:lnTo>
                  <a:lnTo>
                    <a:pt x="15550833" y="8940"/>
                  </a:lnTo>
                  <a:lnTo>
                    <a:pt x="15552369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3" name="object 23"/>
            <p:cNvSpPr/>
            <p:nvPr/>
          </p:nvSpPr>
          <p:spPr>
            <a:xfrm>
              <a:off x="3526942" y="2413620"/>
              <a:ext cx="0" cy="4984115"/>
            </a:xfrm>
            <a:custGeom>
              <a:avLst/>
              <a:gdLst/>
              <a:ahLst/>
              <a:cxnLst/>
              <a:rect l="l" t="t" r="r" b="b"/>
              <a:pathLst>
                <a:path h="4984115">
                  <a:moveTo>
                    <a:pt x="0" y="0"/>
                  </a:moveTo>
                  <a:lnTo>
                    <a:pt x="0" y="4984057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4" name="object 24"/>
            <p:cNvSpPr/>
            <p:nvPr/>
          </p:nvSpPr>
          <p:spPr>
            <a:xfrm>
              <a:off x="3521697" y="2387364"/>
              <a:ext cx="10795" cy="5026025"/>
            </a:xfrm>
            <a:custGeom>
              <a:avLst/>
              <a:gdLst/>
              <a:ahLst/>
              <a:cxnLst/>
              <a:rect l="l" t="t" r="r" b="b"/>
              <a:pathLst>
                <a:path w="10795" h="5026025">
                  <a:moveTo>
                    <a:pt x="10477" y="5020792"/>
                  </a:moveTo>
                  <a:lnTo>
                    <a:pt x="8940" y="5017097"/>
                  </a:lnTo>
                  <a:lnTo>
                    <a:pt x="5245" y="5015560"/>
                  </a:lnTo>
                  <a:lnTo>
                    <a:pt x="1536" y="5017097"/>
                  </a:lnTo>
                  <a:lnTo>
                    <a:pt x="0" y="5020792"/>
                  </a:lnTo>
                  <a:lnTo>
                    <a:pt x="1536" y="5024501"/>
                  </a:lnTo>
                  <a:lnTo>
                    <a:pt x="5245" y="5026025"/>
                  </a:lnTo>
                  <a:lnTo>
                    <a:pt x="8940" y="5024501"/>
                  </a:lnTo>
                  <a:lnTo>
                    <a:pt x="10477" y="5020792"/>
                  </a:lnTo>
                  <a:close/>
                </a:path>
                <a:path w="10795" h="502602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2287032" y="1539087"/>
            <a:ext cx="2748206" cy="309073"/>
          </a:xfrm>
          <a:prstGeom prst="rect">
            <a:avLst/>
          </a:prstGeom>
        </p:spPr>
        <p:txBody>
          <a:bodyPr vert="horz" wrap="square" lIns="0" tIns="25414" rIns="0" bIns="0" rtlCol="0">
            <a:spAutoFit/>
          </a:bodyPr>
          <a:lstStyle/>
          <a:p>
            <a:pPr marL="7701">
              <a:spcBef>
                <a:spcPts val="200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What documentation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exists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future-state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system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integrations?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7" name="object 47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  <p:sp>
        <p:nvSpPr>
          <p:cNvPr id="26" name="object 26"/>
          <p:cNvSpPr txBox="1"/>
          <p:nvPr/>
        </p:nvSpPr>
        <p:spPr>
          <a:xfrm>
            <a:off x="2287032" y="1996257"/>
            <a:ext cx="2784787" cy="309073"/>
          </a:xfrm>
          <a:prstGeom prst="rect">
            <a:avLst/>
          </a:prstGeom>
        </p:spPr>
        <p:txBody>
          <a:bodyPr vert="horz" wrap="square" lIns="0" tIns="25414" rIns="0" bIns="0" rtlCol="0">
            <a:spAutoFit/>
          </a:bodyPr>
          <a:lstStyle/>
          <a:p>
            <a:pPr marL="7701">
              <a:spcBef>
                <a:spcPts val="200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What documentation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exists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future-state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process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flows?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287032" y="2453424"/>
            <a:ext cx="2607657" cy="309073"/>
          </a:xfrm>
          <a:prstGeom prst="rect">
            <a:avLst/>
          </a:prstGeom>
        </p:spPr>
        <p:txBody>
          <a:bodyPr vert="horz" wrap="square" lIns="0" tIns="25414" rIns="0" bIns="0" rtlCol="0">
            <a:spAutoFit/>
          </a:bodyPr>
          <a:lstStyle/>
          <a:p>
            <a:pPr marL="7701">
              <a:spcBef>
                <a:spcPts val="200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What documentation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exists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future-state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data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flows?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287032" y="2910591"/>
            <a:ext cx="2605347" cy="309073"/>
          </a:xfrm>
          <a:prstGeom prst="rect">
            <a:avLst/>
          </a:prstGeom>
        </p:spPr>
        <p:txBody>
          <a:bodyPr vert="horz" wrap="square" lIns="0" tIns="25414" rIns="0" bIns="0" rtlCol="0">
            <a:spAutoFit/>
          </a:bodyPr>
          <a:lstStyle/>
          <a:p>
            <a:pPr marL="7701">
              <a:spcBef>
                <a:spcPts val="200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What documentation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exists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future-state user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stories?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287032" y="3367760"/>
            <a:ext cx="2558369" cy="309073"/>
          </a:xfrm>
          <a:prstGeom prst="rect">
            <a:avLst/>
          </a:prstGeom>
        </p:spPr>
        <p:txBody>
          <a:bodyPr vert="horz" wrap="square" lIns="0" tIns="25414" rIns="0" bIns="0" rtlCol="0">
            <a:spAutoFit/>
          </a:bodyPr>
          <a:lstStyle/>
          <a:p>
            <a:pPr marL="7701">
              <a:spcBef>
                <a:spcPts val="200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What documentation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exists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future-state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use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cases?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287031" y="3824928"/>
            <a:ext cx="2257249" cy="309073"/>
          </a:xfrm>
          <a:prstGeom prst="rect">
            <a:avLst/>
          </a:prstGeom>
        </p:spPr>
        <p:txBody>
          <a:bodyPr vert="horz" wrap="square" lIns="0" tIns="25414" rIns="0" bIns="0" rtlCol="0">
            <a:spAutoFit/>
          </a:bodyPr>
          <a:lstStyle/>
          <a:p>
            <a:pPr marL="7701">
              <a:spcBef>
                <a:spcPts val="200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Is this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project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dependent on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other system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development</a:t>
            </a:r>
            <a:r>
              <a:rPr sz="879" spc="-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projects?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287032" y="4297297"/>
            <a:ext cx="2455941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Are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other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projects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dependent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on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this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project?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270100" y="1236811"/>
            <a:ext cx="578752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6" dirty="0">
                <a:latin typeface="Open Sans Extrabold"/>
                <a:cs typeface="Open Sans Extrabold"/>
              </a:rPr>
              <a:t>Question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267090" y="1236811"/>
            <a:ext cx="1000013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2" dirty="0">
                <a:latin typeface="Open Sans Extrabold"/>
                <a:cs typeface="Open Sans Extrabold"/>
              </a:rPr>
              <a:t>Client</a:t>
            </a:r>
            <a:r>
              <a:rPr sz="1001" b="1" spc="-15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Response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129668" y="1236811"/>
            <a:ext cx="1212953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3" dirty="0">
                <a:latin typeface="Open Sans Extrabold"/>
                <a:cs typeface="Open Sans Extrabold"/>
              </a:rPr>
              <a:t>Person</a:t>
            </a:r>
            <a:r>
              <a:rPr sz="1001" b="1" spc="-21" dirty="0">
                <a:latin typeface="Open Sans Extrabold"/>
                <a:cs typeface="Open Sans Extrabold"/>
              </a:rPr>
              <a:t> </a:t>
            </a:r>
            <a:r>
              <a:rPr sz="1001" b="1" spc="-49" dirty="0">
                <a:latin typeface="Open Sans Extrabold"/>
                <a:cs typeface="Open Sans Extrabold"/>
              </a:rPr>
              <a:t>Interviewed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026027" y="1236811"/>
            <a:ext cx="1076255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6" dirty="0">
                <a:latin typeface="Open Sans Extrabold"/>
                <a:cs typeface="Open Sans Extrabold"/>
              </a:rPr>
              <a:t>Date</a:t>
            </a:r>
            <a:r>
              <a:rPr sz="1001" b="1" spc="-27" dirty="0">
                <a:latin typeface="Open Sans Extrabold"/>
                <a:cs typeface="Open Sans Extrabold"/>
              </a:rPr>
              <a:t> </a:t>
            </a:r>
            <a:r>
              <a:rPr sz="1001" b="1" spc="-49" dirty="0">
                <a:latin typeface="Open Sans Extrabold"/>
                <a:cs typeface="Open Sans Extrabold"/>
              </a:rPr>
              <a:t>Interviewed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820791" y="1084422"/>
            <a:ext cx="757422" cy="315420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 marR="3081">
              <a:spcBef>
                <a:spcPts val="58"/>
              </a:spcBef>
            </a:pPr>
            <a:r>
              <a:rPr sz="1001" b="1" spc="-36" dirty="0">
                <a:latin typeface="Open Sans Extrabold"/>
                <a:cs typeface="Open Sans Extrabold"/>
              </a:rPr>
              <a:t>Information  Complete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10707" y="1541590"/>
            <a:ext cx="978834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9" dirty="0">
                <a:latin typeface="Open Sans Extrabold"/>
                <a:cs typeface="Open Sans Extrabold"/>
              </a:rPr>
              <a:t>Documentation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0812367" y="1554289"/>
            <a:ext cx="17173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No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0812367" y="2087689"/>
            <a:ext cx="17173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No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0812367" y="2544857"/>
            <a:ext cx="17173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No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0812367" y="3002025"/>
            <a:ext cx="17173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No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0812367" y="3459194"/>
            <a:ext cx="17173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No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0812367" y="3992594"/>
            <a:ext cx="17173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No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0812367" y="4297411"/>
            <a:ext cx="17173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No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02284" y="1236811"/>
            <a:ext cx="345018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0" dirty="0">
                <a:latin typeface="Open Sans Extrabold"/>
                <a:cs typeface="Open Sans Extrabold"/>
              </a:rPr>
              <a:t>Topic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02284" y="3827429"/>
            <a:ext cx="1355812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9" dirty="0">
                <a:latin typeface="Open Sans Extrabold"/>
                <a:cs typeface="Open Sans Extrabold"/>
              </a:rPr>
              <a:t>Project</a:t>
            </a:r>
            <a:r>
              <a:rPr sz="1001" b="1" spc="-18" dirty="0">
                <a:latin typeface="Open Sans Extrabold"/>
                <a:cs typeface="Open Sans Extrabold"/>
              </a:rPr>
              <a:t> </a:t>
            </a:r>
            <a:r>
              <a:rPr sz="1001" b="1" spc="-33" dirty="0">
                <a:latin typeface="Open Sans Extrabold"/>
                <a:cs typeface="Open Sans Extrabold"/>
              </a:rPr>
              <a:t>Dependencies</a:t>
            </a:r>
            <a:endParaRPr sz="1001">
              <a:latin typeface="Open Sans Extrabold"/>
              <a:cs typeface="Open Sans Extrabol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75951"/>
              </p:ext>
            </p:extLst>
          </p:nvPr>
        </p:nvGraphicFramePr>
        <p:xfrm>
          <a:off x="603106" y="1157405"/>
          <a:ext cx="10992437" cy="13921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46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6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51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22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16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39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600" spc="-40" dirty="0">
                          <a:solidFill>
                            <a:srgbClr val="2E75B5"/>
                          </a:solidFill>
                          <a:latin typeface="Open Sans"/>
                          <a:cs typeface="Open Sans"/>
                        </a:rPr>
                        <a:t>Infrastructure</a:t>
                      </a:r>
                      <a:endParaRPr sz="1600" dirty="0">
                        <a:latin typeface="Open Sans"/>
                        <a:cs typeface="Open Sans"/>
                      </a:endParaRPr>
                    </a:p>
                  </a:txBody>
                  <a:tcPr marL="0" marR="0" marT="16942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0795">
                        <a:lnSpc>
                          <a:spcPct val="100000"/>
                        </a:lnSpc>
                      </a:pPr>
                      <a:r>
                        <a:rPr sz="1000" b="1" spc="-60" dirty="0">
                          <a:latin typeface="Open Sans Extrabold"/>
                          <a:cs typeface="Open Sans Extrabold"/>
                        </a:rPr>
                        <a:t>Question</a:t>
                      </a:r>
                      <a:endParaRPr sz="1000">
                        <a:latin typeface="Open Sans Extrabold"/>
                        <a:cs typeface="Open Sans Extrabold"/>
                      </a:endParaRPr>
                    </a:p>
                  </a:txBody>
                  <a:tcPr marL="0" marR="0" marT="3466" marB="0">
                    <a:lnB w="12700">
                      <a:solidFill>
                        <a:srgbClr val="00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66725">
                        <a:lnSpc>
                          <a:spcPct val="100000"/>
                        </a:lnSpc>
                      </a:pPr>
                      <a:r>
                        <a:rPr sz="1000" b="1" spc="-70" dirty="0">
                          <a:latin typeface="Open Sans Extrabold"/>
                          <a:cs typeface="Open Sans Extrabold"/>
                        </a:rPr>
                        <a:t>Client</a:t>
                      </a:r>
                      <a:r>
                        <a:rPr sz="1000" b="1" spc="-1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000" b="1" spc="-60" dirty="0">
                          <a:latin typeface="Open Sans Extrabold"/>
                          <a:cs typeface="Open Sans Extrabold"/>
                        </a:rPr>
                        <a:t>Response</a:t>
                      </a:r>
                      <a:endParaRPr sz="1000">
                        <a:latin typeface="Open Sans Extrabold"/>
                        <a:cs typeface="Open Sans Extrabold"/>
                      </a:endParaRPr>
                    </a:p>
                  </a:txBody>
                  <a:tcPr marL="0" marR="0" marT="3466" marB="0">
                    <a:lnB w="12700">
                      <a:solidFill>
                        <a:srgbClr val="00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23900">
                        <a:lnSpc>
                          <a:spcPct val="100000"/>
                        </a:lnSpc>
                      </a:pPr>
                      <a:r>
                        <a:rPr sz="1000" b="1" spc="-55" dirty="0">
                          <a:latin typeface="Open Sans Extrabold"/>
                          <a:cs typeface="Open Sans Extrabold"/>
                        </a:rPr>
                        <a:t>Person</a:t>
                      </a:r>
                      <a:r>
                        <a:rPr sz="1000" b="1" spc="-15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000" b="1" spc="-80" dirty="0">
                          <a:latin typeface="Open Sans Extrabold"/>
                          <a:cs typeface="Open Sans Extrabold"/>
                        </a:rPr>
                        <a:t>Interviewed</a:t>
                      </a:r>
                      <a:endParaRPr sz="1000">
                        <a:latin typeface="Open Sans Extrabold"/>
                        <a:cs typeface="Open Sans Extrabold"/>
                      </a:endParaRPr>
                    </a:p>
                  </a:txBody>
                  <a:tcPr marL="0" marR="0" marT="3466" marB="0">
                    <a:lnB w="12700">
                      <a:solidFill>
                        <a:srgbClr val="00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22325">
                        <a:lnSpc>
                          <a:spcPct val="100000"/>
                        </a:lnSpc>
                      </a:pPr>
                      <a:r>
                        <a:rPr sz="1000" b="1" spc="-60" dirty="0">
                          <a:latin typeface="Open Sans Extrabold"/>
                          <a:cs typeface="Open Sans Extrabold"/>
                        </a:rPr>
                        <a:t>Date</a:t>
                      </a:r>
                      <a:r>
                        <a:rPr sz="1000" b="1" spc="-2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000" b="1" spc="-80" dirty="0">
                          <a:latin typeface="Open Sans Extrabold"/>
                          <a:cs typeface="Open Sans Extrabold"/>
                        </a:rPr>
                        <a:t>Interviewed</a:t>
                      </a:r>
                      <a:endParaRPr sz="1000">
                        <a:latin typeface="Open Sans Extrabold"/>
                        <a:cs typeface="Open Sans Extrabold"/>
                      </a:endParaRPr>
                    </a:p>
                  </a:txBody>
                  <a:tcPr marL="0" marR="0" marT="3466" marB="0">
                    <a:lnB w="12700">
                      <a:solidFill>
                        <a:srgbClr val="00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98170">
                        <a:lnSpc>
                          <a:spcPct val="100000"/>
                        </a:lnSpc>
                      </a:pPr>
                      <a:r>
                        <a:rPr sz="1000" b="1" spc="-65" dirty="0">
                          <a:latin typeface="Open Sans Extrabold"/>
                          <a:cs typeface="Open Sans Extrabold"/>
                        </a:rPr>
                        <a:t>Information</a:t>
                      </a:r>
                      <a:r>
                        <a:rPr sz="1000" b="1" spc="-25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000" b="1" spc="-60" dirty="0">
                          <a:latin typeface="Open Sans Extrabold"/>
                          <a:cs typeface="Open Sans Extrabold"/>
                        </a:rPr>
                        <a:t>Complete</a:t>
                      </a:r>
                      <a:endParaRPr sz="1000">
                        <a:latin typeface="Open Sans Extrabold"/>
                        <a:cs typeface="Open Sans Extrabold"/>
                      </a:endParaRPr>
                    </a:p>
                  </a:txBody>
                  <a:tcPr marL="0" marR="0" marT="3466" marB="0">
                    <a:lnB w="12700">
                      <a:solidFill>
                        <a:srgbClr val="0001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072">
                <a:tc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How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is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the current platform being hosted: 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Internal,</a:t>
                      </a: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hosting</a:t>
                      </a:r>
                      <a:endParaRPr sz="900">
                        <a:latin typeface="Open Sans"/>
                        <a:cs typeface="Open Sans"/>
                      </a:endParaRPr>
                    </a:p>
                    <a:p>
                      <a:pPr marL="1079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provider,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private cloud 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servers,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or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hosted cloud servers?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113594" marB="0"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3415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No</a:t>
                      </a:r>
                      <a:endParaRPr sz="900" dirty="0">
                        <a:latin typeface="Open Sans"/>
                        <a:cs typeface="Open Sans"/>
                      </a:endParaRPr>
                    </a:p>
                  </a:txBody>
                  <a:tcPr marL="0" marR="0" marT="113594" marB="0"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602284" y="2529619"/>
            <a:ext cx="2862570" cy="309073"/>
          </a:xfrm>
          <a:prstGeom prst="rect">
            <a:avLst/>
          </a:prstGeom>
        </p:spPr>
        <p:txBody>
          <a:bodyPr vert="horz" wrap="square" lIns="0" tIns="25414" rIns="0" bIns="0" rtlCol="0">
            <a:spAutoFit/>
          </a:bodyPr>
          <a:lstStyle/>
          <a:p>
            <a:pPr marL="7701">
              <a:spcBef>
                <a:spcPts val="200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Which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environments does the current platform have: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development,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QA,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pre-production,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production?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2284" y="2986786"/>
            <a:ext cx="3055102" cy="309073"/>
          </a:xfrm>
          <a:prstGeom prst="rect">
            <a:avLst/>
          </a:prstGeom>
        </p:spPr>
        <p:txBody>
          <a:bodyPr vert="horz" wrap="square" lIns="0" tIns="25414" rIns="0" bIns="0" rtlCol="0">
            <a:spAutoFit/>
          </a:bodyPr>
          <a:lstStyle/>
          <a:p>
            <a:pPr marL="7701">
              <a:spcBef>
                <a:spcPts val="200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What was your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total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annual online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revenue over the past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12-month</a:t>
            </a:r>
            <a:r>
              <a:rPr sz="879" spc="-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period?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2284" y="3443954"/>
            <a:ext cx="3190260" cy="309073"/>
          </a:xfrm>
          <a:prstGeom prst="rect">
            <a:avLst/>
          </a:prstGeom>
        </p:spPr>
        <p:txBody>
          <a:bodyPr vert="horz" wrap="square" lIns="0" tIns="25414" rIns="0" bIns="0" rtlCol="0">
            <a:spAutoFit/>
          </a:bodyPr>
          <a:lstStyle/>
          <a:p>
            <a:pPr marL="7701">
              <a:spcBef>
                <a:spcPts val="200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What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was the average order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value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online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transactions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over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past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12-month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period?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2284" y="3901122"/>
            <a:ext cx="3221450" cy="305991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Which region does the majority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your website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traffic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come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from?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2284" y="4358291"/>
            <a:ext cx="3381637" cy="460200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How many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unique domains do you expect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have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production?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E.g.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“</a:t>
            </a:r>
            <a:r>
              <a:rPr sz="879" u="sng" spc="12" dirty="0">
                <a:solidFill>
                  <a:srgbClr val="4B4F51"/>
                </a:solidFill>
                <a:uFill>
                  <a:solidFill>
                    <a:srgbClr val="4B4F51"/>
                  </a:solidFill>
                </a:uFill>
                <a:latin typeface="Open Sans"/>
                <a:cs typeface="Open Sans"/>
              </a:rPr>
              <a:t>magento.com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”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“</a:t>
            </a:r>
            <a:r>
              <a:rPr sz="879" u="sng" spc="12" dirty="0">
                <a:solidFill>
                  <a:srgbClr val="4B4F51"/>
                </a:solidFill>
                <a:uFill>
                  <a:solidFill>
                    <a:srgbClr val="4B4F51"/>
                  </a:solidFill>
                </a:uFill>
                <a:latin typeface="Open Sans"/>
                <a:cs typeface="Open Sans"/>
              </a:rPr>
              <a:t>magento.com/fr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”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are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two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separate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domains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2284" y="4967809"/>
            <a:ext cx="3346211" cy="768617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How many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peak page views per hour do you expect on an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average day across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all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unique domains? Please don’t include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holiday 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sale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event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traffic.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Our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proposal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built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around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largest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moment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your average day, rather than the biggest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moment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your year.</a:t>
            </a:r>
            <a:endParaRPr sz="879">
              <a:latin typeface="Open Sans"/>
              <a:cs typeface="Open Sans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609985" y="3346215"/>
            <a:ext cx="10972030" cy="6546"/>
            <a:chOff x="1005205" y="5518156"/>
            <a:chExt cx="18093690" cy="10795"/>
          </a:xfrm>
        </p:grpSpPr>
        <p:sp>
          <p:nvSpPr>
            <p:cNvPr id="12" name="object 12"/>
            <p:cNvSpPr/>
            <p:nvPr/>
          </p:nvSpPr>
          <p:spPr>
            <a:xfrm>
              <a:off x="1031382" y="5523392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3" name="object 13"/>
            <p:cNvSpPr/>
            <p:nvPr/>
          </p:nvSpPr>
          <p:spPr>
            <a:xfrm>
              <a:off x="1005192" y="5518168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24"/>
                  </a:lnTo>
                  <a:lnTo>
                    <a:pt x="5245" y="0"/>
                  </a:lnTo>
                  <a:lnTo>
                    <a:pt x="1536" y="1524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45" y="10464"/>
                  </a:lnTo>
                  <a:lnTo>
                    <a:pt x="8940" y="8928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24"/>
                  </a:lnTo>
                  <a:lnTo>
                    <a:pt x="18088458" y="0"/>
                  </a:lnTo>
                  <a:lnTo>
                    <a:pt x="18084762" y="1524"/>
                  </a:lnTo>
                  <a:lnTo>
                    <a:pt x="18083226" y="5232"/>
                  </a:lnTo>
                  <a:lnTo>
                    <a:pt x="18084762" y="8928"/>
                  </a:lnTo>
                  <a:lnTo>
                    <a:pt x="18088458" y="10464"/>
                  </a:lnTo>
                  <a:lnTo>
                    <a:pt x="18092166" y="8928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609985" y="2895397"/>
            <a:ext cx="10972030" cy="6546"/>
            <a:chOff x="1005205" y="4774723"/>
            <a:chExt cx="18093690" cy="10795"/>
          </a:xfrm>
        </p:grpSpPr>
        <p:sp>
          <p:nvSpPr>
            <p:cNvPr id="15" name="object 15"/>
            <p:cNvSpPr/>
            <p:nvPr/>
          </p:nvSpPr>
          <p:spPr>
            <a:xfrm>
              <a:off x="1031382" y="4779959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6" name="object 16"/>
            <p:cNvSpPr/>
            <p:nvPr/>
          </p:nvSpPr>
          <p:spPr>
            <a:xfrm>
              <a:off x="1005192" y="4774723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8094325" h="10795">
                  <a:moveTo>
                    <a:pt x="18093703" y="5245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45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609985" y="3809733"/>
            <a:ext cx="10972030" cy="6546"/>
            <a:chOff x="1005205" y="6282531"/>
            <a:chExt cx="18093690" cy="10795"/>
          </a:xfrm>
        </p:grpSpPr>
        <p:sp>
          <p:nvSpPr>
            <p:cNvPr id="18" name="object 18"/>
            <p:cNvSpPr/>
            <p:nvPr/>
          </p:nvSpPr>
          <p:spPr>
            <a:xfrm>
              <a:off x="1031382" y="6287766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9" name="object 19"/>
            <p:cNvSpPr/>
            <p:nvPr/>
          </p:nvSpPr>
          <p:spPr>
            <a:xfrm>
              <a:off x="1005192" y="6282531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8094325" h="10795">
                  <a:moveTo>
                    <a:pt x="18093703" y="5245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45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609985" y="4263726"/>
            <a:ext cx="10972030" cy="6546"/>
            <a:chOff x="1005205" y="7031199"/>
            <a:chExt cx="18093690" cy="10795"/>
          </a:xfrm>
        </p:grpSpPr>
        <p:sp>
          <p:nvSpPr>
            <p:cNvPr id="21" name="object 21"/>
            <p:cNvSpPr/>
            <p:nvPr/>
          </p:nvSpPr>
          <p:spPr>
            <a:xfrm>
              <a:off x="1031382" y="7036434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2" name="object 22"/>
            <p:cNvSpPr/>
            <p:nvPr/>
          </p:nvSpPr>
          <p:spPr>
            <a:xfrm>
              <a:off x="1005192" y="7031208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45" y="10464"/>
                  </a:lnTo>
                  <a:lnTo>
                    <a:pt x="8940" y="8928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28"/>
                  </a:lnTo>
                  <a:lnTo>
                    <a:pt x="18088458" y="10464"/>
                  </a:lnTo>
                  <a:lnTo>
                    <a:pt x="18092166" y="8928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609985" y="4876458"/>
            <a:ext cx="10972030" cy="6546"/>
            <a:chOff x="1005205" y="8041640"/>
            <a:chExt cx="18093690" cy="10795"/>
          </a:xfrm>
        </p:grpSpPr>
        <p:sp>
          <p:nvSpPr>
            <p:cNvPr id="24" name="object 24"/>
            <p:cNvSpPr/>
            <p:nvPr/>
          </p:nvSpPr>
          <p:spPr>
            <a:xfrm>
              <a:off x="1031382" y="8046875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5" name="object 25"/>
            <p:cNvSpPr/>
            <p:nvPr/>
          </p:nvSpPr>
          <p:spPr>
            <a:xfrm>
              <a:off x="1005192" y="8041646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64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64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10202809" y="2621052"/>
            <a:ext cx="17173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No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  <p:sp>
        <p:nvSpPr>
          <p:cNvPr id="27" name="object 27"/>
          <p:cNvSpPr txBox="1"/>
          <p:nvPr/>
        </p:nvSpPr>
        <p:spPr>
          <a:xfrm>
            <a:off x="10202809" y="3078220"/>
            <a:ext cx="17173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No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0202809" y="3535388"/>
            <a:ext cx="17173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No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0202809" y="3992556"/>
            <a:ext cx="17173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No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202809" y="4449724"/>
            <a:ext cx="17173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No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0202809" y="4983124"/>
            <a:ext cx="17173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No</a:t>
            </a:r>
            <a:endParaRPr sz="879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13159" y="1235769"/>
          <a:ext cx="10990897" cy="4530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42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51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22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16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4866"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60" dirty="0">
                          <a:latin typeface="Open Sans Extrabold"/>
                          <a:cs typeface="Open Sans Extrabold"/>
                        </a:rPr>
                        <a:t>Question</a:t>
                      </a:r>
                      <a:endParaRPr sz="1000">
                        <a:latin typeface="Open Sans Extrabold"/>
                        <a:cs typeface="Open Sans Extrabold"/>
                      </a:endParaRPr>
                    </a:p>
                  </a:txBody>
                  <a:tcPr marL="0" marR="0" marT="8471" marB="0">
                    <a:lnB w="12700">
                      <a:solidFill>
                        <a:srgbClr val="00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70" dirty="0">
                          <a:latin typeface="Open Sans Extrabold"/>
                          <a:cs typeface="Open Sans Extrabold"/>
                        </a:rPr>
                        <a:t>Client</a:t>
                      </a:r>
                      <a:r>
                        <a:rPr sz="1000" b="1" spc="-1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000" b="1" spc="-60" dirty="0">
                          <a:latin typeface="Open Sans Extrabold"/>
                          <a:cs typeface="Open Sans Extrabold"/>
                        </a:rPr>
                        <a:t>Response</a:t>
                      </a:r>
                      <a:endParaRPr sz="1000">
                        <a:latin typeface="Open Sans Extrabold"/>
                        <a:cs typeface="Open Sans Extrabold"/>
                      </a:endParaRPr>
                    </a:p>
                  </a:txBody>
                  <a:tcPr marL="0" marR="0" marT="8471" marB="0">
                    <a:lnB w="12700">
                      <a:solidFill>
                        <a:srgbClr val="00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5" dirty="0">
                          <a:latin typeface="Open Sans Extrabold"/>
                          <a:cs typeface="Open Sans Extrabold"/>
                        </a:rPr>
                        <a:t>Person</a:t>
                      </a:r>
                      <a:r>
                        <a:rPr sz="1000" b="1" spc="-15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000" b="1" spc="-80" dirty="0">
                          <a:latin typeface="Open Sans Extrabold"/>
                          <a:cs typeface="Open Sans Extrabold"/>
                        </a:rPr>
                        <a:t>Interviewed</a:t>
                      </a:r>
                      <a:endParaRPr sz="1000">
                        <a:latin typeface="Open Sans Extrabold"/>
                        <a:cs typeface="Open Sans Extrabold"/>
                      </a:endParaRPr>
                    </a:p>
                  </a:txBody>
                  <a:tcPr marL="0" marR="0" marT="8471" marB="0">
                    <a:lnB w="12700">
                      <a:solidFill>
                        <a:srgbClr val="00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232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60" dirty="0">
                          <a:latin typeface="Open Sans Extrabold"/>
                          <a:cs typeface="Open Sans Extrabold"/>
                        </a:rPr>
                        <a:t>Date</a:t>
                      </a:r>
                      <a:r>
                        <a:rPr sz="1000" b="1" spc="-2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000" b="1" spc="-80" dirty="0">
                          <a:latin typeface="Open Sans Extrabold"/>
                          <a:cs typeface="Open Sans Extrabold"/>
                        </a:rPr>
                        <a:t>Interviewed</a:t>
                      </a:r>
                      <a:endParaRPr sz="1000">
                        <a:latin typeface="Open Sans Extrabold"/>
                        <a:cs typeface="Open Sans Extrabold"/>
                      </a:endParaRPr>
                    </a:p>
                  </a:txBody>
                  <a:tcPr marL="0" marR="0" marT="8471" marB="0">
                    <a:lnB w="12700">
                      <a:solidFill>
                        <a:srgbClr val="00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81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65" dirty="0">
                          <a:latin typeface="Open Sans Extrabold"/>
                          <a:cs typeface="Open Sans Extrabold"/>
                        </a:rPr>
                        <a:t>Information</a:t>
                      </a:r>
                      <a:r>
                        <a:rPr sz="1000" b="1" spc="-25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000" b="1" spc="-60" dirty="0">
                          <a:latin typeface="Open Sans Extrabold"/>
                          <a:cs typeface="Open Sans Extrabold"/>
                        </a:rPr>
                        <a:t>Complete</a:t>
                      </a:r>
                      <a:endParaRPr sz="1000">
                        <a:latin typeface="Open Sans Extrabold"/>
                        <a:cs typeface="Open Sans Extrabold"/>
                      </a:endParaRPr>
                    </a:p>
                  </a:txBody>
                  <a:tcPr marL="0" marR="0" marT="8471" marB="0">
                    <a:lnB w="12700">
                      <a:solidFill>
                        <a:srgbClr val="0001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223"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How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many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peak orders per hour do you expect on an average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113594" marB="0"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53415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No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113594" marB="0">
                    <a:lnT w="12700">
                      <a:solidFill>
                        <a:srgbClr val="000101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101"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day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across 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all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unique domains? Please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don’t include holiday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885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101"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and 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sale</a:t>
                      </a: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event 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traffic.</a:t>
                      </a: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Our</a:t>
                      </a: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proposal </a:t>
                      </a:r>
                      <a:r>
                        <a:rPr sz="90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is</a:t>
                      </a: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built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around</a:t>
                      </a: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</a:t>
                      </a: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largest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885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101"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moment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of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your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average day,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rather than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 biggest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moment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885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849"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</a:t>
                      </a:r>
                      <a:r>
                        <a:rPr sz="900" spc="-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your</a:t>
                      </a:r>
                      <a:r>
                        <a:rPr sz="900" spc="-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year.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8856" marB="0"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223"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Do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you expect 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cross </a:t>
                      </a: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more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than 500 concurrent 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visitors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to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113594" marB="0"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53415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No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113594" marB="0"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101"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your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online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store on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 average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day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(outside 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holiday or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847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687"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other</a:t>
                      </a:r>
                      <a:r>
                        <a:rPr sz="90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promotional</a:t>
                      </a:r>
                      <a:r>
                        <a:rPr sz="90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sale</a:t>
                      </a:r>
                      <a:r>
                        <a:rPr sz="90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events)?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8856" marB="0"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3384"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1555"/>
                        </a:spcBef>
                      </a:pPr>
                      <a:r>
                        <a:rPr sz="90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If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you answered 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“Yes”</a:t>
                      </a: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the above question,</a:t>
                      </a: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how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many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119755" marB="0"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53415">
                        <a:lnSpc>
                          <a:spcPct val="100000"/>
                        </a:lnSpc>
                        <a:spcBef>
                          <a:spcPts val="1560"/>
                        </a:spcBef>
                      </a:pP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No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120140" marB="0"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2101"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concurrent 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visitors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your online store</a:t>
                      </a: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do you expect on an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847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849"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average</a:t>
                      </a:r>
                      <a:r>
                        <a:rPr sz="900" spc="-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day?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8856" marB="0"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838"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How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much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higher </a:t>
                      </a:r>
                      <a:r>
                        <a:rPr sz="900" spc="1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is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your </a:t>
                      </a: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web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traffic</a:t>
                      </a: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on holiday/promotion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113594" marB="0"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53415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No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113594" marB="0"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3302"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days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compared 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an average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day?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8471" marB="0"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3384"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1555"/>
                        </a:spcBef>
                      </a:pP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How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many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holiday/promotion 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sales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events</a:t>
                      </a: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do you expect to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119755" marB="0"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53415">
                        <a:lnSpc>
                          <a:spcPct val="100000"/>
                        </a:lnSpc>
                        <a:spcBef>
                          <a:spcPts val="1560"/>
                        </a:spcBef>
                      </a:pP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No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120140" marB="0"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3302"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have</a:t>
                      </a:r>
                      <a:r>
                        <a:rPr sz="90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</a:t>
                      </a:r>
                      <a:r>
                        <a:rPr sz="900" spc="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</a:t>
                      </a:r>
                      <a:r>
                        <a:rPr sz="90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year?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8471" marB="0"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3384"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1555"/>
                        </a:spcBef>
                      </a:pP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How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many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total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simple SKUs do you plan</a:t>
                      </a: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sell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across 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all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your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119755" marB="0"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1195">
                        <a:lnSpc>
                          <a:spcPct val="100000"/>
                        </a:lnSpc>
                        <a:spcBef>
                          <a:spcPts val="1560"/>
                        </a:spcBef>
                      </a:pP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No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120140" marB="0"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9849"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domains?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8471" marB="0"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8425"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How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many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total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complex SKUs</a:t>
                      </a: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do you plan 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sell</a:t>
                      </a: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online?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113594" marB="0"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3415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No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113594" marB="0"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3384"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1555"/>
                        </a:spcBef>
                      </a:pP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How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many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total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simple SKUs do you plan</a:t>
                      </a: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sell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across 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all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your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119755" marB="0"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53415">
                        <a:lnSpc>
                          <a:spcPct val="100000"/>
                        </a:lnSpc>
                        <a:spcBef>
                          <a:spcPts val="1560"/>
                        </a:spcBef>
                      </a:pP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No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120140" marB="0">
                    <a:lnT w="12700">
                      <a:solidFill>
                        <a:srgbClr val="B4B5B7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3641"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domains?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847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13159" y="1235769"/>
          <a:ext cx="10990897" cy="1684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56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4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51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22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20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4866"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60" dirty="0">
                          <a:latin typeface="Open Sans Extrabold"/>
                          <a:cs typeface="Open Sans Extrabold"/>
                        </a:rPr>
                        <a:t>Question</a:t>
                      </a:r>
                      <a:endParaRPr sz="1000">
                        <a:latin typeface="Open Sans Extrabold"/>
                        <a:cs typeface="Open Sans Extrabold"/>
                      </a:endParaRPr>
                    </a:p>
                  </a:txBody>
                  <a:tcPr marL="0" marR="0" marT="8471" marB="0">
                    <a:lnB w="12700">
                      <a:solidFill>
                        <a:srgbClr val="00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321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70" dirty="0">
                          <a:latin typeface="Open Sans Extrabold"/>
                          <a:cs typeface="Open Sans Extrabold"/>
                        </a:rPr>
                        <a:t>Client</a:t>
                      </a:r>
                      <a:r>
                        <a:rPr sz="1000" b="1" spc="-1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000" b="1" spc="-60" dirty="0">
                          <a:latin typeface="Open Sans Extrabold"/>
                          <a:cs typeface="Open Sans Extrabold"/>
                        </a:rPr>
                        <a:t>Response</a:t>
                      </a:r>
                      <a:endParaRPr sz="1000">
                        <a:latin typeface="Open Sans Extrabold"/>
                        <a:cs typeface="Open Sans Extrabold"/>
                      </a:endParaRPr>
                    </a:p>
                  </a:txBody>
                  <a:tcPr marL="0" marR="0" marT="8471" marB="0">
                    <a:lnB w="12700">
                      <a:solidFill>
                        <a:srgbClr val="00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55" dirty="0">
                          <a:latin typeface="Open Sans Extrabold"/>
                          <a:cs typeface="Open Sans Extrabold"/>
                        </a:rPr>
                        <a:t>Person</a:t>
                      </a:r>
                      <a:r>
                        <a:rPr sz="1000" b="1" spc="-15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000" b="1" spc="-80" dirty="0">
                          <a:latin typeface="Open Sans Extrabold"/>
                          <a:cs typeface="Open Sans Extrabold"/>
                        </a:rPr>
                        <a:t>Interviewed</a:t>
                      </a:r>
                      <a:endParaRPr sz="1000">
                        <a:latin typeface="Open Sans Extrabold"/>
                        <a:cs typeface="Open Sans Extrabold"/>
                      </a:endParaRPr>
                    </a:p>
                  </a:txBody>
                  <a:tcPr marL="0" marR="0" marT="8471" marB="0">
                    <a:lnB w="12700">
                      <a:solidFill>
                        <a:srgbClr val="00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232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60" dirty="0">
                          <a:latin typeface="Open Sans Extrabold"/>
                          <a:cs typeface="Open Sans Extrabold"/>
                        </a:rPr>
                        <a:t>Date</a:t>
                      </a:r>
                      <a:r>
                        <a:rPr sz="1000" b="1" spc="-20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000" b="1" spc="-80" dirty="0">
                          <a:latin typeface="Open Sans Extrabold"/>
                          <a:cs typeface="Open Sans Extrabold"/>
                        </a:rPr>
                        <a:t>Interviewed</a:t>
                      </a:r>
                      <a:endParaRPr sz="1000">
                        <a:latin typeface="Open Sans Extrabold"/>
                        <a:cs typeface="Open Sans Extrabold"/>
                      </a:endParaRPr>
                    </a:p>
                  </a:txBody>
                  <a:tcPr marL="0" marR="0" marT="8471" marB="0">
                    <a:lnB w="12700">
                      <a:solidFill>
                        <a:srgbClr val="00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81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000" b="1" spc="-65" dirty="0">
                          <a:latin typeface="Open Sans Extrabold"/>
                          <a:cs typeface="Open Sans Extrabold"/>
                        </a:rPr>
                        <a:t>Information</a:t>
                      </a:r>
                      <a:r>
                        <a:rPr sz="1000" b="1" spc="-25" dirty="0">
                          <a:latin typeface="Open Sans Extrabold"/>
                          <a:cs typeface="Open Sans Extrabold"/>
                        </a:rPr>
                        <a:t> </a:t>
                      </a:r>
                      <a:r>
                        <a:rPr sz="1000" b="1" spc="-60" dirty="0">
                          <a:latin typeface="Open Sans Extrabold"/>
                          <a:cs typeface="Open Sans Extrabold"/>
                        </a:rPr>
                        <a:t>Complete</a:t>
                      </a:r>
                      <a:endParaRPr sz="1000">
                        <a:latin typeface="Open Sans Extrabold"/>
                        <a:cs typeface="Open Sans Extrabold"/>
                      </a:endParaRPr>
                    </a:p>
                  </a:txBody>
                  <a:tcPr marL="0" marR="0" marT="8471" marB="0">
                    <a:lnB w="12700">
                      <a:solidFill>
                        <a:srgbClr val="0001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585"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How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many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total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complex SKUs</a:t>
                      </a: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do you plan 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sell</a:t>
                      </a: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online?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113594" marB="0"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8170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No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113594" marB="0">
                    <a:lnT w="12700">
                      <a:solidFill>
                        <a:srgbClr val="000101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072"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How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many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categories/sub-categories 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products do you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plan</a:t>
                      </a:r>
                      <a:endParaRPr sz="900">
                        <a:latin typeface="Open Sans"/>
                        <a:cs typeface="Open Sans"/>
                      </a:endParaRPr>
                    </a:p>
                    <a:p>
                      <a:pPr marL="82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to sell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online?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Please include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all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levels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sub categories.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113594" marB="0"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8170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No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113594" marB="0"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172">
                <a:tc>
                  <a:txBody>
                    <a:bodyPr/>
                    <a:lstStyle/>
                    <a:p>
                      <a:pPr marL="8255" marR="275590" algn="just">
                        <a:lnSpc>
                          <a:spcPct val="113700"/>
                        </a:lnSpc>
                        <a:spcBef>
                          <a:spcPts val="1240"/>
                        </a:spcBef>
                      </a:pP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How much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storage are you currently using 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for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your production </a:t>
                      </a:r>
                      <a:r>
                        <a:rPr sz="90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environment 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(not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including copies 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of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the 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site,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database dumps, </a:t>
                      </a:r>
                      <a:r>
                        <a:rPr sz="900" spc="-36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backups,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etc.)?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Enter amounts </a:t>
                      </a:r>
                      <a:r>
                        <a:rPr sz="900" spc="1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in</a:t>
                      </a:r>
                      <a:r>
                        <a:rPr sz="900" spc="20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GBs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95496" marB="0"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8170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900" spc="25" dirty="0">
                          <a:solidFill>
                            <a:srgbClr val="4B4F51"/>
                          </a:solidFill>
                          <a:latin typeface="Open Sans"/>
                          <a:cs typeface="Open Sans"/>
                        </a:rPr>
                        <a:t>No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113594" marB="0">
                    <a:lnT w="12700">
                      <a:solidFill>
                        <a:srgbClr val="B4B5B7"/>
                      </a:solidFill>
                      <a:prstDash val="solid"/>
                    </a:lnT>
                    <a:lnB w="12700">
                      <a:solidFill>
                        <a:srgbClr val="B4B5B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610750" y="2910591"/>
            <a:ext cx="3378942" cy="309073"/>
          </a:xfrm>
          <a:prstGeom prst="rect">
            <a:avLst/>
          </a:prstGeom>
        </p:spPr>
        <p:txBody>
          <a:bodyPr vert="horz" wrap="square" lIns="0" tIns="25414" rIns="0" bIns="0" rtlCol="0">
            <a:spAutoFit/>
          </a:bodyPr>
          <a:lstStyle/>
          <a:p>
            <a:pPr marL="7701">
              <a:spcBef>
                <a:spcPts val="200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What percentage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storage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amount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entered above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used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media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files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(images,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pdfs,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other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assets)?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0750" y="3367760"/>
            <a:ext cx="3286526" cy="305991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How many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concurrent back-office users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will log in at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peak for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average day?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0750" y="3824928"/>
            <a:ext cx="3314251" cy="305991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 need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use your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own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SSL?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For example, do you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need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Extended Validation SSL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Certificate?</a:t>
            </a:r>
            <a:endParaRPr sz="879">
              <a:latin typeface="Open Sans"/>
              <a:cs typeface="Open Sans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609985" y="3276370"/>
            <a:ext cx="10972030" cy="6546"/>
            <a:chOff x="1005205" y="5402976"/>
            <a:chExt cx="18093690" cy="10795"/>
          </a:xfrm>
        </p:grpSpPr>
        <p:sp>
          <p:nvSpPr>
            <p:cNvPr id="9" name="object 9"/>
            <p:cNvSpPr/>
            <p:nvPr/>
          </p:nvSpPr>
          <p:spPr>
            <a:xfrm>
              <a:off x="1031382" y="5408212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0" name="object 10"/>
            <p:cNvSpPr/>
            <p:nvPr/>
          </p:nvSpPr>
          <p:spPr>
            <a:xfrm>
              <a:off x="1005192" y="5402979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09985" y="3733538"/>
            <a:ext cx="10972030" cy="6546"/>
            <a:chOff x="1005205" y="6156880"/>
            <a:chExt cx="18093690" cy="10795"/>
          </a:xfrm>
        </p:grpSpPr>
        <p:sp>
          <p:nvSpPr>
            <p:cNvPr id="12" name="object 12"/>
            <p:cNvSpPr/>
            <p:nvPr/>
          </p:nvSpPr>
          <p:spPr>
            <a:xfrm>
              <a:off x="1031382" y="6162116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3" name="object 13"/>
            <p:cNvSpPr/>
            <p:nvPr/>
          </p:nvSpPr>
          <p:spPr>
            <a:xfrm>
              <a:off x="1005192" y="6156890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24"/>
                  </a:lnTo>
                  <a:lnTo>
                    <a:pt x="5245" y="0"/>
                  </a:lnTo>
                  <a:lnTo>
                    <a:pt x="1536" y="1524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45" y="10464"/>
                  </a:lnTo>
                  <a:lnTo>
                    <a:pt x="8940" y="8928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24"/>
                  </a:lnTo>
                  <a:lnTo>
                    <a:pt x="18088458" y="0"/>
                  </a:lnTo>
                  <a:lnTo>
                    <a:pt x="18084762" y="1524"/>
                  </a:lnTo>
                  <a:lnTo>
                    <a:pt x="18083226" y="5232"/>
                  </a:lnTo>
                  <a:lnTo>
                    <a:pt x="18084762" y="8928"/>
                  </a:lnTo>
                  <a:lnTo>
                    <a:pt x="18088458" y="10464"/>
                  </a:lnTo>
                  <a:lnTo>
                    <a:pt x="18092166" y="8928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0177411" y="3002025"/>
            <a:ext cx="17173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No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  <p:sp>
        <p:nvSpPr>
          <p:cNvPr id="15" name="object 15"/>
          <p:cNvSpPr txBox="1"/>
          <p:nvPr/>
        </p:nvSpPr>
        <p:spPr>
          <a:xfrm>
            <a:off x="10177411" y="3382960"/>
            <a:ext cx="17173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No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177411" y="3840128"/>
            <a:ext cx="17173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No</a:t>
            </a:r>
            <a:endParaRPr sz="879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93818" y="1165100"/>
            <a:ext cx="1518695" cy="256720"/>
          </a:xfrm>
          <a:prstGeom prst="rect">
            <a:avLst/>
          </a:prstGeom>
        </p:spPr>
        <p:txBody>
          <a:bodyPr vert="horz" wrap="square" lIns="0" tIns="10397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82"/>
              </a:spcBef>
            </a:pPr>
            <a:r>
              <a:rPr sz="1600" spc="-40" dirty="0">
                <a:solidFill>
                  <a:srgbClr val="2E75B5"/>
                </a:solidFill>
                <a:latin typeface="Open Sans"/>
                <a:ea typeface="+mn-ea"/>
                <a:cs typeface="Open Sans"/>
              </a:rPr>
              <a:t>Feature function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604694" y="1981061"/>
            <a:ext cx="10991283" cy="6546"/>
            <a:chOff x="996479" y="3266916"/>
            <a:chExt cx="18125440" cy="10795"/>
          </a:xfrm>
        </p:grpSpPr>
        <p:sp>
          <p:nvSpPr>
            <p:cNvPr id="6" name="object 6"/>
            <p:cNvSpPr/>
            <p:nvPr/>
          </p:nvSpPr>
          <p:spPr>
            <a:xfrm>
              <a:off x="996481" y="3272149"/>
              <a:ext cx="18125440" cy="0"/>
            </a:xfrm>
            <a:custGeom>
              <a:avLst/>
              <a:gdLst/>
              <a:ahLst/>
              <a:cxnLst/>
              <a:rect l="l" t="t" r="r" b="b"/>
              <a:pathLst>
                <a:path w="18125440">
                  <a:moveTo>
                    <a:pt x="18125102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7" name="object 7"/>
            <p:cNvSpPr/>
            <p:nvPr/>
          </p:nvSpPr>
          <p:spPr>
            <a:xfrm>
              <a:off x="996479" y="3272151"/>
              <a:ext cx="18125440" cy="0"/>
            </a:xfrm>
            <a:custGeom>
              <a:avLst/>
              <a:gdLst/>
              <a:ahLst/>
              <a:cxnLst/>
              <a:rect l="l" t="t" r="r" b="b"/>
              <a:pathLst>
                <a:path w="18125440">
                  <a:moveTo>
                    <a:pt x="0" y="0"/>
                  </a:moveTo>
                  <a:lnTo>
                    <a:pt x="18125102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02284" y="2087652"/>
            <a:ext cx="4438639" cy="3073004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Which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languages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will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be available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users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view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in?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1"/>
              </a:spcBef>
            </a:pPr>
            <a:endParaRPr sz="970">
              <a:latin typeface="Open Sans"/>
              <a:cs typeface="Open Sans"/>
            </a:endParaRPr>
          </a:p>
          <a:p>
            <a:pPr marL="7701"/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Which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currencies be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available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users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view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prices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in?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3"/>
              </a:spcBef>
            </a:pPr>
            <a:endParaRPr sz="879">
              <a:latin typeface="Open Sans"/>
              <a:cs typeface="Open Sans"/>
            </a:endParaRPr>
          </a:p>
          <a:p>
            <a:pPr marL="7701" marR="61225">
              <a:lnSpc>
                <a:spcPct val="113700"/>
              </a:lnSpc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Who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are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primary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Users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site?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How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would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break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them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segments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if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 could describe each person?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3"/>
              </a:spcBef>
            </a:pPr>
            <a:endParaRPr sz="879">
              <a:latin typeface="Open Sans"/>
              <a:cs typeface="Open Sans"/>
            </a:endParaRPr>
          </a:p>
          <a:p>
            <a:pPr marL="7701" marR="100887">
              <a:lnSpc>
                <a:spcPct val="113700"/>
              </a:lnSpc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Who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are the secondary users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site,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any?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Do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 market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more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then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one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audience?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4"/>
              </a:spcBef>
            </a:pPr>
            <a:endParaRPr sz="970">
              <a:latin typeface="Open Sans"/>
              <a:cs typeface="Open Sans"/>
            </a:endParaRPr>
          </a:p>
          <a:p>
            <a:pPr marL="7701"/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What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user data are you currently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collecting?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4"/>
              </a:spcBef>
            </a:pPr>
            <a:endParaRPr sz="970">
              <a:latin typeface="Open Sans"/>
              <a:cs typeface="Open Sans"/>
            </a:endParaRPr>
          </a:p>
          <a:p>
            <a:pPr marL="7701"/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Are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 customer passwords currently encrypted?</a:t>
            </a:r>
            <a:endParaRPr sz="879">
              <a:latin typeface="Open Sans"/>
              <a:cs typeface="Open Sans"/>
            </a:endParaRPr>
          </a:p>
          <a:p>
            <a:pPr marL="7701" marR="3081">
              <a:lnSpc>
                <a:spcPct val="227500"/>
              </a:lnSpc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have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customer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segmentation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group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setups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we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need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aware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of?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Are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migrating any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customer data beyond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name, email, shipping address?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1"/>
              </a:spcBef>
            </a:pPr>
            <a:endParaRPr sz="970">
              <a:latin typeface="Open Sans"/>
              <a:cs typeface="Open Sans"/>
            </a:endParaRPr>
          </a:p>
          <a:p>
            <a:pPr marL="7701">
              <a:spcBef>
                <a:spcPts val="3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Are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migration promotions, group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discounts?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Etc.?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1"/>
              </a:spcBef>
            </a:pPr>
            <a:endParaRPr sz="970">
              <a:latin typeface="Open Sans"/>
              <a:cs typeface="Open Sans"/>
            </a:endParaRPr>
          </a:p>
          <a:p>
            <a:pPr marL="7701"/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Is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there anything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else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related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your customer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should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know?</a:t>
            </a:r>
            <a:endParaRPr sz="879">
              <a:latin typeface="Open Sans"/>
              <a:cs typeface="Open Sans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609985" y="2279490"/>
            <a:ext cx="10972030" cy="6546"/>
            <a:chOff x="1005205" y="3759047"/>
            <a:chExt cx="18093690" cy="10795"/>
          </a:xfrm>
        </p:grpSpPr>
        <p:sp>
          <p:nvSpPr>
            <p:cNvPr id="10" name="object 10"/>
            <p:cNvSpPr/>
            <p:nvPr/>
          </p:nvSpPr>
          <p:spPr>
            <a:xfrm>
              <a:off x="1031382" y="3764283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1" name="object 11"/>
            <p:cNvSpPr/>
            <p:nvPr/>
          </p:nvSpPr>
          <p:spPr>
            <a:xfrm>
              <a:off x="1005192" y="3759053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609985" y="3047786"/>
            <a:ext cx="10972030" cy="6546"/>
            <a:chOff x="1005205" y="5026025"/>
            <a:chExt cx="18093690" cy="10795"/>
          </a:xfrm>
        </p:grpSpPr>
        <p:sp>
          <p:nvSpPr>
            <p:cNvPr id="13" name="object 13"/>
            <p:cNvSpPr/>
            <p:nvPr/>
          </p:nvSpPr>
          <p:spPr>
            <a:xfrm>
              <a:off x="1031382" y="5031260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4" name="object 14"/>
            <p:cNvSpPr/>
            <p:nvPr/>
          </p:nvSpPr>
          <p:spPr>
            <a:xfrm>
              <a:off x="1005192" y="5026031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64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64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609985" y="2590618"/>
            <a:ext cx="10972030" cy="6546"/>
            <a:chOff x="1005205" y="4272121"/>
            <a:chExt cx="18093690" cy="10795"/>
          </a:xfrm>
        </p:grpSpPr>
        <p:sp>
          <p:nvSpPr>
            <p:cNvPr id="16" name="object 16"/>
            <p:cNvSpPr/>
            <p:nvPr/>
          </p:nvSpPr>
          <p:spPr>
            <a:xfrm>
              <a:off x="1031382" y="4277356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7" name="object 17"/>
            <p:cNvSpPr/>
            <p:nvPr/>
          </p:nvSpPr>
          <p:spPr>
            <a:xfrm>
              <a:off x="1005192" y="4272121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8094325" h="10795">
                  <a:moveTo>
                    <a:pt x="18093703" y="5245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45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609985" y="3504954"/>
            <a:ext cx="10972030" cy="6546"/>
            <a:chOff x="1005205" y="5779928"/>
            <a:chExt cx="18093690" cy="10795"/>
          </a:xfrm>
        </p:grpSpPr>
        <p:sp>
          <p:nvSpPr>
            <p:cNvPr id="19" name="object 19"/>
            <p:cNvSpPr/>
            <p:nvPr/>
          </p:nvSpPr>
          <p:spPr>
            <a:xfrm>
              <a:off x="1031382" y="5785164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0" name="object 20"/>
            <p:cNvSpPr/>
            <p:nvPr/>
          </p:nvSpPr>
          <p:spPr>
            <a:xfrm>
              <a:off x="1005192" y="5779928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8094325" h="10795">
                  <a:moveTo>
                    <a:pt x="18093703" y="5245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45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609985" y="3809733"/>
            <a:ext cx="10972030" cy="6546"/>
            <a:chOff x="1005205" y="6282531"/>
            <a:chExt cx="18093690" cy="10795"/>
          </a:xfrm>
        </p:grpSpPr>
        <p:sp>
          <p:nvSpPr>
            <p:cNvPr id="22" name="object 22"/>
            <p:cNvSpPr/>
            <p:nvPr/>
          </p:nvSpPr>
          <p:spPr>
            <a:xfrm>
              <a:off x="1031382" y="6287766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3" name="object 23"/>
            <p:cNvSpPr/>
            <p:nvPr/>
          </p:nvSpPr>
          <p:spPr>
            <a:xfrm>
              <a:off x="1005192" y="6282531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8094325" h="10795">
                  <a:moveTo>
                    <a:pt x="18093703" y="5245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45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4" name="object 24"/>
          <p:cNvGrpSpPr/>
          <p:nvPr/>
        </p:nvGrpSpPr>
        <p:grpSpPr>
          <a:xfrm>
            <a:off x="609985" y="4114511"/>
            <a:ext cx="10972030" cy="6546"/>
            <a:chOff x="1005205" y="6785133"/>
            <a:chExt cx="18093690" cy="10795"/>
          </a:xfrm>
        </p:grpSpPr>
        <p:sp>
          <p:nvSpPr>
            <p:cNvPr id="25" name="object 25"/>
            <p:cNvSpPr/>
            <p:nvPr/>
          </p:nvSpPr>
          <p:spPr>
            <a:xfrm>
              <a:off x="1031382" y="6790369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6" name="object 26"/>
            <p:cNvSpPr/>
            <p:nvPr/>
          </p:nvSpPr>
          <p:spPr>
            <a:xfrm>
              <a:off x="1005192" y="6785133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8094325" h="10795">
                  <a:moveTo>
                    <a:pt x="18093703" y="5245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45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7" name="object 27"/>
          <p:cNvGrpSpPr/>
          <p:nvPr/>
        </p:nvGrpSpPr>
        <p:grpSpPr>
          <a:xfrm>
            <a:off x="609985" y="4412940"/>
            <a:ext cx="10972030" cy="6546"/>
            <a:chOff x="1005205" y="7277265"/>
            <a:chExt cx="18093690" cy="10795"/>
          </a:xfrm>
        </p:grpSpPr>
        <p:sp>
          <p:nvSpPr>
            <p:cNvPr id="28" name="object 28"/>
            <p:cNvSpPr/>
            <p:nvPr/>
          </p:nvSpPr>
          <p:spPr>
            <a:xfrm>
              <a:off x="1031382" y="7282500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9" name="object 29"/>
            <p:cNvSpPr/>
            <p:nvPr/>
          </p:nvSpPr>
          <p:spPr>
            <a:xfrm>
              <a:off x="1005192" y="7277271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609985" y="4724068"/>
            <a:ext cx="10972030" cy="6546"/>
            <a:chOff x="1005205" y="7790338"/>
            <a:chExt cx="18093690" cy="10795"/>
          </a:xfrm>
        </p:grpSpPr>
        <p:sp>
          <p:nvSpPr>
            <p:cNvPr id="31" name="object 31"/>
            <p:cNvSpPr/>
            <p:nvPr/>
          </p:nvSpPr>
          <p:spPr>
            <a:xfrm>
              <a:off x="1031382" y="7795573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2" name="object 32"/>
            <p:cNvSpPr/>
            <p:nvPr/>
          </p:nvSpPr>
          <p:spPr>
            <a:xfrm>
              <a:off x="1005192" y="7790338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8094325" h="10795">
                  <a:moveTo>
                    <a:pt x="18093703" y="5245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45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33" name="object 33"/>
          <p:cNvGrpSpPr/>
          <p:nvPr/>
        </p:nvGrpSpPr>
        <p:grpSpPr>
          <a:xfrm>
            <a:off x="609985" y="5022498"/>
            <a:ext cx="10972030" cy="6546"/>
            <a:chOff x="1005205" y="8282470"/>
            <a:chExt cx="18093690" cy="10795"/>
          </a:xfrm>
        </p:grpSpPr>
        <p:sp>
          <p:nvSpPr>
            <p:cNvPr id="34" name="object 34"/>
            <p:cNvSpPr/>
            <p:nvPr/>
          </p:nvSpPr>
          <p:spPr>
            <a:xfrm>
              <a:off x="1031382" y="8287705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5" name="object 35"/>
            <p:cNvSpPr/>
            <p:nvPr/>
          </p:nvSpPr>
          <p:spPr>
            <a:xfrm>
              <a:off x="1005192" y="8282476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602284" y="1770174"/>
            <a:ext cx="1377376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5" dirty="0">
                <a:latin typeface="Open Sans Extrabold"/>
                <a:cs typeface="Open Sans Extrabold"/>
              </a:rPr>
              <a:t>Site</a:t>
            </a:r>
            <a:r>
              <a:rPr sz="1001" b="1" spc="-12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Users</a:t>
            </a:r>
            <a:r>
              <a:rPr sz="1001" b="1" spc="-12" dirty="0">
                <a:latin typeface="Open Sans Extrabold"/>
                <a:cs typeface="Open Sans Extrabold"/>
              </a:rPr>
              <a:t> </a:t>
            </a:r>
            <a:r>
              <a:rPr sz="1001" b="1" spc="-39" dirty="0">
                <a:latin typeface="Open Sans Extrabold"/>
                <a:cs typeface="Open Sans Extrabold"/>
              </a:rPr>
              <a:t>/Customers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38" name="object 38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  <p:sp>
        <p:nvSpPr>
          <p:cNvPr id="37" name="object 37"/>
          <p:cNvSpPr txBox="1"/>
          <p:nvPr/>
        </p:nvSpPr>
        <p:spPr>
          <a:xfrm>
            <a:off x="5986706" y="1770174"/>
            <a:ext cx="539090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52" dirty="0">
                <a:latin typeface="Open Sans Extrabold"/>
                <a:cs typeface="Open Sans Extrabold"/>
              </a:rPr>
              <a:t>Answers</a:t>
            </a:r>
            <a:endParaRPr sz="1001">
              <a:latin typeface="Open Sans Extrabold"/>
              <a:cs typeface="Open Sans Extrabol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4"/>
          <p:cNvGrpSpPr/>
          <p:nvPr/>
        </p:nvGrpSpPr>
        <p:grpSpPr>
          <a:xfrm>
            <a:off x="613158" y="1447698"/>
            <a:ext cx="10991283" cy="6546"/>
            <a:chOff x="1010438" y="2387361"/>
            <a:chExt cx="18125440" cy="10795"/>
          </a:xfrm>
        </p:grpSpPr>
        <p:sp>
          <p:nvSpPr>
            <p:cNvPr id="5" name="object 5"/>
            <p:cNvSpPr/>
            <p:nvPr/>
          </p:nvSpPr>
          <p:spPr>
            <a:xfrm>
              <a:off x="1010438" y="2392598"/>
              <a:ext cx="18125440" cy="0"/>
            </a:xfrm>
            <a:custGeom>
              <a:avLst/>
              <a:gdLst/>
              <a:ahLst/>
              <a:cxnLst/>
              <a:rect l="l" t="t" r="r" b="b"/>
              <a:pathLst>
                <a:path w="18125440">
                  <a:moveTo>
                    <a:pt x="18125113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6" name="object 6"/>
            <p:cNvSpPr/>
            <p:nvPr/>
          </p:nvSpPr>
          <p:spPr>
            <a:xfrm>
              <a:off x="1010440" y="2392597"/>
              <a:ext cx="18125440" cy="0"/>
            </a:xfrm>
            <a:custGeom>
              <a:avLst/>
              <a:gdLst/>
              <a:ahLst/>
              <a:cxnLst/>
              <a:rect l="l" t="t" r="r" b="b"/>
              <a:pathLst>
                <a:path w="18125440">
                  <a:moveTo>
                    <a:pt x="0" y="0"/>
                  </a:moveTo>
                  <a:lnTo>
                    <a:pt x="18125102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610750" y="1554288"/>
            <a:ext cx="4465979" cy="4419975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What type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product configurations does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your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site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need?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1"/>
              </a:spcBef>
            </a:pPr>
            <a:endParaRPr sz="970">
              <a:latin typeface="Open Sans"/>
              <a:cs typeface="Open Sans"/>
            </a:endParaRPr>
          </a:p>
          <a:p>
            <a:pPr marL="7701"/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How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many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product attributes do you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typically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have per product?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4"/>
              </a:spcBef>
            </a:pPr>
            <a:endParaRPr sz="970">
              <a:latin typeface="Open Sans"/>
              <a:cs typeface="Open Sans"/>
            </a:endParaRPr>
          </a:p>
          <a:p>
            <a:pPr marL="7701"/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Will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products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need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migrated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from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another system?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Name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system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if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applicable.</a:t>
            </a:r>
            <a:endParaRPr sz="879">
              <a:latin typeface="Open Sans"/>
              <a:cs typeface="Open Sans"/>
            </a:endParaRPr>
          </a:p>
          <a:p>
            <a:pPr marL="7701" marR="1305752">
              <a:lnSpc>
                <a:spcPct val="227500"/>
              </a:lnSpc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Will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site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need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integrate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other systems? Please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list: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How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many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products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will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 launch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site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with?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1"/>
              </a:spcBef>
            </a:pPr>
            <a:endParaRPr sz="970">
              <a:latin typeface="Open Sans"/>
              <a:cs typeface="Open Sans"/>
            </a:endParaRPr>
          </a:p>
          <a:p>
            <a:pPr marL="7701">
              <a:spcBef>
                <a:spcPts val="3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allow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or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back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orders?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1"/>
              </a:spcBef>
            </a:pPr>
            <a:endParaRPr sz="970">
              <a:latin typeface="Open Sans"/>
              <a:cs typeface="Open Sans"/>
            </a:endParaRPr>
          </a:p>
          <a:p>
            <a:pPr marL="7701"/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Are you interested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utilizing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promotions 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marketing solutions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Magento</a:t>
            </a:r>
            <a:endParaRPr sz="879">
              <a:latin typeface="Open Sans"/>
              <a:cs typeface="Open Sans"/>
            </a:endParaRPr>
          </a:p>
          <a:p>
            <a:pPr marL="7701">
              <a:spcBef>
                <a:spcPts val="14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Enterprise?</a:t>
            </a:r>
            <a:endParaRPr sz="879">
              <a:latin typeface="Open Sans"/>
              <a:cs typeface="Open Sans"/>
            </a:endParaRPr>
          </a:p>
          <a:p>
            <a:pPr marL="7701" marR="769358">
              <a:lnSpc>
                <a:spcPct val="227500"/>
              </a:lnSpc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have wholesale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pricing?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Will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B2B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site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be part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project?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have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additional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special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pricing?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Example: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tiered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pricing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Do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have any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special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compliance requirements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online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sales?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4"/>
              </a:spcBef>
            </a:pPr>
            <a:endParaRPr sz="970">
              <a:latin typeface="Open Sans"/>
              <a:cs typeface="Open Sans"/>
            </a:endParaRPr>
          </a:p>
          <a:p>
            <a:pPr marL="7701"/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have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downloadable products?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3"/>
              </a:spcBef>
            </a:pPr>
            <a:endParaRPr sz="879">
              <a:latin typeface="Open Sans"/>
              <a:cs typeface="Open Sans"/>
            </a:endParaRPr>
          </a:p>
          <a:p>
            <a:pPr marL="7701" marR="3081">
              <a:lnSpc>
                <a:spcPct val="113700"/>
              </a:lnSpc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have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prepacks?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Do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you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allow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customer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combine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items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make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custom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packs?</a:t>
            </a:r>
            <a:endParaRPr sz="879">
              <a:latin typeface="Open Sans"/>
              <a:cs typeface="Open Sans"/>
            </a:endParaRPr>
          </a:p>
          <a:p>
            <a:pPr marL="7701" marR="1096662">
              <a:lnSpc>
                <a:spcPct val="227500"/>
              </a:lnSpc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you do any product customizations?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Ex: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Embroidery, Logo’s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Is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there anything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else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related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Products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should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know?</a:t>
            </a:r>
            <a:endParaRPr sz="879">
              <a:latin typeface="Open Sans"/>
              <a:cs typeface="Open Sans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618467" y="1746127"/>
            <a:ext cx="10972030" cy="6546"/>
            <a:chOff x="1019193" y="2879493"/>
            <a:chExt cx="18093690" cy="10795"/>
          </a:xfrm>
        </p:grpSpPr>
        <p:sp>
          <p:nvSpPr>
            <p:cNvPr id="9" name="object 9"/>
            <p:cNvSpPr/>
            <p:nvPr/>
          </p:nvSpPr>
          <p:spPr>
            <a:xfrm>
              <a:off x="1045370" y="2884728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0" name="object 10"/>
            <p:cNvSpPr/>
            <p:nvPr/>
          </p:nvSpPr>
          <p:spPr>
            <a:xfrm>
              <a:off x="1019187" y="2879502"/>
              <a:ext cx="18093690" cy="10795"/>
            </a:xfrm>
            <a:custGeom>
              <a:avLst/>
              <a:gdLst/>
              <a:ahLst/>
              <a:cxnLst/>
              <a:rect l="l" t="t" r="r" b="b"/>
              <a:pathLst>
                <a:path w="18093690" h="10794">
                  <a:moveTo>
                    <a:pt x="10464" y="5232"/>
                  </a:moveTo>
                  <a:lnTo>
                    <a:pt x="8940" y="1536"/>
                  </a:lnTo>
                  <a:lnTo>
                    <a:pt x="5232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32" y="10464"/>
                  </a:lnTo>
                  <a:lnTo>
                    <a:pt x="8940" y="8940"/>
                  </a:lnTo>
                  <a:lnTo>
                    <a:pt x="10464" y="5232"/>
                  </a:lnTo>
                  <a:close/>
                </a:path>
                <a:path w="18093690" h="10794">
                  <a:moveTo>
                    <a:pt x="18093690" y="5232"/>
                  </a:moveTo>
                  <a:lnTo>
                    <a:pt x="18092154" y="1536"/>
                  </a:lnTo>
                  <a:lnTo>
                    <a:pt x="18088458" y="0"/>
                  </a:lnTo>
                  <a:lnTo>
                    <a:pt x="18084750" y="1536"/>
                  </a:lnTo>
                  <a:lnTo>
                    <a:pt x="18083213" y="5232"/>
                  </a:lnTo>
                  <a:lnTo>
                    <a:pt x="18084750" y="8940"/>
                  </a:lnTo>
                  <a:lnTo>
                    <a:pt x="18088458" y="10464"/>
                  </a:lnTo>
                  <a:lnTo>
                    <a:pt x="18092154" y="8940"/>
                  </a:lnTo>
                  <a:lnTo>
                    <a:pt x="18093690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18418" y="2514423"/>
            <a:ext cx="10972030" cy="6546"/>
            <a:chOff x="1019111" y="4146470"/>
            <a:chExt cx="18093690" cy="10795"/>
          </a:xfrm>
        </p:grpSpPr>
        <p:sp>
          <p:nvSpPr>
            <p:cNvPr id="12" name="object 12"/>
            <p:cNvSpPr/>
            <p:nvPr/>
          </p:nvSpPr>
          <p:spPr>
            <a:xfrm>
              <a:off x="1045288" y="4151705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3" name="object 13"/>
            <p:cNvSpPr/>
            <p:nvPr/>
          </p:nvSpPr>
          <p:spPr>
            <a:xfrm>
              <a:off x="1019098" y="4146479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24"/>
                  </a:lnTo>
                  <a:lnTo>
                    <a:pt x="5245" y="0"/>
                  </a:lnTo>
                  <a:lnTo>
                    <a:pt x="1536" y="1524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45" y="10464"/>
                  </a:lnTo>
                  <a:lnTo>
                    <a:pt x="8940" y="8928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24"/>
                  </a:lnTo>
                  <a:lnTo>
                    <a:pt x="18088458" y="0"/>
                  </a:lnTo>
                  <a:lnTo>
                    <a:pt x="18084762" y="1524"/>
                  </a:lnTo>
                  <a:lnTo>
                    <a:pt x="18083226" y="5232"/>
                  </a:lnTo>
                  <a:lnTo>
                    <a:pt x="18084762" y="8928"/>
                  </a:lnTo>
                  <a:lnTo>
                    <a:pt x="18088458" y="10464"/>
                  </a:lnTo>
                  <a:lnTo>
                    <a:pt x="18092166" y="8928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618467" y="2057255"/>
            <a:ext cx="10972030" cy="6546"/>
            <a:chOff x="1019193" y="3392566"/>
            <a:chExt cx="18093690" cy="10795"/>
          </a:xfrm>
        </p:grpSpPr>
        <p:sp>
          <p:nvSpPr>
            <p:cNvPr id="15" name="object 15"/>
            <p:cNvSpPr/>
            <p:nvPr/>
          </p:nvSpPr>
          <p:spPr>
            <a:xfrm>
              <a:off x="1045370" y="3397802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6" name="object 16"/>
            <p:cNvSpPr/>
            <p:nvPr/>
          </p:nvSpPr>
          <p:spPr>
            <a:xfrm>
              <a:off x="1019187" y="3392569"/>
              <a:ext cx="18093690" cy="10795"/>
            </a:xfrm>
            <a:custGeom>
              <a:avLst/>
              <a:gdLst/>
              <a:ahLst/>
              <a:cxnLst/>
              <a:rect l="l" t="t" r="r" b="b"/>
              <a:pathLst>
                <a:path w="18093690" h="10795">
                  <a:moveTo>
                    <a:pt x="10464" y="5232"/>
                  </a:moveTo>
                  <a:lnTo>
                    <a:pt x="8940" y="1536"/>
                  </a:lnTo>
                  <a:lnTo>
                    <a:pt x="5232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32" y="10477"/>
                  </a:lnTo>
                  <a:lnTo>
                    <a:pt x="8940" y="8940"/>
                  </a:lnTo>
                  <a:lnTo>
                    <a:pt x="10464" y="5232"/>
                  </a:lnTo>
                  <a:close/>
                </a:path>
                <a:path w="18093690" h="10795">
                  <a:moveTo>
                    <a:pt x="18093690" y="5232"/>
                  </a:moveTo>
                  <a:lnTo>
                    <a:pt x="18092154" y="1536"/>
                  </a:lnTo>
                  <a:lnTo>
                    <a:pt x="18088458" y="0"/>
                  </a:lnTo>
                  <a:lnTo>
                    <a:pt x="18084750" y="1536"/>
                  </a:lnTo>
                  <a:lnTo>
                    <a:pt x="18083213" y="5232"/>
                  </a:lnTo>
                  <a:lnTo>
                    <a:pt x="18084750" y="8940"/>
                  </a:lnTo>
                  <a:lnTo>
                    <a:pt x="18088458" y="10477"/>
                  </a:lnTo>
                  <a:lnTo>
                    <a:pt x="18092154" y="8940"/>
                  </a:lnTo>
                  <a:lnTo>
                    <a:pt x="18093690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609985" y="2819202"/>
            <a:ext cx="10972030" cy="6546"/>
            <a:chOff x="1005205" y="4649073"/>
            <a:chExt cx="18093690" cy="10795"/>
          </a:xfrm>
        </p:grpSpPr>
        <p:sp>
          <p:nvSpPr>
            <p:cNvPr id="18" name="object 18"/>
            <p:cNvSpPr/>
            <p:nvPr/>
          </p:nvSpPr>
          <p:spPr>
            <a:xfrm>
              <a:off x="1031382" y="4654308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9" name="object 19"/>
            <p:cNvSpPr/>
            <p:nvPr/>
          </p:nvSpPr>
          <p:spPr>
            <a:xfrm>
              <a:off x="1005192" y="4649082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24"/>
                  </a:lnTo>
                  <a:lnTo>
                    <a:pt x="5245" y="0"/>
                  </a:lnTo>
                  <a:lnTo>
                    <a:pt x="1536" y="1524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45" y="10464"/>
                  </a:lnTo>
                  <a:lnTo>
                    <a:pt x="8940" y="8928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24"/>
                  </a:lnTo>
                  <a:lnTo>
                    <a:pt x="18088458" y="0"/>
                  </a:lnTo>
                  <a:lnTo>
                    <a:pt x="18084762" y="1524"/>
                  </a:lnTo>
                  <a:lnTo>
                    <a:pt x="18083226" y="5232"/>
                  </a:lnTo>
                  <a:lnTo>
                    <a:pt x="18084762" y="8928"/>
                  </a:lnTo>
                  <a:lnTo>
                    <a:pt x="18088458" y="10464"/>
                  </a:lnTo>
                  <a:lnTo>
                    <a:pt x="18092166" y="8928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609985" y="3117631"/>
            <a:ext cx="10972030" cy="6546"/>
            <a:chOff x="1005205" y="5141204"/>
            <a:chExt cx="18093690" cy="10795"/>
          </a:xfrm>
        </p:grpSpPr>
        <p:sp>
          <p:nvSpPr>
            <p:cNvPr id="21" name="object 21"/>
            <p:cNvSpPr/>
            <p:nvPr/>
          </p:nvSpPr>
          <p:spPr>
            <a:xfrm>
              <a:off x="1031382" y="5146440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2" name="object 22"/>
            <p:cNvSpPr/>
            <p:nvPr/>
          </p:nvSpPr>
          <p:spPr>
            <a:xfrm>
              <a:off x="1005192" y="5141207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8094325" h="10795">
                  <a:moveTo>
                    <a:pt x="18093703" y="5245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45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609985" y="3425584"/>
            <a:ext cx="10972030" cy="6546"/>
            <a:chOff x="1005205" y="5649042"/>
            <a:chExt cx="18093690" cy="10795"/>
          </a:xfrm>
        </p:grpSpPr>
        <p:sp>
          <p:nvSpPr>
            <p:cNvPr id="24" name="object 24"/>
            <p:cNvSpPr/>
            <p:nvPr/>
          </p:nvSpPr>
          <p:spPr>
            <a:xfrm>
              <a:off x="1031382" y="5654278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5" name="object 25"/>
            <p:cNvSpPr/>
            <p:nvPr/>
          </p:nvSpPr>
          <p:spPr>
            <a:xfrm>
              <a:off x="1005192" y="5649055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24"/>
                  </a:lnTo>
                  <a:lnTo>
                    <a:pt x="5245" y="0"/>
                  </a:lnTo>
                  <a:lnTo>
                    <a:pt x="1536" y="1524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45" y="10464"/>
                  </a:lnTo>
                  <a:lnTo>
                    <a:pt x="8940" y="8928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24"/>
                  </a:lnTo>
                  <a:lnTo>
                    <a:pt x="18088458" y="0"/>
                  </a:lnTo>
                  <a:lnTo>
                    <a:pt x="18084762" y="1524"/>
                  </a:lnTo>
                  <a:lnTo>
                    <a:pt x="18083226" y="5232"/>
                  </a:lnTo>
                  <a:lnTo>
                    <a:pt x="18084762" y="8928"/>
                  </a:lnTo>
                  <a:lnTo>
                    <a:pt x="18088458" y="10464"/>
                  </a:lnTo>
                  <a:lnTo>
                    <a:pt x="18092166" y="8928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618418" y="3879578"/>
            <a:ext cx="10972030" cy="6546"/>
            <a:chOff x="1019111" y="6397711"/>
            <a:chExt cx="18093690" cy="10795"/>
          </a:xfrm>
        </p:grpSpPr>
        <p:sp>
          <p:nvSpPr>
            <p:cNvPr id="27" name="object 27"/>
            <p:cNvSpPr/>
            <p:nvPr/>
          </p:nvSpPr>
          <p:spPr>
            <a:xfrm>
              <a:off x="1045288" y="6402946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8" name="object 28"/>
            <p:cNvSpPr/>
            <p:nvPr/>
          </p:nvSpPr>
          <p:spPr>
            <a:xfrm>
              <a:off x="1019098" y="6397720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64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64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618418" y="4190706"/>
            <a:ext cx="10972030" cy="6546"/>
            <a:chOff x="1019111" y="6910784"/>
            <a:chExt cx="18093690" cy="10795"/>
          </a:xfrm>
        </p:grpSpPr>
        <p:sp>
          <p:nvSpPr>
            <p:cNvPr id="30" name="object 30"/>
            <p:cNvSpPr/>
            <p:nvPr/>
          </p:nvSpPr>
          <p:spPr>
            <a:xfrm>
              <a:off x="1045288" y="6916019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1" name="object 31"/>
            <p:cNvSpPr/>
            <p:nvPr/>
          </p:nvSpPr>
          <p:spPr>
            <a:xfrm>
              <a:off x="1019098" y="6910787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618418" y="4489135"/>
            <a:ext cx="10972030" cy="6546"/>
            <a:chOff x="1019111" y="7402916"/>
            <a:chExt cx="18093690" cy="10795"/>
          </a:xfrm>
        </p:grpSpPr>
        <p:sp>
          <p:nvSpPr>
            <p:cNvPr id="33" name="object 33"/>
            <p:cNvSpPr/>
            <p:nvPr/>
          </p:nvSpPr>
          <p:spPr>
            <a:xfrm>
              <a:off x="1045288" y="7408151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4" name="object 34"/>
            <p:cNvSpPr/>
            <p:nvPr/>
          </p:nvSpPr>
          <p:spPr>
            <a:xfrm>
              <a:off x="1019098" y="7402925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64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64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618418" y="4800263"/>
            <a:ext cx="10972030" cy="6546"/>
            <a:chOff x="1019111" y="7915989"/>
            <a:chExt cx="18093690" cy="10795"/>
          </a:xfrm>
        </p:grpSpPr>
        <p:sp>
          <p:nvSpPr>
            <p:cNvPr id="36" name="object 36"/>
            <p:cNvSpPr/>
            <p:nvPr/>
          </p:nvSpPr>
          <p:spPr>
            <a:xfrm>
              <a:off x="1045288" y="7921225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37" name="object 37"/>
            <p:cNvSpPr/>
            <p:nvPr/>
          </p:nvSpPr>
          <p:spPr>
            <a:xfrm>
              <a:off x="1019098" y="7915992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38" name="object 38"/>
          <p:cNvGrpSpPr/>
          <p:nvPr/>
        </p:nvGrpSpPr>
        <p:grpSpPr>
          <a:xfrm>
            <a:off x="618418" y="5105041"/>
            <a:ext cx="10972030" cy="6546"/>
            <a:chOff x="1019111" y="8418591"/>
            <a:chExt cx="18093690" cy="10795"/>
          </a:xfrm>
        </p:grpSpPr>
        <p:sp>
          <p:nvSpPr>
            <p:cNvPr id="39" name="object 39"/>
            <p:cNvSpPr/>
            <p:nvPr/>
          </p:nvSpPr>
          <p:spPr>
            <a:xfrm>
              <a:off x="1045288" y="8423827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40" name="object 40"/>
            <p:cNvSpPr/>
            <p:nvPr/>
          </p:nvSpPr>
          <p:spPr>
            <a:xfrm>
              <a:off x="1019098" y="8418594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8094325" h="10795">
                  <a:moveTo>
                    <a:pt x="18093703" y="5232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32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41" name="object 41"/>
          <p:cNvGrpSpPr/>
          <p:nvPr/>
        </p:nvGrpSpPr>
        <p:grpSpPr>
          <a:xfrm>
            <a:off x="618418" y="5555860"/>
            <a:ext cx="10972030" cy="6546"/>
            <a:chOff x="1019111" y="9162024"/>
            <a:chExt cx="18093690" cy="10795"/>
          </a:xfrm>
        </p:grpSpPr>
        <p:sp>
          <p:nvSpPr>
            <p:cNvPr id="42" name="object 42"/>
            <p:cNvSpPr/>
            <p:nvPr/>
          </p:nvSpPr>
          <p:spPr>
            <a:xfrm>
              <a:off x="1045288" y="9167259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43" name="object 43"/>
            <p:cNvSpPr/>
            <p:nvPr/>
          </p:nvSpPr>
          <p:spPr>
            <a:xfrm>
              <a:off x="1019098" y="9162027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8094325" h="10795">
                  <a:moveTo>
                    <a:pt x="18093703" y="5245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45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grpSp>
        <p:nvGrpSpPr>
          <p:cNvPr id="44" name="object 44"/>
          <p:cNvGrpSpPr/>
          <p:nvPr/>
        </p:nvGrpSpPr>
        <p:grpSpPr>
          <a:xfrm>
            <a:off x="618418" y="5860639"/>
            <a:ext cx="10972030" cy="6546"/>
            <a:chOff x="1019111" y="9664627"/>
            <a:chExt cx="18093690" cy="10795"/>
          </a:xfrm>
        </p:grpSpPr>
        <p:sp>
          <p:nvSpPr>
            <p:cNvPr id="45" name="object 45"/>
            <p:cNvSpPr/>
            <p:nvPr/>
          </p:nvSpPr>
          <p:spPr>
            <a:xfrm>
              <a:off x="1045288" y="9669862"/>
              <a:ext cx="18052415" cy="0"/>
            </a:xfrm>
            <a:custGeom>
              <a:avLst/>
              <a:gdLst/>
              <a:ahLst/>
              <a:cxnLst/>
              <a:rect l="l" t="t" r="r" b="b"/>
              <a:pathLst>
                <a:path w="18052415">
                  <a:moveTo>
                    <a:pt x="0" y="0"/>
                  </a:moveTo>
                  <a:lnTo>
                    <a:pt x="18051806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46" name="object 46"/>
            <p:cNvSpPr/>
            <p:nvPr/>
          </p:nvSpPr>
          <p:spPr>
            <a:xfrm>
              <a:off x="1019098" y="9664629"/>
              <a:ext cx="18094325" cy="10795"/>
            </a:xfrm>
            <a:custGeom>
              <a:avLst/>
              <a:gdLst/>
              <a:ahLst/>
              <a:cxnLst/>
              <a:rect l="l" t="t" r="r" b="b"/>
              <a:pathLst>
                <a:path w="18094325" h="1079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  <a:path w="18094325" h="10795">
                  <a:moveTo>
                    <a:pt x="18093703" y="5245"/>
                  </a:moveTo>
                  <a:lnTo>
                    <a:pt x="18092166" y="1536"/>
                  </a:lnTo>
                  <a:lnTo>
                    <a:pt x="18088458" y="0"/>
                  </a:lnTo>
                  <a:lnTo>
                    <a:pt x="18084762" y="1536"/>
                  </a:lnTo>
                  <a:lnTo>
                    <a:pt x="18083226" y="5245"/>
                  </a:lnTo>
                  <a:lnTo>
                    <a:pt x="18084762" y="8940"/>
                  </a:lnTo>
                  <a:lnTo>
                    <a:pt x="18088458" y="10477"/>
                  </a:lnTo>
                  <a:lnTo>
                    <a:pt x="18092166" y="8940"/>
                  </a:lnTo>
                  <a:lnTo>
                    <a:pt x="18093703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610749" y="1236811"/>
            <a:ext cx="564120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6" dirty="0">
                <a:latin typeface="Open Sans Extrabold"/>
                <a:cs typeface="Open Sans Extrabold"/>
              </a:rPr>
              <a:t>Products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49" name="object 49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  <p:sp>
        <p:nvSpPr>
          <p:cNvPr id="48" name="object 48"/>
          <p:cNvSpPr txBox="1"/>
          <p:nvPr/>
        </p:nvSpPr>
        <p:spPr>
          <a:xfrm>
            <a:off x="5995171" y="1236811"/>
            <a:ext cx="539090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52" dirty="0">
                <a:latin typeface="Open Sans Extrabold"/>
                <a:cs typeface="Open Sans Extrabold"/>
              </a:rPr>
              <a:t>Answers</a:t>
            </a:r>
            <a:endParaRPr sz="1001">
              <a:latin typeface="Open Sans Extrabold"/>
              <a:cs typeface="Open Sans Extra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2383</Words>
  <Application>Microsoft Macintosh PowerPoint</Application>
  <PresentationFormat>Widescreen</PresentationFormat>
  <Paragraphs>376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Open Sans</vt:lpstr>
      <vt:lpstr>Open Sans Extrabold</vt:lpstr>
      <vt:lpstr>Times New Roman</vt:lpstr>
      <vt:lpstr>Office Theme</vt:lpstr>
      <vt:lpstr>Requirements Pre-Workshop Questionnaire</vt:lpstr>
      <vt:lpstr>Business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Feature function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Requirements Pre-Workshop Questionnaire</dc:title>
  <dc:creator>Jeff Matthews</dc:creator>
  <cp:lastModifiedBy>Jeff Matthews</cp:lastModifiedBy>
  <cp:revision>1</cp:revision>
  <dcterms:created xsi:type="dcterms:W3CDTF">2021-09-09T18:34:20Z</dcterms:created>
  <dcterms:modified xsi:type="dcterms:W3CDTF">2021-09-09T18:37:08Z</dcterms:modified>
</cp:coreProperties>
</file>