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55" r:id="rId2"/>
    <p:sldId id="456" r:id="rId3"/>
    <p:sldId id="4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D91E9-7719-9B46-9ED7-A6BFF08424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608B1-577F-CC44-8208-93605F23F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96B1A-4FCB-004A-8D35-2027E2C60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3CA3-1D8D-6149-BC9D-54958816F255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B5773-ACF2-434F-BF00-3524A17D8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7E93E-B1AF-434E-A2C9-352E2298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7919-3213-C049-A1A2-B945CB7B5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7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D7812-7FAF-4B41-B5E5-D77D9FAB4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E08755-7EF3-5F45-8DD6-CF5195C29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F7A02-962D-5C4D-9C8A-B7D390E7D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3CA3-1D8D-6149-BC9D-54958816F255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D1CD3-9911-0841-82C5-CF5E26C12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54312-C3E0-444F-8B8D-7D9500E88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7919-3213-C049-A1A2-B945CB7B5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6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AF7127-31C2-5744-ABAD-575BC5B243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32A8BB-CA9E-E741-BE6D-02C75FF3B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89DB3-9E4A-B64B-8249-2E39FEE89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3CA3-1D8D-6149-BC9D-54958816F255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9E50C-133A-9545-A663-9F192F39C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222E9-A26B-9E40-9DA6-62147CE6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7919-3213-C049-A1A2-B945CB7B5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44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B8291-0041-904C-B687-4D6D55B8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06F4E-8468-DC49-B1DB-F889F8E2C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72EE2-F9C9-A54F-BCB5-EA12A422F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3CA3-1D8D-6149-BC9D-54958816F255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B4AE4-99D1-734C-B347-1210DCC11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08798-9477-E642-90E4-3211026F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7919-3213-C049-A1A2-B945CB7B5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5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2686C-2737-844A-AC25-3FDCF0219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90BB6D-CCA2-EA41-80A8-4C57EC29B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68909-C013-794A-A669-BA0E070E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3CA3-1D8D-6149-BC9D-54958816F255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4769F-9FA7-A843-B5E9-FC7D87B92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21B5B-CD2B-0A4D-87B2-2A359DA53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7919-3213-C049-A1A2-B945CB7B5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85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80BDA-19C1-E44D-BAE8-EEF814259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5359A-0DC0-6E4F-8FD4-8B29CC3FC5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88A66-112B-B94E-B437-B49949871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500CE-4A48-ED4C-A5A5-4D41A56FF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3CA3-1D8D-6149-BC9D-54958816F255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E16AB-FDE8-964A-8C9E-3688D7494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8744C2-D2C5-1E47-9256-4E405D09E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7919-3213-C049-A1A2-B945CB7B5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8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D0614-894C-5A45-A527-AA77C237A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74D1BD-0929-E946-B39F-826D1C020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D4156F-99B5-3948-A713-A849AFB05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36AAFB-D40A-0B45-BC42-2A3905FD8E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95C05A-5694-EB4A-A219-ACB8407CA0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E5785B-7503-A04B-A7B6-55650F90B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3CA3-1D8D-6149-BC9D-54958816F255}" type="datetimeFigureOut">
              <a:rPr lang="en-US" smtClean="0"/>
              <a:t>9/9/21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B6033-6117-F849-8DC2-F8292AE4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D20823-0F5F-E248-B845-200354669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7919-3213-C049-A1A2-B945CB7B5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4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D5151-59E8-844A-8815-469B34EE8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B8F00D-E984-A14D-B180-12110A9B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3CA3-1D8D-6149-BC9D-54958816F255}" type="datetimeFigureOut">
              <a:rPr lang="en-US" smtClean="0"/>
              <a:t>9/9/21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4814A-E808-FF46-A867-563F31F5B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C9C792-1229-184F-BBE2-4EEF5C637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7919-3213-C049-A1A2-B945CB7B5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04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663D21-0307-9F49-A53D-B7F813DA4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3CA3-1D8D-6149-BC9D-54958816F255}" type="datetimeFigureOut">
              <a:rPr lang="en-US" smtClean="0"/>
              <a:t>9/9/21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A4BD3A-4B2E-6840-9C0F-AB348AFF6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45BDD6-4553-5942-9A22-9CFFB8AEA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7919-3213-C049-A1A2-B945CB7B5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8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410C5-5F09-1441-91E1-0AEC2AC9A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8197C-2A07-2940-80DA-9E8D81455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811AE5-1C5F-774D-A44C-25FC129FE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51FDE6-72A1-1F49-86C2-68386B40E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3CA3-1D8D-6149-BC9D-54958816F255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B46989-7E85-BC42-8CA1-7C7E8CD50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7BBCD-6E94-9547-8431-9FD7CD461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7919-3213-C049-A1A2-B945CB7B5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9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FBDAA-EC5D-AF4C-A681-CEA25FEEF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9AA910-6900-414B-B025-1026C5FA0F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0BB599-03DC-1340-90EE-E3203296A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698D4C-5BCE-6248-8D28-10E33FD6F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3CA3-1D8D-6149-BC9D-54958816F255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DED47F-7B96-5743-BAC3-9EEC7BAD6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1D8281-A622-6C48-832D-EF30BC43E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D7919-3213-C049-A1A2-B945CB7B5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2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6DA8DE-0022-EF4E-BC0F-EDEC5820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75675-88FC-5048-97EF-56CF5C11C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A66BE-18AB-7443-975F-5C48DEAA9A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73CA3-1D8D-6149-BC9D-54958816F255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AD94F-CB60-EA4D-A277-B88A76E2BB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FECD6-7565-D041-ABFB-60999C14C9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D7919-3213-C049-A1A2-B945CB7B5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1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02284" y="882489"/>
            <a:ext cx="3199502" cy="820384"/>
          </a:xfrm>
          <a:prstGeom prst="rect">
            <a:avLst/>
          </a:prstGeom>
        </p:spPr>
        <p:txBody>
          <a:bodyPr vert="horz" wrap="square" lIns="0" tIns="56990" rIns="0" bIns="0" rtlCol="0">
            <a:spAutoFit/>
          </a:bodyPr>
          <a:lstStyle/>
          <a:p>
            <a:pPr marL="26569">
              <a:spcBef>
                <a:spcPts val="449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Merchant</a:t>
            </a:r>
            <a:r>
              <a:rPr sz="1001" b="1" spc="-9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Self-Site</a:t>
            </a:r>
            <a:r>
              <a:rPr sz="1001" b="1" spc="-6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Assessment</a:t>
            </a:r>
            <a:endParaRPr sz="1001" dirty="0">
              <a:latin typeface="Open Sans Extrabold"/>
              <a:cs typeface="Open Sans Extrabold"/>
            </a:endParaRPr>
          </a:p>
          <a:p>
            <a:pPr marL="7701">
              <a:spcBef>
                <a:spcPts val="649"/>
              </a:spcBef>
            </a:pPr>
            <a:r>
              <a:rPr sz="1577" spc="-24" dirty="0">
                <a:solidFill>
                  <a:srgbClr val="2E75B5"/>
                </a:solidFill>
                <a:latin typeface="Open Sans"/>
                <a:cs typeface="Open Sans"/>
              </a:rPr>
              <a:t>Customer</a:t>
            </a:r>
            <a:r>
              <a:rPr sz="1577" spc="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15" dirty="0">
                <a:solidFill>
                  <a:srgbClr val="2E75B5"/>
                </a:solidFill>
                <a:latin typeface="Open Sans"/>
                <a:cs typeface="Open Sans"/>
              </a:rPr>
              <a:t>Experience</a:t>
            </a:r>
            <a:r>
              <a:rPr sz="1577" spc="6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4" dirty="0">
                <a:solidFill>
                  <a:srgbClr val="2E75B5"/>
                </a:solidFill>
                <a:latin typeface="Open Sans"/>
                <a:cs typeface="Open Sans"/>
              </a:rPr>
              <a:t>and</a:t>
            </a:r>
            <a:r>
              <a:rPr sz="1577" spc="6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30" dirty="0">
                <a:solidFill>
                  <a:srgbClr val="2E75B5"/>
                </a:solidFill>
                <a:latin typeface="Open Sans"/>
                <a:cs typeface="Open Sans"/>
              </a:rPr>
              <a:t>Usability</a:t>
            </a:r>
            <a:endParaRPr sz="1577" dirty="0">
              <a:latin typeface="Open Sans"/>
              <a:cs typeface="Open Sans"/>
            </a:endParaRPr>
          </a:p>
          <a:p>
            <a:pPr marL="7701">
              <a:spcBef>
                <a:spcPts val="1179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Does 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overall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experience help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sell?</a:t>
            </a:r>
            <a:endParaRPr sz="879" dirty="0">
              <a:latin typeface="Open Sans"/>
              <a:cs typeface="Open San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13159" y="2431880"/>
            <a:ext cx="4641568" cy="6546"/>
            <a:chOff x="1010438" y="4010349"/>
            <a:chExt cx="7654290" cy="10795"/>
          </a:xfrm>
        </p:grpSpPr>
        <p:sp>
          <p:nvSpPr>
            <p:cNvPr id="6" name="object 6"/>
            <p:cNvSpPr/>
            <p:nvPr/>
          </p:nvSpPr>
          <p:spPr>
            <a:xfrm>
              <a:off x="1010438" y="4015583"/>
              <a:ext cx="7654290" cy="0"/>
            </a:xfrm>
            <a:custGeom>
              <a:avLst/>
              <a:gdLst/>
              <a:ahLst/>
              <a:cxnLst/>
              <a:rect l="l" t="t" r="r" b="b"/>
              <a:pathLst>
                <a:path w="7654290">
                  <a:moveTo>
                    <a:pt x="7654217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/>
            <p:cNvSpPr/>
            <p:nvPr/>
          </p:nvSpPr>
          <p:spPr>
            <a:xfrm>
              <a:off x="1010440" y="4015584"/>
              <a:ext cx="7654290" cy="0"/>
            </a:xfrm>
            <a:custGeom>
              <a:avLst/>
              <a:gdLst/>
              <a:ahLst/>
              <a:cxnLst/>
              <a:rect l="l" t="t" r="r" b="b"/>
              <a:pathLst>
                <a:path w="7654290">
                  <a:moveTo>
                    <a:pt x="0" y="0"/>
                  </a:moveTo>
                  <a:lnTo>
                    <a:pt x="7654217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02284" y="2227342"/>
            <a:ext cx="640747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Questions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27313" y="2227342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2284" y="2621014"/>
            <a:ext cx="338317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easily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shop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their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mobile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device?</a:t>
            </a:r>
            <a:endParaRPr sz="879" dirty="0">
              <a:latin typeface="Open Sans"/>
              <a:cs typeface="Open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284" y="2910630"/>
            <a:ext cx="3049711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they view product information without zooming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pinching?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2284" y="3382999"/>
            <a:ext cx="208897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 they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easily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fill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out payment forms?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2284" y="3687815"/>
            <a:ext cx="267927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text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large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enough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read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easily?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2284" y="3977431"/>
            <a:ext cx="3315021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they access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all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website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functions without switching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desktop</a:t>
            </a:r>
            <a:r>
              <a:rPr sz="879" spc="-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view?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2284" y="4434599"/>
            <a:ext cx="3386258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 FAQs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Shipping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/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Returns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/Order Status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details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website?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2284" y="4906968"/>
            <a:ext cx="108280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clearly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labelled?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2284" y="5211784"/>
            <a:ext cx="199964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it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searchable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easy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to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navigate?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2284" y="5516601"/>
            <a:ext cx="345980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they’re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looking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two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clicks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less?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2284" y="5821418"/>
            <a:ext cx="181904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website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offer live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chat?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02591" y="2621242"/>
            <a:ext cx="298463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easy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start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find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during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 journey?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02591" y="2926059"/>
            <a:ext cx="3535663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website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offer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personalized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recommendations?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02591" y="3230876"/>
            <a:ext cx="343901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machine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learning/AI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generate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recommendations?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202591" y="3535693"/>
            <a:ext cx="429578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recommendations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perform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well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both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new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existing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02591" y="3840509"/>
            <a:ext cx="194573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 customers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easily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find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products?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02591" y="4145326"/>
            <a:ext cx="351409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offer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onsite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search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search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recommendations?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202591" y="4450143"/>
            <a:ext cx="234696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filter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within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category pages?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02591" y="4754960"/>
            <a:ext cx="410594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banners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clear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Call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Actions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 ‘Shop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Now’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‘Save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20%’?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02591" y="5059776"/>
            <a:ext cx="2430528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website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include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social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integration?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202591" y="5364593"/>
            <a:ext cx="3806363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customers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ability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share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and/or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like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business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202591" y="5669410"/>
            <a:ext cx="279518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 customers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register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via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social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login?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202591" y="5974227"/>
            <a:ext cx="2245312" cy="430357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offer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shoppable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social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media?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 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customer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loyalty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program?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6209231" y="2431880"/>
            <a:ext cx="5369725" cy="6546"/>
            <a:chOff x="10238776" y="4010349"/>
            <a:chExt cx="8855075" cy="10795"/>
          </a:xfrm>
        </p:grpSpPr>
        <p:sp>
          <p:nvSpPr>
            <p:cNvPr id="33" name="object 33"/>
            <p:cNvSpPr/>
            <p:nvPr/>
          </p:nvSpPr>
          <p:spPr>
            <a:xfrm>
              <a:off x="10238776" y="4015583"/>
              <a:ext cx="8855075" cy="0"/>
            </a:xfrm>
            <a:custGeom>
              <a:avLst/>
              <a:gdLst/>
              <a:ahLst/>
              <a:cxnLst/>
              <a:rect l="l" t="t" r="r" b="b"/>
              <a:pathLst>
                <a:path w="8855075">
                  <a:moveTo>
                    <a:pt x="8854882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4" name="object 34"/>
            <p:cNvSpPr/>
            <p:nvPr/>
          </p:nvSpPr>
          <p:spPr>
            <a:xfrm>
              <a:off x="10238780" y="4015584"/>
              <a:ext cx="8855075" cy="0"/>
            </a:xfrm>
            <a:custGeom>
              <a:avLst/>
              <a:gdLst/>
              <a:ahLst/>
              <a:cxnLst/>
              <a:rect l="l" t="t" r="r" b="b"/>
              <a:pathLst>
                <a:path w="8855075">
                  <a:moveTo>
                    <a:pt x="0" y="0"/>
                  </a:moveTo>
                  <a:lnTo>
                    <a:pt x="8854882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6198358" y="2227342"/>
            <a:ext cx="640747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Questions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36" name="object 36"/>
          <p:cNvSpPr txBox="1"/>
          <p:nvPr/>
        </p:nvSpPr>
        <p:spPr>
          <a:xfrm>
            <a:off x="10653587" y="2227342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02284" y="1166863"/>
            <a:ext cx="2222208" cy="253194"/>
          </a:xfrm>
          <a:prstGeom prst="rect">
            <a:avLst/>
          </a:prstGeom>
        </p:spPr>
        <p:txBody>
          <a:bodyPr vert="horz" wrap="square" lIns="0" tIns="10397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649"/>
              </a:spcBef>
            </a:pPr>
            <a:r>
              <a:rPr sz="1577" spc="-24" dirty="0">
                <a:solidFill>
                  <a:srgbClr val="2E75B5"/>
                </a:solidFill>
                <a:latin typeface="Open Sans"/>
                <a:ea typeface="+mn-ea"/>
                <a:cs typeface="Open Sans"/>
              </a:rPr>
              <a:t>Checkout and Payments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02284" y="1554289"/>
            <a:ext cx="319411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Does 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checkout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payment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experience help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sell?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13158" y="2431880"/>
            <a:ext cx="7444068" cy="6546"/>
            <a:chOff x="1010438" y="4010349"/>
            <a:chExt cx="12275820" cy="10795"/>
          </a:xfrm>
        </p:grpSpPr>
        <p:sp>
          <p:nvSpPr>
            <p:cNvPr id="7" name="object 7"/>
            <p:cNvSpPr/>
            <p:nvPr/>
          </p:nvSpPr>
          <p:spPr>
            <a:xfrm>
              <a:off x="1010438" y="4015583"/>
              <a:ext cx="12275820" cy="0"/>
            </a:xfrm>
            <a:custGeom>
              <a:avLst/>
              <a:gdLst/>
              <a:ahLst/>
              <a:cxnLst/>
              <a:rect l="l" t="t" r="r" b="b"/>
              <a:pathLst>
                <a:path w="12275819">
                  <a:moveTo>
                    <a:pt x="12275374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1010440" y="4015584"/>
              <a:ext cx="12275820" cy="0"/>
            </a:xfrm>
            <a:custGeom>
              <a:avLst/>
              <a:gdLst/>
              <a:ahLst/>
              <a:cxnLst/>
              <a:rect l="l" t="t" r="r" b="b"/>
              <a:pathLst>
                <a:path w="12275819">
                  <a:moveTo>
                    <a:pt x="0" y="0"/>
                  </a:moveTo>
                  <a:lnTo>
                    <a:pt x="12275364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02284" y="2227342"/>
            <a:ext cx="640747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Questions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10" name="object 10"/>
          <p:cNvSpPr txBox="1"/>
          <p:nvPr/>
        </p:nvSpPr>
        <p:spPr>
          <a:xfrm>
            <a:off x="6189891" y="2227342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284" y="2621014"/>
            <a:ext cx="4094007" cy="1331886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offer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guest checkout?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Does 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allow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create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account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easily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during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checkout?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Does your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offer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different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payment options?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Does 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offer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Instant Purchase/One-Click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Checkout?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 customers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checkout without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completing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more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than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two forms?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02284" y="1166863"/>
            <a:ext cx="2962302" cy="253194"/>
          </a:xfrm>
          <a:prstGeom prst="rect">
            <a:avLst/>
          </a:prstGeom>
        </p:spPr>
        <p:txBody>
          <a:bodyPr vert="horz" wrap="square" lIns="0" tIns="10397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649"/>
              </a:spcBef>
            </a:pPr>
            <a:r>
              <a:rPr sz="1577" spc="-24" dirty="0">
                <a:solidFill>
                  <a:srgbClr val="2E75B5"/>
                </a:solidFill>
                <a:latin typeface="Open Sans"/>
                <a:ea typeface="+mn-ea"/>
                <a:cs typeface="Open Sans"/>
              </a:rPr>
              <a:t>Product Availability and Logistics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02284" y="1554289"/>
            <a:ext cx="367890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availability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logistics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experience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help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sell?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13158" y="2431880"/>
            <a:ext cx="7444068" cy="6546"/>
            <a:chOff x="1010438" y="4010349"/>
            <a:chExt cx="12275820" cy="10795"/>
          </a:xfrm>
        </p:grpSpPr>
        <p:sp>
          <p:nvSpPr>
            <p:cNvPr id="7" name="object 7"/>
            <p:cNvSpPr/>
            <p:nvPr/>
          </p:nvSpPr>
          <p:spPr>
            <a:xfrm>
              <a:off x="1010438" y="4015583"/>
              <a:ext cx="12275820" cy="0"/>
            </a:xfrm>
            <a:custGeom>
              <a:avLst/>
              <a:gdLst/>
              <a:ahLst/>
              <a:cxnLst/>
              <a:rect l="l" t="t" r="r" b="b"/>
              <a:pathLst>
                <a:path w="12275819">
                  <a:moveTo>
                    <a:pt x="12275374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1010440" y="4015584"/>
              <a:ext cx="12275820" cy="0"/>
            </a:xfrm>
            <a:custGeom>
              <a:avLst/>
              <a:gdLst/>
              <a:ahLst/>
              <a:cxnLst/>
              <a:rect l="l" t="t" r="r" b="b"/>
              <a:pathLst>
                <a:path w="12275819">
                  <a:moveTo>
                    <a:pt x="0" y="0"/>
                  </a:moveTo>
                  <a:lnTo>
                    <a:pt x="12275364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02284" y="2227342"/>
            <a:ext cx="640747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Questions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10" name="object 10"/>
          <p:cNvSpPr txBox="1"/>
          <p:nvPr/>
        </p:nvSpPr>
        <p:spPr>
          <a:xfrm>
            <a:off x="6189891" y="2227342"/>
            <a:ext cx="24143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Y/N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284" y="2621014"/>
            <a:ext cx="5081311" cy="2405450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availability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information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appear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pages?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 sold-out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sign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alerts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when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becomes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available?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227500"/>
              </a:lnSpc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website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way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easily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status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their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shipping?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customer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service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representatives 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latest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information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about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orders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reaches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out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via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phone and/or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live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chat?</a:t>
            </a:r>
            <a:endParaRPr sz="879">
              <a:latin typeface="Open Sans"/>
              <a:cs typeface="Open Sans"/>
            </a:endParaRPr>
          </a:p>
          <a:p>
            <a:pPr marL="7701" marR="790921">
              <a:lnSpc>
                <a:spcPct val="2275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shipping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delivery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information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appear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pages?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 estimated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shipping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delivery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costs highlighted?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1"/>
              </a:spcBef>
            </a:pPr>
            <a:endParaRPr sz="970">
              <a:latin typeface="Open Sans"/>
              <a:cs typeface="Open Sans"/>
            </a:endParaRPr>
          </a:p>
          <a:p>
            <a:pPr marL="7701">
              <a:spcBef>
                <a:spcPts val="3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obvious whether shipping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free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not?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457</Words>
  <Application>Microsoft Macintosh PowerPoint</Application>
  <PresentationFormat>Widescreen</PresentationFormat>
  <Paragraphs>59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Open Sans Extrabold</vt:lpstr>
      <vt:lpstr>Office Theme</vt:lpstr>
      <vt:lpstr>PowerPoint Presentation</vt:lpstr>
      <vt:lpstr>Checkout and Payments</vt:lpstr>
      <vt:lpstr>Product Availability and Logistics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Matthews</dc:creator>
  <cp:lastModifiedBy>Jeff Matthews</cp:lastModifiedBy>
  <cp:revision>1</cp:revision>
  <dcterms:created xsi:type="dcterms:W3CDTF">2021-09-09T18:48:22Z</dcterms:created>
  <dcterms:modified xsi:type="dcterms:W3CDTF">2021-09-09T18:49:10Z</dcterms:modified>
</cp:coreProperties>
</file>