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4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1783-77AA-D341-83A5-C917CC596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4C219-A28D-7D41-AB58-64D772532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8A6B3-E352-A24E-88AA-F1702427E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D1521-D08A-6D4D-BEFE-B849CB30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ADDC3-787B-224F-979C-34843BF4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6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32966-1EFC-B840-9911-6751207F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79C10-4373-F348-A8F9-DC8C40D3A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09BF2-3B1D-9B4A-AC7A-D03C7D78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6E6D2-8A25-AF4D-93E9-EC803774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CFBDA-1CED-2740-AE2F-71D8A478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0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111AC3-9A5B-194C-A4B7-967E89039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7A979-4A33-F842-B8DA-94A37D3EE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06722-10B5-A047-BA52-F23AB822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06BD3-8FEC-9D4C-9A5D-5F1C6D2E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83BC2-927E-C647-B29C-5B1F8855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0B80-6D0C-3042-9EBD-C717A732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B0458-6DFE-504C-8E30-618F394C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F37A6-FF54-A741-970E-87A937F77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E0109-D77D-7C4D-96F0-70927E94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0675F-2416-0045-B269-8D31C8E7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505F-AEDF-D544-9BC8-02810D5C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313DE-D375-E845-86F0-452287009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8F51A-2A2C-BD44-AD66-001344D1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C38D7-A710-D54C-8DD7-2D6BA3BC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5695A-E3C8-0D49-9B46-036F2C23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8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AE4B-C372-CD4F-89A4-1DC1B671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FEC7-D4BE-EC47-905E-5F6BAAECB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0B7B0-8201-204B-9A92-F1CDD3BFB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0D825-6CF9-BC4F-9CE1-FE62A3A3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246B9-8B5A-A644-B3F2-73B35244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516D4-BD6E-5840-9312-D8CDEF67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9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7102-BB48-CE4B-BB12-EE311023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285CC-064E-D348-9A3E-39A017BB0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8F02A-AD83-994B-B09E-5E0686971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7B0204-DC43-1244-8AA9-2959F11B8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FBC0E-9590-C54B-BFFB-7F4A2FEC2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1BB6E-C2BF-E345-882D-DCF5FC74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E8576-0A60-0B41-AB68-8A1EA655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E56754-FFA7-6743-A419-F4C99B71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BD9B-594C-2C45-9887-7EBE4B0E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DD169-4839-2F40-9901-D4643471B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98747-D059-DD45-AA7E-38367C2C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620C2-7611-F74D-A6C8-79D5ECBE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5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6B3D93-6BCC-1549-8398-C0FC2A38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0DDEF4-5D53-3A49-A5E1-F1F5F89F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50B73-9475-1E44-B046-B066AEA64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6C09-0253-974B-A91F-73088518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56F45-43FF-2F46-8FDA-757DE81C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718AF-5D3A-3349-9A27-5F93A795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A227-D821-FC4D-9929-63BB983A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12B5-66CE-9C49-BCF7-941D0555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0C04F-F844-D241-A0FE-9B399A5A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4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D1F2-A627-C045-8981-5DF869DB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8814E-F917-FD40-A313-D97F8E468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A4BE5-ABC4-BD44-80F4-394C4E28D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EB5D8-ABEB-894B-AC03-606181D6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9DAE8-26DD-6D45-932C-F75D9213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E2AF0-D7A9-334B-9773-5220009A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6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FB9B6D-69FE-A843-9341-4E151ADFD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5F4B7-840E-D24C-B6D6-226B89250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09E20-2893-BD47-ACD3-D736342C7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DD44E-FF94-5A44-96A3-AAB197C5608E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39944-5792-5945-B4E2-DEFA4E871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60887-3170-A149-A3FB-146E1F2F2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40B8-D5B4-DF4B-93DB-EE50ED4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95934" y="1124919"/>
            <a:ext cx="2688521" cy="453308"/>
          </a:xfrm>
          <a:prstGeom prst="rect">
            <a:avLst/>
          </a:prstGeom>
        </p:spPr>
        <p:txBody>
          <a:bodyPr vert="horz" wrap="square" lIns="0" tIns="10012" rIns="0" bIns="0" rtlCol="0">
            <a:spAutoFit/>
          </a:bodyPr>
          <a:lstStyle/>
          <a:p>
            <a:pPr marL="7701">
              <a:spcBef>
                <a:spcPts val="79"/>
              </a:spcBef>
            </a:pPr>
            <a:r>
              <a:rPr sz="2880" spc="-24" dirty="0">
                <a:latin typeface="Open Sans"/>
                <a:cs typeface="Open Sans"/>
              </a:rPr>
              <a:t>Go</a:t>
            </a:r>
            <a:r>
              <a:rPr sz="2880" spc="-9" dirty="0">
                <a:latin typeface="Open Sans"/>
                <a:cs typeface="Open Sans"/>
              </a:rPr>
              <a:t> </a:t>
            </a:r>
            <a:r>
              <a:rPr sz="2880" spc="-76" dirty="0">
                <a:latin typeface="Open Sans"/>
                <a:cs typeface="Open Sans"/>
              </a:rPr>
              <a:t>live</a:t>
            </a:r>
            <a:r>
              <a:rPr sz="2880" spc="-9" dirty="0">
                <a:latin typeface="Open Sans"/>
                <a:cs typeface="Open Sans"/>
              </a:rPr>
              <a:t> </a:t>
            </a:r>
            <a:r>
              <a:rPr sz="2880" spc="-52" dirty="0">
                <a:latin typeface="Open Sans"/>
                <a:cs typeface="Open Sans"/>
              </a:rPr>
              <a:t>Checklist</a:t>
            </a:r>
            <a:endParaRPr sz="2880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13158" y="2241393"/>
            <a:ext cx="10965869" cy="6546"/>
            <a:chOff x="1010438" y="3696222"/>
            <a:chExt cx="18083530" cy="10795"/>
          </a:xfrm>
        </p:grpSpPr>
        <p:sp>
          <p:nvSpPr>
            <p:cNvPr id="7" name="object 7"/>
            <p:cNvSpPr/>
            <p:nvPr/>
          </p:nvSpPr>
          <p:spPr>
            <a:xfrm>
              <a:off x="1010438" y="3701459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1808321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10440" y="3701457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0" y="0"/>
                  </a:moveTo>
                  <a:lnTo>
                    <a:pt x="1808321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2284" y="1998758"/>
            <a:ext cx="38506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14921" y="1998758"/>
            <a:ext cx="31767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Note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55222" y="1998758"/>
            <a:ext cx="15930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Recommendation/Setting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49893" y="1998758"/>
            <a:ext cx="404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Status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92812" y="1998758"/>
            <a:ext cx="5899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Due</a:t>
            </a:r>
            <a:r>
              <a:rPr sz="1001" b="1" spc="-3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Date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49930" y="1998758"/>
            <a:ext cx="73970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Assignmnet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284" y="2379732"/>
            <a:ext cx="160841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Application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Best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Practices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09985" y="2590618"/>
            <a:ext cx="10972030" cy="6546"/>
            <a:chOff x="1005205" y="4272121"/>
            <a:chExt cx="18093690" cy="10795"/>
          </a:xfrm>
        </p:grpSpPr>
        <p:sp>
          <p:nvSpPr>
            <p:cNvPr id="17" name="object 17"/>
            <p:cNvSpPr/>
            <p:nvPr/>
          </p:nvSpPr>
          <p:spPr>
            <a:xfrm>
              <a:off x="1031382" y="427735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5192" y="427212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02284" y="2697208"/>
            <a:ext cx="83597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Full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2284" y="3002025"/>
            <a:ext cx="172547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Full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auto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generation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2284" y="3306842"/>
            <a:ext cx="58414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JS</a:t>
            </a:r>
            <a:r>
              <a:rPr sz="879" spc="-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merging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2284" y="3611659"/>
            <a:ext cx="68926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</a:t>
            </a:r>
            <a:r>
              <a:rPr sz="879" spc="-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merging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2284" y="3916476"/>
            <a:ext cx="116097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log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cleaning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2284" y="4221292"/>
            <a:ext cx="56334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Flat</a:t>
            </a:r>
            <a:r>
              <a:rPr sz="879" spc="-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tables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2284" y="4526109"/>
            <a:ext cx="32538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ETags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09985" y="2895397"/>
            <a:ext cx="10972030" cy="6546"/>
            <a:chOff x="1005205" y="4774723"/>
            <a:chExt cx="18093690" cy="10795"/>
          </a:xfrm>
        </p:grpSpPr>
        <p:sp>
          <p:nvSpPr>
            <p:cNvPr id="27" name="object 27"/>
            <p:cNvSpPr/>
            <p:nvPr/>
          </p:nvSpPr>
          <p:spPr>
            <a:xfrm>
              <a:off x="1031382" y="47799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005192" y="4774723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09985" y="3200176"/>
            <a:ext cx="10972030" cy="6546"/>
            <a:chOff x="1005205" y="5277326"/>
            <a:chExt cx="18093690" cy="10795"/>
          </a:xfrm>
        </p:grpSpPr>
        <p:sp>
          <p:nvSpPr>
            <p:cNvPr id="30" name="object 30"/>
            <p:cNvSpPr/>
            <p:nvPr/>
          </p:nvSpPr>
          <p:spPr>
            <a:xfrm>
              <a:off x="1031382" y="528256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192" y="5277326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9985" y="3504954"/>
            <a:ext cx="10972030" cy="6546"/>
            <a:chOff x="1005205" y="5779928"/>
            <a:chExt cx="18093690" cy="10795"/>
          </a:xfrm>
        </p:grpSpPr>
        <p:sp>
          <p:nvSpPr>
            <p:cNvPr id="33" name="object 33"/>
            <p:cNvSpPr/>
            <p:nvPr/>
          </p:nvSpPr>
          <p:spPr>
            <a:xfrm>
              <a:off x="1031382" y="578516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005192" y="5779928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09985" y="3809733"/>
            <a:ext cx="10972030" cy="6546"/>
            <a:chOff x="1005205" y="6282531"/>
            <a:chExt cx="18093690" cy="10795"/>
          </a:xfrm>
        </p:grpSpPr>
        <p:sp>
          <p:nvSpPr>
            <p:cNvPr id="36" name="object 36"/>
            <p:cNvSpPr/>
            <p:nvPr/>
          </p:nvSpPr>
          <p:spPr>
            <a:xfrm>
              <a:off x="1031382" y="628776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7" name="object 37"/>
            <p:cNvSpPr/>
            <p:nvPr/>
          </p:nvSpPr>
          <p:spPr>
            <a:xfrm>
              <a:off x="1005192" y="628253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609985" y="4114511"/>
            <a:ext cx="10972030" cy="6546"/>
            <a:chOff x="1005205" y="6785133"/>
            <a:chExt cx="18093690" cy="10795"/>
          </a:xfrm>
        </p:grpSpPr>
        <p:sp>
          <p:nvSpPr>
            <p:cNvPr id="39" name="object 39"/>
            <p:cNvSpPr/>
            <p:nvPr/>
          </p:nvSpPr>
          <p:spPr>
            <a:xfrm>
              <a:off x="1031382" y="679036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0" name="object 40"/>
            <p:cNvSpPr/>
            <p:nvPr/>
          </p:nvSpPr>
          <p:spPr>
            <a:xfrm>
              <a:off x="1005192" y="6785133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09985" y="4419290"/>
            <a:ext cx="10972030" cy="6546"/>
            <a:chOff x="1005205" y="7287736"/>
            <a:chExt cx="18093690" cy="10795"/>
          </a:xfrm>
        </p:grpSpPr>
        <p:sp>
          <p:nvSpPr>
            <p:cNvPr id="42" name="object 42"/>
            <p:cNvSpPr/>
            <p:nvPr/>
          </p:nvSpPr>
          <p:spPr>
            <a:xfrm>
              <a:off x="1031382" y="729297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3" name="object 43"/>
            <p:cNvSpPr/>
            <p:nvPr/>
          </p:nvSpPr>
          <p:spPr>
            <a:xfrm>
              <a:off x="1005192" y="7287736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609985" y="4870108"/>
            <a:ext cx="10972030" cy="6546"/>
            <a:chOff x="1005205" y="8031169"/>
            <a:chExt cx="18093690" cy="10795"/>
          </a:xfrm>
        </p:grpSpPr>
        <p:sp>
          <p:nvSpPr>
            <p:cNvPr id="45" name="object 45"/>
            <p:cNvSpPr/>
            <p:nvPr/>
          </p:nvSpPr>
          <p:spPr>
            <a:xfrm>
              <a:off x="1031382" y="803640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6" name="object 46"/>
            <p:cNvSpPr/>
            <p:nvPr/>
          </p:nvSpPr>
          <p:spPr>
            <a:xfrm>
              <a:off x="1005192" y="803118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2655306" y="2697208"/>
            <a:ext cx="44975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8" name="object 48"/>
          <p:cNvSpPr txBox="1"/>
          <p:nvPr/>
        </p:nvSpPr>
        <p:spPr>
          <a:xfrm>
            <a:off x="2655306" y="3002025"/>
            <a:ext cx="44975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55306" y="3306842"/>
            <a:ext cx="44975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55306" y="3611659"/>
            <a:ext cx="44975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55305" y="3916476"/>
            <a:ext cx="168658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clean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logs &gt;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30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days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55306" y="4221292"/>
            <a:ext cx="44975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55306" y="4510908"/>
            <a:ext cx="1636524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commented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out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htaccess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prevent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FPC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issue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2279" y="4983277"/>
            <a:ext cx="144630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Session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Validation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Settings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59535" y="4968076"/>
            <a:ext cx="1807878" cy="614157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lifetime: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2592000,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cookie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path: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/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cookie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domain: .domainname.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com</a:t>
            </a:r>
            <a:r>
              <a:rPr sz="879" spc="24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 HTTP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only: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Yes,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Cookie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Restriction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Mode: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13158" y="2063605"/>
            <a:ext cx="10965869" cy="6546"/>
            <a:chOff x="1010438" y="3403037"/>
            <a:chExt cx="1808353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3408276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1808321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3408273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0" y="0"/>
                  </a:moveTo>
                  <a:lnTo>
                    <a:pt x="1808321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1846369"/>
            <a:ext cx="38506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4921" y="1846369"/>
            <a:ext cx="31767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Note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5222" y="1846369"/>
            <a:ext cx="15930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Recommendation/Setting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9893" y="1846369"/>
            <a:ext cx="404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Status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89765" y="1846369"/>
            <a:ext cx="5899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Due</a:t>
            </a:r>
            <a:r>
              <a:rPr sz="1001" b="1" spc="-3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Date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803" y="1846369"/>
            <a:ext cx="73970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Assignmnet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157" y="2151147"/>
            <a:ext cx="160841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Application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Best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Practices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09985" y="2412831"/>
            <a:ext cx="10972030" cy="6546"/>
            <a:chOff x="1005205" y="3978936"/>
            <a:chExt cx="18093690" cy="10795"/>
          </a:xfrm>
        </p:grpSpPr>
        <p:sp>
          <p:nvSpPr>
            <p:cNvPr id="16" name="object 16"/>
            <p:cNvSpPr/>
            <p:nvPr/>
          </p:nvSpPr>
          <p:spPr>
            <a:xfrm>
              <a:off x="1031382" y="398417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5192" y="397894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02284" y="2468625"/>
            <a:ext cx="112862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Parralel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Connections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09985" y="2819202"/>
            <a:ext cx="10972030" cy="6546"/>
            <a:chOff x="1005205" y="4649073"/>
            <a:chExt cx="18093690" cy="10795"/>
          </a:xfrm>
        </p:grpSpPr>
        <p:sp>
          <p:nvSpPr>
            <p:cNvPr id="20" name="object 20"/>
            <p:cNvSpPr/>
            <p:nvPr/>
          </p:nvSpPr>
          <p:spPr>
            <a:xfrm>
              <a:off x="1031382" y="465430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5192" y="464908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09985" y="3276370"/>
            <a:ext cx="10972030" cy="6546"/>
            <a:chOff x="1005205" y="5402976"/>
            <a:chExt cx="18093690" cy="10795"/>
          </a:xfrm>
        </p:grpSpPr>
        <p:sp>
          <p:nvSpPr>
            <p:cNvPr id="23" name="object 23"/>
            <p:cNvSpPr/>
            <p:nvPr/>
          </p:nvSpPr>
          <p:spPr>
            <a:xfrm>
              <a:off x="1031382" y="540821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4" name="object 24"/>
            <p:cNvSpPr/>
            <p:nvPr/>
          </p:nvSpPr>
          <p:spPr>
            <a:xfrm>
              <a:off x="1005192" y="54029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09985" y="4489135"/>
            <a:ext cx="10972030" cy="6546"/>
            <a:chOff x="1005205" y="7402916"/>
            <a:chExt cx="18093690" cy="10795"/>
          </a:xfrm>
        </p:grpSpPr>
        <p:sp>
          <p:nvSpPr>
            <p:cNvPr id="26" name="object 26"/>
            <p:cNvSpPr/>
            <p:nvPr/>
          </p:nvSpPr>
          <p:spPr>
            <a:xfrm>
              <a:off x="1031382" y="740815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7" name="object 27"/>
            <p:cNvSpPr/>
            <p:nvPr/>
          </p:nvSpPr>
          <p:spPr>
            <a:xfrm>
              <a:off x="1005192" y="740292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609985" y="3631945"/>
            <a:ext cx="10972030" cy="6546"/>
            <a:chOff x="1005205" y="5989346"/>
            <a:chExt cx="18093690" cy="10795"/>
          </a:xfrm>
        </p:grpSpPr>
        <p:sp>
          <p:nvSpPr>
            <p:cNvPr id="29" name="object 29"/>
            <p:cNvSpPr/>
            <p:nvPr/>
          </p:nvSpPr>
          <p:spPr>
            <a:xfrm>
              <a:off x="1031382" y="599458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5192" y="598935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609985" y="4190706"/>
            <a:ext cx="10972030" cy="6546"/>
            <a:chOff x="1005205" y="6910784"/>
            <a:chExt cx="18093690" cy="10795"/>
          </a:xfrm>
        </p:grpSpPr>
        <p:sp>
          <p:nvSpPr>
            <p:cNvPr id="32" name="object 32"/>
            <p:cNvSpPr/>
            <p:nvPr/>
          </p:nvSpPr>
          <p:spPr>
            <a:xfrm>
              <a:off x="1031382" y="691601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3" name="object 33"/>
            <p:cNvSpPr/>
            <p:nvPr/>
          </p:nvSpPr>
          <p:spPr>
            <a:xfrm>
              <a:off x="1005192" y="691078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609985" y="4800263"/>
            <a:ext cx="10972030" cy="6546"/>
            <a:chOff x="1005205" y="7915989"/>
            <a:chExt cx="18093690" cy="10795"/>
          </a:xfrm>
        </p:grpSpPr>
        <p:sp>
          <p:nvSpPr>
            <p:cNvPr id="35" name="object 35"/>
            <p:cNvSpPr/>
            <p:nvPr/>
          </p:nvSpPr>
          <p:spPr>
            <a:xfrm>
              <a:off x="1031382" y="792122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6" name="object 36"/>
            <p:cNvSpPr/>
            <p:nvPr/>
          </p:nvSpPr>
          <p:spPr>
            <a:xfrm>
              <a:off x="1005192" y="791599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609985" y="5251082"/>
            <a:ext cx="10972030" cy="6546"/>
            <a:chOff x="1005205" y="8659422"/>
            <a:chExt cx="18093690" cy="10795"/>
          </a:xfrm>
        </p:grpSpPr>
        <p:sp>
          <p:nvSpPr>
            <p:cNvPr id="38" name="object 38"/>
            <p:cNvSpPr/>
            <p:nvPr/>
          </p:nvSpPr>
          <p:spPr>
            <a:xfrm>
              <a:off x="1031382" y="866465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9" name="object 39"/>
            <p:cNvSpPr/>
            <p:nvPr/>
          </p:nvSpPr>
          <p:spPr>
            <a:xfrm>
              <a:off x="1005192" y="865942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2655305" y="2453424"/>
            <a:ext cx="1906070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utilize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different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domains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media,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skin,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loadingenabled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1" name="object 41"/>
          <p:cNvSpPr txBox="1"/>
          <p:nvPr/>
        </p:nvSpPr>
        <p:spPr>
          <a:xfrm>
            <a:off x="2655306" y="2910591"/>
            <a:ext cx="2017353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.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-type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f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-exec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chmod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644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{} 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;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find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.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-type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-exec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chmod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755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{}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;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55306" y="3382960"/>
            <a:ext cx="196999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Webserver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own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files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55306" y="3672576"/>
            <a:ext cx="1816350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Webserver user should have cron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setup. Example: sudo crontab -u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www-data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-e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55305" y="4297297"/>
            <a:ext cx="111283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[devops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complete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55306" y="4602113"/>
            <a:ext cx="115095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[devops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complete]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55306" y="4906930"/>
            <a:ext cx="115095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[devops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complete]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2279" y="2925907"/>
            <a:ext cx="160225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Correct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permissions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2279" y="3383075"/>
            <a:ext cx="151561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Correct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ownership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2279" y="3687892"/>
            <a:ext cx="109589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cron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setup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2279" y="4297411"/>
            <a:ext cx="47555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htaccess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2279" y="4602228"/>
            <a:ext cx="84560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SSH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group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2279" y="4891843"/>
            <a:ext cx="1303829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rsync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(for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balanced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environment)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13158" y="2063605"/>
            <a:ext cx="10965869" cy="6546"/>
            <a:chOff x="1010438" y="3403037"/>
            <a:chExt cx="1808353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3408276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1808321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3408273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0" y="0"/>
                  </a:moveTo>
                  <a:lnTo>
                    <a:pt x="1808321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1846369"/>
            <a:ext cx="38506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4921" y="1846369"/>
            <a:ext cx="31767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Note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2523" y="1846369"/>
            <a:ext cx="15930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Recommendation/Setting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9893" y="1846369"/>
            <a:ext cx="404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Status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89765" y="1846369"/>
            <a:ext cx="5899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Due</a:t>
            </a:r>
            <a:r>
              <a:rPr sz="1001" b="1" spc="-3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Date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803" y="1846369"/>
            <a:ext cx="73970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Assignmnet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157" y="2151147"/>
            <a:ext cx="1796326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Application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Patches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Installed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09985" y="2412831"/>
            <a:ext cx="10972030" cy="6546"/>
            <a:chOff x="1005205" y="3978936"/>
            <a:chExt cx="18093690" cy="10795"/>
          </a:xfrm>
        </p:grpSpPr>
        <p:sp>
          <p:nvSpPr>
            <p:cNvPr id="16" name="object 16"/>
            <p:cNvSpPr/>
            <p:nvPr/>
          </p:nvSpPr>
          <p:spPr>
            <a:xfrm>
              <a:off x="1031382" y="398417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5192" y="397894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02284" y="2468625"/>
            <a:ext cx="49211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09985" y="2819202"/>
            <a:ext cx="10972030" cy="6546"/>
            <a:chOff x="1005205" y="4649073"/>
            <a:chExt cx="18093690" cy="10795"/>
          </a:xfrm>
        </p:grpSpPr>
        <p:sp>
          <p:nvSpPr>
            <p:cNvPr id="20" name="object 20"/>
            <p:cNvSpPr/>
            <p:nvPr/>
          </p:nvSpPr>
          <p:spPr>
            <a:xfrm>
              <a:off x="1031382" y="465430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5192" y="464908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09985" y="3276370"/>
            <a:ext cx="10972030" cy="6546"/>
            <a:chOff x="1005205" y="5402976"/>
            <a:chExt cx="18093690" cy="10795"/>
          </a:xfrm>
        </p:grpSpPr>
        <p:sp>
          <p:nvSpPr>
            <p:cNvPr id="23" name="object 23"/>
            <p:cNvSpPr/>
            <p:nvPr/>
          </p:nvSpPr>
          <p:spPr>
            <a:xfrm>
              <a:off x="1031382" y="540821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4" name="object 24"/>
            <p:cNvSpPr/>
            <p:nvPr/>
          </p:nvSpPr>
          <p:spPr>
            <a:xfrm>
              <a:off x="1005192" y="54029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09985" y="3733538"/>
            <a:ext cx="10972030" cy="6546"/>
            <a:chOff x="1005205" y="6156880"/>
            <a:chExt cx="18093690" cy="10795"/>
          </a:xfrm>
        </p:grpSpPr>
        <p:sp>
          <p:nvSpPr>
            <p:cNvPr id="26" name="object 26"/>
            <p:cNvSpPr/>
            <p:nvPr/>
          </p:nvSpPr>
          <p:spPr>
            <a:xfrm>
              <a:off x="1031382" y="616211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7" name="object 27"/>
            <p:cNvSpPr/>
            <p:nvPr/>
          </p:nvSpPr>
          <p:spPr>
            <a:xfrm>
              <a:off x="1005192" y="615689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609985" y="4336746"/>
            <a:ext cx="10972030" cy="6546"/>
            <a:chOff x="1005205" y="7151614"/>
            <a:chExt cx="18093690" cy="10795"/>
          </a:xfrm>
        </p:grpSpPr>
        <p:sp>
          <p:nvSpPr>
            <p:cNvPr id="29" name="object 29"/>
            <p:cNvSpPr/>
            <p:nvPr/>
          </p:nvSpPr>
          <p:spPr>
            <a:xfrm>
              <a:off x="1031382" y="7156850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5192" y="715161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609985" y="4800263"/>
            <a:ext cx="10972030" cy="6546"/>
            <a:chOff x="1005205" y="7915989"/>
            <a:chExt cx="18093690" cy="10795"/>
          </a:xfrm>
        </p:grpSpPr>
        <p:sp>
          <p:nvSpPr>
            <p:cNvPr id="32" name="object 32"/>
            <p:cNvSpPr/>
            <p:nvPr/>
          </p:nvSpPr>
          <p:spPr>
            <a:xfrm>
              <a:off x="1031382" y="792122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3" name="object 33"/>
            <p:cNvSpPr/>
            <p:nvPr/>
          </p:nvSpPr>
          <p:spPr>
            <a:xfrm>
              <a:off x="1005192" y="791599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609985" y="5555860"/>
            <a:ext cx="10972030" cy="6546"/>
            <a:chOff x="1005205" y="9162024"/>
            <a:chExt cx="18093690" cy="10795"/>
          </a:xfrm>
        </p:grpSpPr>
        <p:sp>
          <p:nvSpPr>
            <p:cNvPr id="35" name="object 35"/>
            <p:cNvSpPr/>
            <p:nvPr/>
          </p:nvSpPr>
          <p:spPr>
            <a:xfrm>
              <a:off x="1031382" y="91672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6" name="object 36"/>
            <p:cNvSpPr/>
            <p:nvPr/>
          </p:nvSpPr>
          <p:spPr>
            <a:xfrm>
              <a:off x="1005192" y="91620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2655306" y="2453424"/>
            <a:ext cx="2047773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known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issue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sessions messages </a:t>
            </a:r>
            <a:r>
              <a:rPr sz="879" spc="-2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appearing 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 pages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38" name="object 38"/>
          <p:cNvSpPr txBox="1"/>
          <p:nvPr/>
        </p:nvSpPr>
        <p:spPr>
          <a:xfrm>
            <a:off x="2655306" y="2910592"/>
            <a:ext cx="1919547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known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issue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disappearing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sites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&gt; 1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2277" y="2925183"/>
            <a:ext cx="144360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multi-store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patch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2278" y="3367150"/>
            <a:ext cx="1588391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admin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save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SQL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error</a:t>
            </a:r>
            <a:endParaRPr sz="879" dirty="0">
              <a:latin typeface="Open Sans"/>
              <a:cs typeface="Open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2279" y="3840128"/>
            <a:ext cx="123336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clear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module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55306" y="3824928"/>
            <a:ext cx="1858707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required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clearing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 from admin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 balanced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environments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2284" y="4436987"/>
            <a:ext cx="186563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General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Performance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Settings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55306" y="4891653"/>
            <a:ext cx="2039687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text/plain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application/xml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text/css text/js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text/xml application/x-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javascript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text/javascript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application/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json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application/xml+rss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55306" y="5653523"/>
            <a:ext cx="1998100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Setting an Expires header on assets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prevent the browser from having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revalidate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every request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2279" y="4906739"/>
            <a:ext cx="97575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Gzip</a:t>
            </a:r>
            <a:r>
              <a:rPr sz="879" spc="-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compression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2279" y="5668724"/>
            <a:ext cx="87294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Expires</a:t>
            </a:r>
            <a:r>
              <a:rPr sz="879" spc="-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headers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13158" y="2063605"/>
            <a:ext cx="10965869" cy="6546"/>
            <a:chOff x="1010438" y="3403037"/>
            <a:chExt cx="1808353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3408276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1808321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3408273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0" y="0"/>
                  </a:moveTo>
                  <a:lnTo>
                    <a:pt x="1808321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1846369"/>
            <a:ext cx="38506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4921" y="1846369"/>
            <a:ext cx="31767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Note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2523" y="1846369"/>
            <a:ext cx="15930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Recommendation/Setting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9893" y="1846369"/>
            <a:ext cx="404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Status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2812" y="1846369"/>
            <a:ext cx="5899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Due</a:t>
            </a:r>
            <a:r>
              <a:rPr sz="1001" b="1" spc="-3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Date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930" y="1846369"/>
            <a:ext cx="73970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Assignmnet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284" y="2151147"/>
            <a:ext cx="186563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General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Performance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Settings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09985" y="2412831"/>
            <a:ext cx="10972030" cy="6546"/>
            <a:chOff x="1005205" y="3978936"/>
            <a:chExt cx="18093690" cy="10795"/>
          </a:xfrm>
        </p:grpSpPr>
        <p:sp>
          <p:nvSpPr>
            <p:cNvPr id="16" name="object 16"/>
            <p:cNvSpPr/>
            <p:nvPr/>
          </p:nvSpPr>
          <p:spPr>
            <a:xfrm>
              <a:off x="1031382" y="398417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5192" y="397894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02284" y="2468625"/>
            <a:ext cx="147826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Minimize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scaling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09985" y="2819202"/>
            <a:ext cx="10972030" cy="6546"/>
            <a:chOff x="1005205" y="4649073"/>
            <a:chExt cx="18093690" cy="10795"/>
          </a:xfrm>
        </p:grpSpPr>
        <p:sp>
          <p:nvSpPr>
            <p:cNvPr id="20" name="object 20"/>
            <p:cNvSpPr/>
            <p:nvPr/>
          </p:nvSpPr>
          <p:spPr>
            <a:xfrm>
              <a:off x="1031382" y="465430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5192" y="464908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09985" y="3425584"/>
            <a:ext cx="10972030" cy="6546"/>
            <a:chOff x="1005205" y="5649042"/>
            <a:chExt cx="18093690" cy="10795"/>
          </a:xfrm>
        </p:grpSpPr>
        <p:sp>
          <p:nvSpPr>
            <p:cNvPr id="23" name="object 23"/>
            <p:cNvSpPr/>
            <p:nvPr/>
          </p:nvSpPr>
          <p:spPr>
            <a:xfrm>
              <a:off x="1031382" y="565427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4" name="object 24"/>
            <p:cNvSpPr/>
            <p:nvPr/>
          </p:nvSpPr>
          <p:spPr>
            <a:xfrm>
              <a:off x="1005192" y="564905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09985" y="4184356"/>
            <a:ext cx="10972030" cy="6546"/>
            <a:chOff x="1005205" y="6900313"/>
            <a:chExt cx="18093690" cy="10795"/>
          </a:xfrm>
        </p:grpSpPr>
        <p:sp>
          <p:nvSpPr>
            <p:cNvPr id="26" name="object 26"/>
            <p:cNvSpPr/>
            <p:nvPr/>
          </p:nvSpPr>
          <p:spPr>
            <a:xfrm>
              <a:off x="1031382" y="690554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7" name="object 27"/>
            <p:cNvSpPr/>
            <p:nvPr/>
          </p:nvSpPr>
          <p:spPr>
            <a:xfrm>
              <a:off x="1005192" y="690032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609985" y="4800263"/>
            <a:ext cx="10972030" cy="6546"/>
            <a:chOff x="1005205" y="7915989"/>
            <a:chExt cx="18093690" cy="10795"/>
          </a:xfrm>
        </p:grpSpPr>
        <p:sp>
          <p:nvSpPr>
            <p:cNvPr id="29" name="object 29"/>
            <p:cNvSpPr/>
            <p:nvPr/>
          </p:nvSpPr>
          <p:spPr>
            <a:xfrm>
              <a:off x="1031382" y="792122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5192" y="791599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609985" y="5555860"/>
            <a:ext cx="10972030" cy="6546"/>
            <a:chOff x="1005205" y="9162024"/>
            <a:chExt cx="18093690" cy="10795"/>
          </a:xfrm>
        </p:grpSpPr>
        <p:sp>
          <p:nvSpPr>
            <p:cNvPr id="32" name="object 32"/>
            <p:cNvSpPr/>
            <p:nvPr/>
          </p:nvSpPr>
          <p:spPr>
            <a:xfrm>
              <a:off x="1031382" y="91672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3" name="object 33"/>
            <p:cNvSpPr/>
            <p:nvPr/>
          </p:nvSpPr>
          <p:spPr>
            <a:xfrm>
              <a:off x="1005192" y="91620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655306" y="2453424"/>
            <a:ext cx="1967295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Confirm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utilizing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HTML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scale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down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35" name="object 35"/>
          <p:cNvSpPr txBox="1"/>
          <p:nvPr/>
        </p:nvSpPr>
        <p:spPr>
          <a:xfrm>
            <a:off x="2655306" y="2910592"/>
            <a:ext cx="1879885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other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properly compressed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launch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55306" y="3520111"/>
            <a:ext cx="1825591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Sprites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should be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utilized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order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minimize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number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HTTP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requests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displaying images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across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55306" y="4281981"/>
            <a:ext cx="1997330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Stylesheets should be loaded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HEAD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tag 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near the top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page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that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they are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quickly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55306" y="4891501"/>
            <a:ext cx="1819045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 be loaded near the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 as they can often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block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rest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page from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55306" y="5653371"/>
            <a:ext cx="1913771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Minifying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reduce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total file size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files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2279" y="2925564"/>
            <a:ext cx="143436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Compress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directory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2279" y="3535083"/>
            <a:ext cx="60724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</a:t>
            </a:r>
            <a:r>
              <a:rPr sz="879" spc="-3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sprites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2279" y="4297068"/>
            <a:ext cx="116405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Stylesheet</a:t>
            </a:r>
            <a:r>
              <a:rPr sz="879" spc="-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placement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2279" y="4906587"/>
            <a:ext cx="143436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3rd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party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placement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2279" y="5668572"/>
            <a:ext cx="93455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Minify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CSS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13158" y="2063605"/>
            <a:ext cx="10965869" cy="6546"/>
            <a:chOff x="1010438" y="3403037"/>
            <a:chExt cx="1808353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3408276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1808321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3408273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0" y="0"/>
                  </a:moveTo>
                  <a:lnTo>
                    <a:pt x="1808321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1846369"/>
            <a:ext cx="38506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4921" y="1846369"/>
            <a:ext cx="31767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Note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2523" y="1846369"/>
            <a:ext cx="15930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Recommendation/Setting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9893" y="1846369"/>
            <a:ext cx="404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Status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2812" y="1846369"/>
            <a:ext cx="5899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Due</a:t>
            </a:r>
            <a:r>
              <a:rPr sz="1001" b="1" spc="-3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Date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930" y="1846369"/>
            <a:ext cx="73970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Assignmnet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284" y="2151147"/>
            <a:ext cx="186563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General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Performance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Settings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09985" y="2412831"/>
            <a:ext cx="10972030" cy="6546"/>
            <a:chOff x="1005205" y="3978936"/>
            <a:chExt cx="18093690" cy="10795"/>
          </a:xfrm>
        </p:grpSpPr>
        <p:sp>
          <p:nvSpPr>
            <p:cNvPr id="16" name="object 16"/>
            <p:cNvSpPr/>
            <p:nvPr/>
          </p:nvSpPr>
          <p:spPr>
            <a:xfrm>
              <a:off x="1031382" y="398417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5192" y="397894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02284" y="2468625"/>
            <a:ext cx="93224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Redis/Memcache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09985" y="2965242"/>
            <a:ext cx="10972030" cy="6546"/>
            <a:chOff x="1005205" y="4889903"/>
            <a:chExt cx="18093690" cy="10795"/>
          </a:xfrm>
        </p:grpSpPr>
        <p:sp>
          <p:nvSpPr>
            <p:cNvPr id="20" name="object 20"/>
            <p:cNvSpPr/>
            <p:nvPr/>
          </p:nvSpPr>
          <p:spPr>
            <a:xfrm>
              <a:off x="1031382" y="489513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5192" y="488991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09985" y="3276370"/>
            <a:ext cx="10972030" cy="6546"/>
            <a:chOff x="1005205" y="5402976"/>
            <a:chExt cx="18093690" cy="10795"/>
          </a:xfrm>
        </p:grpSpPr>
        <p:sp>
          <p:nvSpPr>
            <p:cNvPr id="23" name="object 23"/>
            <p:cNvSpPr/>
            <p:nvPr/>
          </p:nvSpPr>
          <p:spPr>
            <a:xfrm>
              <a:off x="1031382" y="540821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4" name="object 24"/>
            <p:cNvSpPr/>
            <p:nvPr/>
          </p:nvSpPr>
          <p:spPr>
            <a:xfrm>
              <a:off x="1005192" y="54029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09985" y="3733538"/>
            <a:ext cx="10972030" cy="6546"/>
            <a:chOff x="1005205" y="6156880"/>
            <a:chExt cx="18093690" cy="10795"/>
          </a:xfrm>
        </p:grpSpPr>
        <p:sp>
          <p:nvSpPr>
            <p:cNvPr id="26" name="object 26"/>
            <p:cNvSpPr/>
            <p:nvPr/>
          </p:nvSpPr>
          <p:spPr>
            <a:xfrm>
              <a:off x="1031382" y="616211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7" name="object 27"/>
            <p:cNvSpPr/>
            <p:nvPr/>
          </p:nvSpPr>
          <p:spPr>
            <a:xfrm>
              <a:off x="1005192" y="615689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609985" y="4336746"/>
            <a:ext cx="10972030" cy="6546"/>
            <a:chOff x="1005205" y="7151614"/>
            <a:chExt cx="18093690" cy="10795"/>
          </a:xfrm>
        </p:grpSpPr>
        <p:sp>
          <p:nvSpPr>
            <p:cNvPr id="29" name="object 29"/>
            <p:cNvSpPr/>
            <p:nvPr/>
          </p:nvSpPr>
          <p:spPr>
            <a:xfrm>
              <a:off x="1031382" y="7156850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5192" y="715161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609985" y="4647873"/>
            <a:ext cx="10972030" cy="6546"/>
            <a:chOff x="1005205" y="7664687"/>
            <a:chExt cx="18093690" cy="10795"/>
          </a:xfrm>
        </p:grpSpPr>
        <p:sp>
          <p:nvSpPr>
            <p:cNvPr id="32" name="object 32"/>
            <p:cNvSpPr/>
            <p:nvPr/>
          </p:nvSpPr>
          <p:spPr>
            <a:xfrm>
              <a:off x="1031382" y="766992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3" name="object 33"/>
            <p:cNvSpPr/>
            <p:nvPr/>
          </p:nvSpPr>
          <p:spPr>
            <a:xfrm>
              <a:off x="1005192" y="766469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655306" y="2453424"/>
            <a:ext cx="1967295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redis or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memcache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utilized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sessions,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cache,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 cache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55306" y="3078144"/>
            <a:ext cx="101040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[devops</a:t>
            </a:r>
            <a:r>
              <a:rPr sz="879" spc="-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complete]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55306" y="3367760"/>
            <a:ext cx="1418193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enabled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load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balanced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environments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55306" y="3824928"/>
            <a:ext cx="1924168" cy="457191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report_event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quote_tables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configured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where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entries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3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&gt;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30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days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old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removed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2279" y="3078144"/>
            <a:ext cx="162343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Utilize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redis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cleanup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script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2279" y="3382960"/>
            <a:ext cx="50443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logrotate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2279" y="3840128"/>
            <a:ext cx="99885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Database</a:t>
            </a:r>
            <a:r>
              <a:rPr sz="879" spc="-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cleaning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2279" y="5059281"/>
            <a:ext cx="42010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Version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2279" y="5348897"/>
            <a:ext cx="1701215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 all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tables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type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INNODB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2279" y="5821266"/>
            <a:ext cx="132423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innodb_buffer_pool_size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2284" y="4436987"/>
            <a:ext cx="1097819" cy="45071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Softwar</a:t>
            </a:r>
            <a:r>
              <a:rPr sz="1001" b="1" spc="-52" dirty="0">
                <a:latin typeface="Open Sans Extrabold"/>
                <a:cs typeface="Open Sans Extrabold"/>
              </a:rPr>
              <a:t>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Settings</a:t>
            </a:r>
            <a:endParaRPr sz="1001">
              <a:latin typeface="Open Sans Extrabold"/>
              <a:cs typeface="Open Sans Extrabold"/>
            </a:endParaRPr>
          </a:p>
          <a:p>
            <a:pPr>
              <a:spcBef>
                <a:spcPts val="3"/>
              </a:spcBef>
            </a:pPr>
            <a:endParaRPr sz="879">
              <a:latin typeface="Open Sans Extrabold"/>
              <a:cs typeface="Open Sans Extrabold"/>
            </a:endParaRPr>
          </a:p>
          <a:p>
            <a:pPr marL="7701"/>
            <a:r>
              <a:rPr sz="1001" b="1" spc="-36" dirty="0">
                <a:latin typeface="Open Sans Extrabold"/>
                <a:cs typeface="Open Sans Extrabold"/>
              </a:rPr>
              <a:t>MySQL/Percona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609985" y="4952652"/>
            <a:ext cx="10972030" cy="6546"/>
            <a:chOff x="1005205" y="8167290"/>
            <a:chExt cx="18093690" cy="10795"/>
          </a:xfrm>
        </p:grpSpPr>
        <p:sp>
          <p:nvSpPr>
            <p:cNvPr id="46" name="object 46"/>
            <p:cNvSpPr/>
            <p:nvPr/>
          </p:nvSpPr>
          <p:spPr>
            <a:xfrm>
              <a:off x="1031382" y="817252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7" name="object 47"/>
            <p:cNvSpPr/>
            <p:nvPr/>
          </p:nvSpPr>
          <p:spPr>
            <a:xfrm>
              <a:off x="1005192" y="816730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655306" y="5059243"/>
            <a:ext cx="64806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Percona</a:t>
            </a:r>
            <a:r>
              <a:rPr sz="879" spc="-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5.5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55305" y="5364060"/>
            <a:ext cx="46900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INNODB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59535" y="5821227"/>
            <a:ext cx="151060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41%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Shared,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83%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Dedicated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609985" y="5714599"/>
            <a:ext cx="10972030" cy="6546"/>
            <a:chOff x="1005205" y="9423796"/>
            <a:chExt cx="18093690" cy="10795"/>
          </a:xfrm>
        </p:grpSpPr>
        <p:sp>
          <p:nvSpPr>
            <p:cNvPr id="52" name="object 52"/>
            <p:cNvSpPr/>
            <p:nvPr/>
          </p:nvSpPr>
          <p:spPr>
            <a:xfrm>
              <a:off x="1031382" y="942903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3" name="object 53"/>
            <p:cNvSpPr/>
            <p:nvPr/>
          </p:nvSpPr>
          <p:spPr>
            <a:xfrm>
              <a:off x="1005192" y="942379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609985" y="5257431"/>
            <a:ext cx="10972030" cy="6546"/>
            <a:chOff x="1005205" y="8669893"/>
            <a:chExt cx="18093690" cy="10795"/>
          </a:xfrm>
        </p:grpSpPr>
        <p:sp>
          <p:nvSpPr>
            <p:cNvPr id="55" name="object 55"/>
            <p:cNvSpPr/>
            <p:nvPr/>
          </p:nvSpPr>
          <p:spPr>
            <a:xfrm>
              <a:off x="1031382" y="867512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6" name="object 56"/>
            <p:cNvSpPr/>
            <p:nvPr/>
          </p:nvSpPr>
          <p:spPr>
            <a:xfrm>
              <a:off x="1005192" y="866990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57" name="object 57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13158" y="2063605"/>
            <a:ext cx="10965869" cy="6546"/>
            <a:chOff x="1010438" y="3403037"/>
            <a:chExt cx="1808353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3408276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1808321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3408273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0" y="0"/>
                  </a:moveTo>
                  <a:lnTo>
                    <a:pt x="1808321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1846369"/>
            <a:ext cx="38506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4921" y="1846369"/>
            <a:ext cx="31767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Note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2523" y="1846369"/>
            <a:ext cx="15930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Recommendation/Setting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9893" y="1846369"/>
            <a:ext cx="404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Status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2812" y="1846369"/>
            <a:ext cx="5899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Due</a:t>
            </a:r>
            <a:r>
              <a:rPr sz="1001" b="1" spc="-3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Date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930" y="1846369"/>
            <a:ext cx="73970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Assignmnet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09985" y="2352510"/>
            <a:ext cx="10972030" cy="6546"/>
            <a:chOff x="1005205" y="3879463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31382" y="388469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192" y="387947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711578" y="3581149"/>
            <a:ext cx="10972030" cy="6546"/>
            <a:chOff x="1172739" y="5905579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198916" y="591081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172730" y="5905582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3690" h="10795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26" y="5232"/>
                  </a:lnTo>
                  <a:lnTo>
                    <a:pt x="18084750" y="8940"/>
                  </a:lnTo>
                  <a:lnTo>
                    <a:pt x="18088458" y="10477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711578" y="3885927"/>
            <a:ext cx="10972030" cy="6546"/>
            <a:chOff x="1172739" y="6408181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198916" y="641341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172730" y="6408184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3690" h="10795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26" y="5232"/>
                  </a:lnTo>
                  <a:lnTo>
                    <a:pt x="18084750" y="8940"/>
                  </a:lnTo>
                  <a:lnTo>
                    <a:pt x="18088458" y="10477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711578" y="4184356"/>
            <a:ext cx="10972030" cy="6546"/>
            <a:chOff x="1172739" y="6900313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198916" y="690554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172730" y="6900322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3690" h="10795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26" y="5232"/>
                  </a:lnTo>
                  <a:lnTo>
                    <a:pt x="18084750" y="8940"/>
                  </a:lnTo>
                  <a:lnTo>
                    <a:pt x="18088458" y="10464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711578" y="4489135"/>
            <a:ext cx="10972030" cy="6546"/>
            <a:chOff x="1172739" y="7402916"/>
            <a:chExt cx="18093690" cy="10795"/>
          </a:xfrm>
        </p:grpSpPr>
        <p:sp>
          <p:nvSpPr>
            <p:cNvPr id="27" name="object 27"/>
            <p:cNvSpPr/>
            <p:nvPr/>
          </p:nvSpPr>
          <p:spPr>
            <a:xfrm>
              <a:off x="1198916" y="740815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172730" y="7402925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3690" h="10795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26" y="5232"/>
                  </a:lnTo>
                  <a:lnTo>
                    <a:pt x="18084750" y="8940"/>
                  </a:lnTo>
                  <a:lnTo>
                    <a:pt x="18088458" y="10464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711578" y="4800263"/>
            <a:ext cx="10972030" cy="6546"/>
            <a:chOff x="1172739" y="7915989"/>
            <a:chExt cx="18093690" cy="10795"/>
          </a:xfrm>
        </p:grpSpPr>
        <p:sp>
          <p:nvSpPr>
            <p:cNvPr id="30" name="object 30"/>
            <p:cNvSpPr/>
            <p:nvPr/>
          </p:nvSpPr>
          <p:spPr>
            <a:xfrm>
              <a:off x="1198916" y="792122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172730" y="7915992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3690" h="10795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26" y="5232"/>
                  </a:lnTo>
                  <a:lnTo>
                    <a:pt x="18084750" y="8940"/>
                  </a:lnTo>
                  <a:lnTo>
                    <a:pt x="18088458" y="10477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711578" y="5105041"/>
            <a:ext cx="10972030" cy="6546"/>
            <a:chOff x="1172739" y="8418591"/>
            <a:chExt cx="18093690" cy="10795"/>
          </a:xfrm>
        </p:grpSpPr>
        <p:sp>
          <p:nvSpPr>
            <p:cNvPr id="33" name="object 33"/>
            <p:cNvSpPr/>
            <p:nvPr/>
          </p:nvSpPr>
          <p:spPr>
            <a:xfrm>
              <a:off x="1198916" y="842382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172730" y="8418594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3690" h="10795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26" y="5232"/>
                  </a:lnTo>
                  <a:lnTo>
                    <a:pt x="18084750" y="8940"/>
                  </a:lnTo>
                  <a:lnTo>
                    <a:pt x="18088458" y="10477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02284" y="2773403"/>
            <a:ext cx="152062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innodb_thread_concurrency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2284" y="3078220"/>
            <a:ext cx="98846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thread_cache_size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2284" y="3383037"/>
            <a:ext cx="108742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thread_concurrency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2284" y="3687853"/>
            <a:ext cx="170468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table_cache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/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table_open_cache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2284" y="3992670"/>
            <a:ext cx="94186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query_cache_size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2284" y="4297487"/>
            <a:ext cx="97498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query_cache_limit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2284" y="4602303"/>
            <a:ext cx="85137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join_buffer_size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2284" y="4907121"/>
            <a:ext cx="86485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sort_buffer_size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2284" y="5211937"/>
            <a:ext cx="83867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MySQL</a:t>
            </a:r>
            <a:r>
              <a:rPr sz="879" spc="-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Logging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2284" y="2151147"/>
            <a:ext cx="1097819" cy="45071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Softwar</a:t>
            </a:r>
            <a:r>
              <a:rPr sz="1001" b="1" spc="-52" dirty="0">
                <a:latin typeface="Open Sans Extrabold"/>
                <a:cs typeface="Open Sans Extrabold"/>
              </a:rPr>
              <a:t>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Settings</a:t>
            </a:r>
            <a:endParaRPr sz="1001">
              <a:latin typeface="Open Sans Extrabold"/>
              <a:cs typeface="Open Sans Extrabold"/>
            </a:endParaRPr>
          </a:p>
          <a:p>
            <a:pPr>
              <a:spcBef>
                <a:spcPts val="3"/>
              </a:spcBef>
            </a:pPr>
            <a:endParaRPr sz="879">
              <a:latin typeface="Open Sans Extrabold"/>
              <a:cs typeface="Open Sans Extrabold"/>
            </a:endParaRPr>
          </a:p>
          <a:p>
            <a:pPr marL="7701"/>
            <a:r>
              <a:rPr sz="1001" b="1" spc="-36" dirty="0">
                <a:latin typeface="Open Sans Extrabold"/>
                <a:cs typeface="Open Sans Extrabold"/>
              </a:rPr>
              <a:t>MySQL/Percona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609985" y="2666813"/>
            <a:ext cx="10972030" cy="6546"/>
            <a:chOff x="1005205" y="4397771"/>
            <a:chExt cx="18093690" cy="10795"/>
          </a:xfrm>
        </p:grpSpPr>
        <p:sp>
          <p:nvSpPr>
            <p:cNvPr id="46" name="object 46"/>
            <p:cNvSpPr/>
            <p:nvPr/>
          </p:nvSpPr>
          <p:spPr>
            <a:xfrm>
              <a:off x="1031382" y="440300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7" name="object 47"/>
            <p:cNvSpPr/>
            <p:nvPr/>
          </p:nvSpPr>
          <p:spPr>
            <a:xfrm>
              <a:off x="1005192" y="439777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659539" y="2773403"/>
            <a:ext cx="136890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2 *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[Number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CPUs]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+ 2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59539" y="3078220"/>
            <a:ext cx="25029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8-16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59539" y="3383037"/>
            <a:ext cx="31613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16-32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59539" y="3687853"/>
            <a:ext cx="27878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1024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59539" y="3992670"/>
            <a:ext cx="25106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64M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59539" y="4297487"/>
            <a:ext cx="18521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2M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59539" y="4602303"/>
            <a:ext cx="18521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8M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59539" y="4907121"/>
            <a:ext cx="18521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8M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659539" y="5211937"/>
            <a:ext cx="48248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Disabled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609985" y="3276370"/>
            <a:ext cx="10972030" cy="6546"/>
            <a:chOff x="1005205" y="5402976"/>
            <a:chExt cx="18093690" cy="10795"/>
          </a:xfrm>
        </p:grpSpPr>
        <p:sp>
          <p:nvSpPr>
            <p:cNvPr id="58" name="object 58"/>
            <p:cNvSpPr/>
            <p:nvPr/>
          </p:nvSpPr>
          <p:spPr>
            <a:xfrm>
              <a:off x="1031382" y="540821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9" name="object 59"/>
            <p:cNvSpPr/>
            <p:nvPr/>
          </p:nvSpPr>
          <p:spPr>
            <a:xfrm>
              <a:off x="1005192" y="54029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60" name="object 60"/>
          <p:cNvGrpSpPr/>
          <p:nvPr/>
        </p:nvGrpSpPr>
        <p:grpSpPr>
          <a:xfrm>
            <a:off x="609985" y="2971592"/>
            <a:ext cx="10972030" cy="6546"/>
            <a:chOff x="1005205" y="4900374"/>
            <a:chExt cx="18093690" cy="10795"/>
          </a:xfrm>
        </p:grpSpPr>
        <p:sp>
          <p:nvSpPr>
            <p:cNvPr id="61" name="object 61"/>
            <p:cNvSpPr/>
            <p:nvPr/>
          </p:nvSpPr>
          <p:spPr>
            <a:xfrm>
              <a:off x="1031382" y="490560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2" name="object 62"/>
            <p:cNvSpPr/>
            <p:nvPr/>
          </p:nvSpPr>
          <p:spPr>
            <a:xfrm>
              <a:off x="1005192" y="490037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63" name="object 63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13158" y="2063605"/>
            <a:ext cx="10965869" cy="6546"/>
            <a:chOff x="1010438" y="3403037"/>
            <a:chExt cx="1808353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3408276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1808321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3408273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0" y="0"/>
                  </a:moveTo>
                  <a:lnTo>
                    <a:pt x="1808321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1846369"/>
            <a:ext cx="38506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4921" y="1846369"/>
            <a:ext cx="31767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Note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2523" y="1846369"/>
            <a:ext cx="15930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Recommendation/Setting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9893" y="1846369"/>
            <a:ext cx="404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Status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2812" y="1846369"/>
            <a:ext cx="5899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Due</a:t>
            </a:r>
            <a:r>
              <a:rPr sz="1001" b="1" spc="-3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Date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930" y="1846369"/>
            <a:ext cx="73970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Assignmnet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09985" y="2352510"/>
            <a:ext cx="10972030" cy="6546"/>
            <a:chOff x="1005205" y="3879463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31382" y="388469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192" y="387947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985" y="3276370"/>
            <a:ext cx="10972030" cy="6546"/>
            <a:chOff x="1005205" y="5402976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031382" y="540821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5192" y="54029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985" y="3581149"/>
            <a:ext cx="10972030" cy="6546"/>
            <a:chOff x="1005205" y="5905579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031382" y="591081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5192" y="590558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9985" y="3879578"/>
            <a:ext cx="10972030" cy="6546"/>
            <a:chOff x="1005205" y="6397711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640294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639772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09985" y="4184356"/>
            <a:ext cx="10972030" cy="6546"/>
            <a:chOff x="1005205" y="6900313"/>
            <a:chExt cx="18093690" cy="10795"/>
          </a:xfrm>
        </p:grpSpPr>
        <p:sp>
          <p:nvSpPr>
            <p:cNvPr id="27" name="object 27"/>
            <p:cNvSpPr/>
            <p:nvPr/>
          </p:nvSpPr>
          <p:spPr>
            <a:xfrm>
              <a:off x="1031382" y="690554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005192" y="690032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09985" y="4800263"/>
            <a:ext cx="10972030" cy="6546"/>
            <a:chOff x="1005205" y="7915989"/>
            <a:chExt cx="18093690" cy="10795"/>
          </a:xfrm>
        </p:grpSpPr>
        <p:sp>
          <p:nvSpPr>
            <p:cNvPr id="30" name="object 30"/>
            <p:cNvSpPr/>
            <p:nvPr/>
          </p:nvSpPr>
          <p:spPr>
            <a:xfrm>
              <a:off x="1031382" y="792122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192" y="791599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02284" y="2468625"/>
            <a:ext cx="40932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version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2284" y="2773441"/>
            <a:ext cx="41548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maxvar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2284" y="3078258"/>
            <a:ext cx="75549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memory_limit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2284" y="3383075"/>
            <a:ext cx="111630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max_execution_time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2284" y="3687892"/>
            <a:ext cx="108126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realpath_cache_size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2284" y="3992708"/>
            <a:ext cx="98961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realpath_cache_ttl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2284" y="4297525"/>
            <a:ext cx="103081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Extensions</a:t>
            </a:r>
            <a:r>
              <a:rPr sz="879" spc="-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needed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2284" y="2151147"/>
            <a:ext cx="26877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15" dirty="0">
                <a:latin typeface="Open Sans Extrabold"/>
                <a:cs typeface="Open Sans Extrabold"/>
              </a:rPr>
              <a:t>PHP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59539" y="2468625"/>
            <a:ext cx="24413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5.3+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59539" y="2773441"/>
            <a:ext cx="78014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[need</a:t>
            </a:r>
            <a:r>
              <a:rPr sz="879" spc="-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devops]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59539" y="3078258"/>
            <a:ext cx="31690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256M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59539" y="3383075"/>
            <a:ext cx="27878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1800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59539" y="3687892"/>
            <a:ext cx="28379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256K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59539" y="3992708"/>
            <a:ext cx="34463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86400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59539" y="4282324"/>
            <a:ext cx="1929173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SOAP,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PDO_MySQL,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simplexml,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mcrypt, hash,GD,DOM,iconv2 [need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devops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consult]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09985" y="2971592"/>
            <a:ext cx="10972030" cy="6546"/>
            <a:chOff x="1005205" y="4900374"/>
            <a:chExt cx="18093690" cy="10795"/>
          </a:xfrm>
        </p:grpSpPr>
        <p:sp>
          <p:nvSpPr>
            <p:cNvPr id="48" name="object 48"/>
            <p:cNvSpPr/>
            <p:nvPr/>
          </p:nvSpPr>
          <p:spPr>
            <a:xfrm>
              <a:off x="1031382" y="490560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9" name="object 49"/>
            <p:cNvSpPr/>
            <p:nvPr/>
          </p:nvSpPr>
          <p:spPr>
            <a:xfrm>
              <a:off x="1005192" y="490037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609985" y="2666813"/>
            <a:ext cx="10972030" cy="6546"/>
            <a:chOff x="1005205" y="4397771"/>
            <a:chExt cx="18093690" cy="10795"/>
          </a:xfrm>
        </p:grpSpPr>
        <p:sp>
          <p:nvSpPr>
            <p:cNvPr id="51" name="object 51"/>
            <p:cNvSpPr/>
            <p:nvPr/>
          </p:nvSpPr>
          <p:spPr>
            <a:xfrm>
              <a:off x="1031382" y="440300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2" name="object 52"/>
            <p:cNvSpPr/>
            <p:nvPr/>
          </p:nvSpPr>
          <p:spPr>
            <a:xfrm>
              <a:off x="1005192" y="439777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602284" y="4894155"/>
            <a:ext cx="47208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Apache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13158" y="2063605"/>
            <a:ext cx="10965869" cy="6546"/>
            <a:chOff x="1010438" y="3403037"/>
            <a:chExt cx="1808353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3408276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1808321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3408273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0" y="0"/>
                  </a:moveTo>
                  <a:lnTo>
                    <a:pt x="1808321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1846369"/>
            <a:ext cx="38506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4921" y="1846369"/>
            <a:ext cx="31767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Note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2523" y="1846369"/>
            <a:ext cx="15930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Recommendation/Setting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9893" y="1846369"/>
            <a:ext cx="404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Status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2812" y="1846369"/>
            <a:ext cx="5899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Due</a:t>
            </a:r>
            <a:r>
              <a:rPr sz="1001" b="1" spc="-3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Date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930" y="1846369"/>
            <a:ext cx="73970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Assignmnet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09985" y="2352510"/>
            <a:ext cx="10972030" cy="6546"/>
            <a:chOff x="1005205" y="3879463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31382" y="388469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192" y="387947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985" y="3276370"/>
            <a:ext cx="10972030" cy="6546"/>
            <a:chOff x="1005205" y="5402976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031382" y="540821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5192" y="54029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985" y="3581149"/>
            <a:ext cx="10972030" cy="6546"/>
            <a:chOff x="1005205" y="5905579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031382" y="591081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5192" y="590558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9985" y="3879578"/>
            <a:ext cx="10972030" cy="6546"/>
            <a:chOff x="1005205" y="6397711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640294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639772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09985" y="4184356"/>
            <a:ext cx="10972030" cy="6546"/>
            <a:chOff x="1005205" y="6900313"/>
            <a:chExt cx="18093690" cy="10795"/>
          </a:xfrm>
        </p:grpSpPr>
        <p:sp>
          <p:nvSpPr>
            <p:cNvPr id="27" name="object 27"/>
            <p:cNvSpPr/>
            <p:nvPr/>
          </p:nvSpPr>
          <p:spPr>
            <a:xfrm>
              <a:off x="1031382" y="690554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005192" y="690032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09985" y="4495485"/>
            <a:ext cx="10972030" cy="6546"/>
            <a:chOff x="1005205" y="7413387"/>
            <a:chExt cx="18093690" cy="10795"/>
          </a:xfrm>
        </p:grpSpPr>
        <p:sp>
          <p:nvSpPr>
            <p:cNvPr id="30" name="object 30"/>
            <p:cNvSpPr/>
            <p:nvPr/>
          </p:nvSpPr>
          <p:spPr>
            <a:xfrm>
              <a:off x="1031382" y="741862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192" y="741339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9985" y="4800263"/>
            <a:ext cx="10972030" cy="6546"/>
            <a:chOff x="1005205" y="7915989"/>
            <a:chExt cx="18093690" cy="10795"/>
          </a:xfrm>
        </p:grpSpPr>
        <p:sp>
          <p:nvSpPr>
            <p:cNvPr id="33" name="object 33"/>
            <p:cNvSpPr/>
            <p:nvPr/>
          </p:nvSpPr>
          <p:spPr>
            <a:xfrm>
              <a:off x="1031382" y="792122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005192" y="791599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09985" y="5098692"/>
            <a:ext cx="10972030" cy="6546"/>
            <a:chOff x="1005205" y="8408120"/>
            <a:chExt cx="18093690" cy="10795"/>
          </a:xfrm>
        </p:grpSpPr>
        <p:sp>
          <p:nvSpPr>
            <p:cNvPr id="36" name="object 36"/>
            <p:cNvSpPr/>
            <p:nvPr/>
          </p:nvSpPr>
          <p:spPr>
            <a:xfrm>
              <a:off x="1031382" y="841335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7" name="object 37"/>
            <p:cNvSpPr/>
            <p:nvPr/>
          </p:nvSpPr>
          <p:spPr>
            <a:xfrm>
              <a:off x="1005192" y="840813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609985" y="5403471"/>
            <a:ext cx="10972030" cy="6546"/>
            <a:chOff x="1005205" y="8910723"/>
            <a:chExt cx="18093690" cy="10795"/>
          </a:xfrm>
        </p:grpSpPr>
        <p:sp>
          <p:nvSpPr>
            <p:cNvPr id="39" name="object 39"/>
            <p:cNvSpPr/>
            <p:nvPr/>
          </p:nvSpPr>
          <p:spPr>
            <a:xfrm>
              <a:off x="1031382" y="891595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0" name="object 40"/>
            <p:cNvSpPr/>
            <p:nvPr/>
          </p:nvSpPr>
          <p:spPr>
            <a:xfrm>
              <a:off x="1005192" y="891073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09985" y="5708250"/>
            <a:ext cx="10972030" cy="6546"/>
            <a:chOff x="1005205" y="9413326"/>
            <a:chExt cx="18093690" cy="10795"/>
          </a:xfrm>
        </p:grpSpPr>
        <p:sp>
          <p:nvSpPr>
            <p:cNvPr id="42" name="object 42"/>
            <p:cNvSpPr/>
            <p:nvPr/>
          </p:nvSpPr>
          <p:spPr>
            <a:xfrm>
              <a:off x="1031382" y="941856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3" name="object 43"/>
            <p:cNvSpPr/>
            <p:nvPr/>
          </p:nvSpPr>
          <p:spPr>
            <a:xfrm>
              <a:off x="1005192" y="941333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602284" y="2468625"/>
            <a:ext cx="42010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Version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02284" y="2773441"/>
            <a:ext cx="60955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daemonize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2284" y="3078258"/>
            <a:ext cx="43781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timeout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2284" y="3383075"/>
            <a:ext cx="42318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loglevel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2284" y="3687892"/>
            <a:ext cx="89604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rdbcompression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2284" y="3992708"/>
            <a:ext cx="69927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maxmemory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2284" y="4297525"/>
            <a:ext cx="104814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maxmemory-policy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2284" y="4602342"/>
            <a:ext cx="153217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auto-aof-rewrite-percentage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2284" y="4907159"/>
            <a:ext cx="137429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auto-aof-rewrite-min-size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2284" y="5211975"/>
            <a:ext cx="129497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slowlog-log-slower-than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2284" y="5516792"/>
            <a:ext cx="89065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slowlog-max-len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2284" y="5821608"/>
            <a:ext cx="119331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list-max-ziplist-entries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02284" y="2151147"/>
            <a:ext cx="3488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Redis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59539" y="2468625"/>
            <a:ext cx="78014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[need</a:t>
            </a:r>
            <a:r>
              <a:rPr sz="879" spc="-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devops]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59539" y="2773441"/>
            <a:ext cx="19330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59539" y="3078258"/>
            <a:ext cx="8086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0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59539" y="3383075"/>
            <a:ext cx="34540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notice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59539" y="3687892"/>
            <a:ext cx="15556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59539" y="3992708"/>
            <a:ext cx="99693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8000000000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(8GB)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659539" y="4297525"/>
            <a:ext cx="58452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volatile-lru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659539" y="4602342"/>
            <a:ext cx="21294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100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59539" y="4907159"/>
            <a:ext cx="32460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64mb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659539" y="5211975"/>
            <a:ext cx="34463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10000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659539" y="5516792"/>
            <a:ext cx="27878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1024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659539" y="5821608"/>
            <a:ext cx="21294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512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609985" y="2971592"/>
            <a:ext cx="10972030" cy="6546"/>
            <a:chOff x="1005205" y="4900374"/>
            <a:chExt cx="18093690" cy="10795"/>
          </a:xfrm>
        </p:grpSpPr>
        <p:sp>
          <p:nvSpPr>
            <p:cNvPr id="70" name="object 70"/>
            <p:cNvSpPr/>
            <p:nvPr/>
          </p:nvSpPr>
          <p:spPr>
            <a:xfrm>
              <a:off x="1031382" y="490560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1" name="object 71"/>
            <p:cNvSpPr/>
            <p:nvPr/>
          </p:nvSpPr>
          <p:spPr>
            <a:xfrm>
              <a:off x="1005192" y="490037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609985" y="2666813"/>
            <a:ext cx="10972030" cy="6546"/>
            <a:chOff x="1005205" y="4397771"/>
            <a:chExt cx="18093690" cy="10795"/>
          </a:xfrm>
        </p:grpSpPr>
        <p:sp>
          <p:nvSpPr>
            <p:cNvPr id="73" name="object 73"/>
            <p:cNvSpPr/>
            <p:nvPr/>
          </p:nvSpPr>
          <p:spPr>
            <a:xfrm>
              <a:off x="1031382" y="440300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4" name="object 74"/>
            <p:cNvSpPr/>
            <p:nvPr/>
          </p:nvSpPr>
          <p:spPr>
            <a:xfrm>
              <a:off x="1005192" y="439777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75" name="object 75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13158" y="2063605"/>
            <a:ext cx="10965869" cy="6546"/>
            <a:chOff x="1010438" y="3403037"/>
            <a:chExt cx="1808353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3408276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1808321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3408273"/>
              <a:ext cx="18083530" cy="0"/>
            </a:xfrm>
            <a:custGeom>
              <a:avLst/>
              <a:gdLst/>
              <a:ahLst/>
              <a:cxnLst/>
              <a:rect l="l" t="t" r="r" b="b"/>
              <a:pathLst>
                <a:path w="18083530">
                  <a:moveTo>
                    <a:pt x="0" y="0"/>
                  </a:moveTo>
                  <a:lnTo>
                    <a:pt x="1808321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1846369"/>
            <a:ext cx="38506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4921" y="1846369"/>
            <a:ext cx="31767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Note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2523" y="1846369"/>
            <a:ext cx="15930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Recommendation/Setting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9893" y="1846369"/>
            <a:ext cx="404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Status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2812" y="1846369"/>
            <a:ext cx="5899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24" dirty="0">
                <a:latin typeface="Open Sans Extrabold"/>
                <a:cs typeface="Open Sans Extrabold"/>
              </a:rPr>
              <a:t>Due</a:t>
            </a:r>
            <a:r>
              <a:rPr sz="1001" b="1" spc="-3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Date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930" y="1846369"/>
            <a:ext cx="73970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Assignmnet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09985" y="2352510"/>
            <a:ext cx="10972030" cy="6546"/>
            <a:chOff x="1005205" y="3879463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31382" y="388469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192" y="387947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985" y="3276370"/>
            <a:ext cx="10972030" cy="6546"/>
            <a:chOff x="1005205" y="5402976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031382" y="540821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5192" y="54029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985" y="3727188"/>
            <a:ext cx="10972030" cy="6546"/>
            <a:chOff x="1005205" y="6146409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031382" y="615164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5192" y="614641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9985" y="4031967"/>
            <a:ext cx="10972030" cy="6546"/>
            <a:chOff x="1005205" y="6649011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665424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664901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02284" y="2468625"/>
            <a:ext cx="125377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zset-max-ziplist-entries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2284" y="2773441"/>
            <a:ext cx="116790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zset-max-ziplist-value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2284" y="3078258"/>
            <a:ext cx="86177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activerehashing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2284" y="3367874"/>
            <a:ext cx="1723549" cy="599982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nodes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communicate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each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other 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DB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port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open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redis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2284" y="2151147"/>
            <a:ext cx="3488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Redis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59539" y="2468625"/>
            <a:ext cx="21294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128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59539" y="2773441"/>
            <a:ext cx="14709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64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59539" y="3078258"/>
            <a:ext cx="19330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yes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09985" y="2971592"/>
            <a:ext cx="10972030" cy="6546"/>
            <a:chOff x="1005205" y="4900374"/>
            <a:chExt cx="18093690" cy="10795"/>
          </a:xfrm>
        </p:grpSpPr>
        <p:sp>
          <p:nvSpPr>
            <p:cNvPr id="35" name="object 35"/>
            <p:cNvSpPr/>
            <p:nvPr/>
          </p:nvSpPr>
          <p:spPr>
            <a:xfrm>
              <a:off x="1031382" y="490560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6" name="object 36"/>
            <p:cNvSpPr/>
            <p:nvPr/>
          </p:nvSpPr>
          <p:spPr>
            <a:xfrm>
              <a:off x="1005192" y="490037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609985" y="2666813"/>
            <a:ext cx="10972030" cy="6546"/>
            <a:chOff x="1005205" y="4397771"/>
            <a:chExt cx="18093690" cy="10795"/>
          </a:xfrm>
        </p:grpSpPr>
        <p:sp>
          <p:nvSpPr>
            <p:cNvPr id="38" name="object 38"/>
            <p:cNvSpPr/>
            <p:nvPr/>
          </p:nvSpPr>
          <p:spPr>
            <a:xfrm>
              <a:off x="1031382" y="440300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9" name="object 39"/>
            <p:cNvSpPr/>
            <p:nvPr/>
          </p:nvSpPr>
          <p:spPr>
            <a:xfrm>
              <a:off x="1005192" y="439777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Macintosh PowerPoint</Application>
  <PresentationFormat>Widescreen</PresentationFormat>
  <Paragraphs>219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Matthews</dc:creator>
  <cp:lastModifiedBy>Jeff Matthews</cp:lastModifiedBy>
  <cp:revision>1</cp:revision>
  <dcterms:created xsi:type="dcterms:W3CDTF">2021-09-09T18:23:30Z</dcterms:created>
  <dcterms:modified xsi:type="dcterms:W3CDTF">2021-09-09T18:24:28Z</dcterms:modified>
</cp:coreProperties>
</file>