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17" r:id="rId2"/>
    <p:sldId id="418" r:id="rId3"/>
    <p:sldId id="419" r:id="rId4"/>
    <p:sldId id="420" r:id="rId5"/>
    <p:sldId id="421" r:id="rId6"/>
    <p:sldId id="422" r:id="rId7"/>
    <p:sldId id="423" r:id="rId8"/>
    <p:sldId id="424" r:id="rId9"/>
    <p:sldId id="425" r:id="rId10"/>
    <p:sldId id="426" r:id="rId11"/>
    <p:sldId id="427" r:id="rId12"/>
    <p:sldId id="428" r:id="rId13"/>
    <p:sldId id="429" r:id="rId14"/>
    <p:sldId id="430" r:id="rId15"/>
    <p:sldId id="431" r:id="rId16"/>
    <p:sldId id="432" r:id="rId17"/>
    <p:sldId id="433" r:id="rId18"/>
    <p:sldId id="434" r:id="rId19"/>
    <p:sldId id="435" r:id="rId20"/>
    <p:sldId id="436" r:id="rId21"/>
    <p:sldId id="437" r:id="rId22"/>
    <p:sldId id="438" r:id="rId23"/>
    <p:sldId id="439" r:id="rId24"/>
    <p:sldId id="440" r:id="rId25"/>
    <p:sldId id="441" r:id="rId26"/>
    <p:sldId id="442" r:id="rId27"/>
    <p:sldId id="443" r:id="rId28"/>
    <p:sldId id="444" r:id="rId29"/>
    <p:sldId id="445" r:id="rId30"/>
    <p:sldId id="446" r:id="rId31"/>
    <p:sldId id="447" r:id="rId32"/>
    <p:sldId id="448" r:id="rId33"/>
    <p:sldId id="449" r:id="rId34"/>
    <p:sldId id="450" r:id="rId35"/>
    <p:sldId id="451" r:id="rId36"/>
    <p:sldId id="452" r:id="rId37"/>
    <p:sldId id="453" r:id="rId38"/>
    <p:sldId id="454" r:id="rId39"/>
  </p:sldIdLst>
  <p:sldSz cx="20104100" cy="11309350"/>
  <p:notesSz cx="20104100" cy="11309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F4D641-9859-524D-A2DF-7604B7756A97}" v="4" dt="2021-09-09T15:31:31.92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81"/>
    <p:restoredTop sz="94694"/>
  </p:normalViewPr>
  <p:slideViewPr>
    <p:cSldViewPr>
      <p:cViewPr varScale="1">
        <p:scale>
          <a:sx n="73" d="100"/>
          <a:sy n="73" d="100"/>
        </p:scale>
        <p:origin x="920" y="2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 Matthews" userId="S::jmatthew@adobe.com::911ff9cb-21ea-484d-8b8c-59ce0d00b6d5" providerId="AD" clId="Web-{EE778889-7959-498C-95C9-197D562C3A06}"/>
    <pc:docChg chg="modSld">
      <pc:chgData name="Jeff Matthews" userId="S::jmatthew@adobe.com::911ff9cb-21ea-484d-8b8c-59ce0d00b6d5" providerId="AD" clId="Web-{EE778889-7959-498C-95C9-197D562C3A06}" dt="2021-08-31T19:01:37.696" v="0"/>
      <pc:docMkLst>
        <pc:docMk/>
      </pc:docMkLst>
      <pc:sldChg chg="addSp">
        <pc:chgData name="Jeff Matthews" userId="S::jmatthew@adobe.com::911ff9cb-21ea-484d-8b8c-59ce0d00b6d5" providerId="AD" clId="Web-{EE778889-7959-498C-95C9-197D562C3A06}" dt="2021-08-31T19:01:37.696" v="0"/>
        <pc:sldMkLst>
          <pc:docMk/>
          <pc:sldMk cId="0" sldId="268"/>
        </pc:sldMkLst>
        <pc:spChg chg="add">
          <ac:chgData name="Jeff Matthews" userId="S::jmatthew@adobe.com::911ff9cb-21ea-484d-8b8c-59ce0d00b6d5" providerId="AD" clId="Web-{EE778889-7959-498C-95C9-197D562C3A06}" dt="2021-08-31T19:01:37.696" v="0"/>
          <ac:spMkLst>
            <pc:docMk/>
            <pc:sldMk cId="0" sldId="268"/>
            <ac:spMk id="317" creationId="{EB21E8E3-3067-489A-BF0E-6CC0CF6A52A9}"/>
          </ac:spMkLst>
        </pc:spChg>
      </pc:sldChg>
    </pc:docChg>
  </pc:docChgLst>
  <pc:docChgLst>
    <pc:chgData name="Jeff Matthews" userId="911ff9cb-21ea-484d-8b8c-59ce0d00b6d5" providerId="ADAL" clId="{FBF4D641-9859-524D-A2DF-7604B7756A97}"/>
    <pc:docChg chg="undo custSel addSld delSld modSld">
      <pc:chgData name="Jeff Matthews" userId="911ff9cb-21ea-484d-8b8c-59ce0d00b6d5" providerId="ADAL" clId="{FBF4D641-9859-524D-A2DF-7604B7756A97}" dt="2021-09-09T18:47:35.750" v="108" actId="2696"/>
      <pc:docMkLst>
        <pc:docMk/>
      </pc:docMkLst>
      <pc:sldChg chg="modSp mod">
        <pc:chgData name="Jeff Matthews" userId="911ff9cb-21ea-484d-8b8c-59ce0d00b6d5" providerId="ADAL" clId="{FBF4D641-9859-524D-A2DF-7604B7756A97}" dt="2021-08-31T22:23:55.851" v="1" actId="1076"/>
        <pc:sldMkLst>
          <pc:docMk/>
          <pc:sldMk cId="0" sldId="271"/>
        </pc:sldMkLst>
        <pc:spChg chg="mod">
          <ac:chgData name="Jeff Matthews" userId="911ff9cb-21ea-484d-8b8c-59ce0d00b6d5" providerId="ADAL" clId="{FBF4D641-9859-524D-A2DF-7604B7756A97}" dt="2021-08-31T22:23:55.851" v="1" actId="1076"/>
          <ac:spMkLst>
            <pc:docMk/>
            <pc:sldMk cId="0" sldId="271"/>
            <ac:spMk id="5" creationId="{00000000-0000-0000-0000-000000000000}"/>
          </ac:spMkLst>
        </pc:spChg>
      </pc:sldChg>
      <pc:sldChg chg="delSp modSp mod">
        <pc:chgData name="Jeff Matthews" userId="911ff9cb-21ea-484d-8b8c-59ce0d00b6d5" providerId="ADAL" clId="{FBF4D641-9859-524D-A2DF-7604B7756A97}" dt="2021-09-07T19:20:25.557" v="38" actId="1076"/>
        <pc:sldMkLst>
          <pc:docMk/>
          <pc:sldMk cId="0" sldId="294"/>
        </pc:sldMkLst>
        <pc:spChg chg="mod">
          <ac:chgData name="Jeff Matthews" userId="911ff9cb-21ea-484d-8b8c-59ce0d00b6d5" providerId="ADAL" clId="{FBF4D641-9859-524D-A2DF-7604B7756A97}" dt="2021-09-07T19:20:25.557" v="38" actId="1076"/>
          <ac:spMkLst>
            <pc:docMk/>
            <pc:sldMk cId="0" sldId="294"/>
            <ac:spMk id="421" creationId="{00000000-0000-0000-0000-000000000000}"/>
          </ac:spMkLst>
        </pc:spChg>
        <pc:spChg chg="mod">
          <ac:chgData name="Jeff Matthews" userId="911ff9cb-21ea-484d-8b8c-59ce0d00b6d5" providerId="ADAL" clId="{FBF4D641-9859-524D-A2DF-7604B7756A97}" dt="2021-09-07T19:12:03.275" v="30" actId="14100"/>
          <ac:spMkLst>
            <pc:docMk/>
            <pc:sldMk cId="0" sldId="294"/>
            <ac:spMk id="422" creationId="{00000000-0000-0000-0000-000000000000}"/>
          </ac:spMkLst>
        </pc:spChg>
        <pc:spChg chg="del mod">
          <ac:chgData name="Jeff Matthews" userId="911ff9cb-21ea-484d-8b8c-59ce0d00b6d5" providerId="ADAL" clId="{FBF4D641-9859-524D-A2DF-7604B7756A97}" dt="2021-09-07T19:12:08.858" v="32" actId="478"/>
          <ac:spMkLst>
            <pc:docMk/>
            <pc:sldMk cId="0" sldId="294"/>
            <ac:spMk id="423" creationId="{00000000-0000-0000-0000-000000000000}"/>
          </ac:spMkLst>
        </pc:spChg>
        <pc:spChg chg="mod">
          <ac:chgData name="Jeff Matthews" userId="911ff9cb-21ea-484d-8b8c-59ce0d00b6d5" providerId="ADAL" clId="{FBF4D641-9859-524D-A2DF-7604B7756A97}" dt="2021-09-07T19:11:57.021" v="29" actId="14100"/>
          <ac:spMkLst>
            <pc:docMk/>
            <pc:sldMk cId="0" sldId="294"/>
            <ac:spMk id="424" creationId="{00000000-0000-0000-0000-000000000000}"/>
          </ac:spMkLst>
        </pc:spChg>
        <pc:spChg chg="mod">
          <ac:chgData name="Jeff Matthews" userId="911ff9cb-21ea-484d-8b8c-59ce0d00b6d5" providerId="ADAL" clId="{FBF4D641-9859-524D-A2DF-7604B7756A97}" dt="2021-09-07T19:11:30.361" v="25" actId="1076"/>
          <ac:spMkLst>
            <pc:docMk/>
            <pc:sldMk cId="0" sldId="294"/>
            <ac:spMk id="425" creationId="{00000000-0000-0000-0000-000000000000}"/>
          </ac:spMkLst>
        </pc:spChg>
        <pc:spChg chg="mod">
          <ac:chgData name="Jeff Matthews" userId="911ff9cb-21ea-484d-8b8c-59ce0d00b6d5" providerId="ADAL" clId="{FBF4D641-9859-524D-A2DF-7604B7756A97}" dt="2021-09-07T19:09:38.362" v="15" actId="14100"/>
          <ac:spMkLst>
            <pc:docMk/>
            <pc:sldMk cId="0" sldId="294"/>
            <ac:spMk id="427" creationId="{00000000-0000-0000-0000-000000000000}"/>
          </ac:spMkLst>
        </pc:spChg>
        <pc:spChg chg="mod">
          <ac:chgData name="Jeff Matthews" userId="911ff9cb-21ea-484d-8b8c-59ce0d00b6d5" providerId="ADAL" clId="{FBF4D641-9859-524D-A2DF-7604B7756A97}" dt="2021-09-07T19:10:32.215" v="20" actId="1076"/>
          <ac:spMkLst>
            <pc:docMk/>
            <pc:sldMk cId="0" sldId="294"/>
            <ac:spMk id="428" creationId="{00000000-0000-0000-0000-000000000000}"/>
          </ac:spMkLst>
        </pc:spChg>
        <pc:spChg chg="del mod">
          <ac:chgData name="Jeff Matthews" userId="911ff9cb-21ea-484d-8b8c-59ce0d00b6d5" providerId="ADAL" clId="{FBF4D641-9859-524D-A2DF-7604B7756A97}" dt="2021-09-07T19:09:51.358" v="19" actId="478"/>
          <ac:spMkLst>
            <pc:docMk/>
            <pc:sldMk cId="0" sldId="294"/>
            <ac:spMk id="429" creationId="{00000000-0000-0000-0000-000000000000}"/>
          </ac:spMkLst>
        </pc:spChg>
        <pc:spChg chg="mod">
          <ac:chgData name="Jeff Matthews" userId="911ff9cb-21ea-484d-8b8c-59ce0d00b6d5" providerId="ADAL" clId="{FBF4D641-9859-524D-A2DF-7604B7756A97}" dt="2021-09-07T19:09:16.819" v="12" actId="14100"/>
          <ac:spMkLst>
            <pc:docMk/>
            <pc:sldMk cId="0" sldId="294"/>
            <ac:spMk id="430" creationId="{00000000-0000-0000-0000-000000000000}"/>
          </ac:spMkLst>
        </pc:spChg>
        <pc:spChg chg="mod">
          <ac:chgData name="Jeff Matthews" userId="911ff9cb-21ea-484d-8b8c-59ce0d00b6d5" providerId="ADAL" clId="{FBF4D641-9859-524D-A2DF-7604B7756A97}" dt="2021-09-07T19:08:36.010" v="4" actId="1076"/>
          <ac:spMkLst>
            <pc:docMk/>
            <pc:sldMk cId="0" sldId="294"/>
            <ac:spMk id="431" creationId="{00000000-0000-0000-0000-000000000000}"/>
          </ac:spMkLst>
        </pc:spChg>
        <pc:spChg chg="mod">
          <ac:chgData name="Jeff Matthews" userId="911ff9cb-21ea-484d-8b8c-59ce0d00b6d5" providerId="ADAL" clId="{FBF4D641-9859-524D-A2DF-7604B7756A97}" dt="2021-09-07T19:09:07.893" v="10" actId="14100"/>
          <ac:spMkLst>
            <pc:docMk/>
            <pc:sldMk cId="0" sldId="294"/>
            <ac:spMk id="432" creationId="{00000000-0000-0000-0000-000000000000}"/>
          </ac:spMkLst>
        </pc:spChg>
        <pc:grpChg chg="mod">
          <ac:chgData name="Jeff Matthews" userId="911ff9cb-21ea-484d-8b8c-59ce0d00b6d5" providerId="ADAL" clId="{FBF4D641-9859-524D-A2DF-7604B7756A97}" dt="2021-09-07T19:12:31.466" v="36" actId="14100"/>
          <ac:grpSpMkLst>
            <pc:docMk/>
            <pc:sldMk cId="0" sldId="294"/>
            <ac:grpSpMk id="418" creationId="{00000000-0000-0000-0000-000000000000}"/>
          </ac:grpSpMkLst>
        </pc:grpChg>
      </pc:sldChg>
      <pc:sldChg chg="addSp mod">
        <pc:chgData name="Jeff Matthews" userId="911ff9cb-21ea-484d-8b8c-59ce0d00b6d5" providerId="ADAL" clId="{FBF4D641-9859-524D-A2DF-7604B7756A97}" dt="2021-09-07T19:44:28.854" v="39" actId="164"/>
        <pc:sldMkLst>
          <pc:docMk/>
          <pc:sldMk cId="0" sldId="304"/>
        </pc:sldMkLst>
        <pc:grpChg chg="add">
          <ac:chgData name="Jeff Matthews" userId="911ff9cb-21ea-484d-8b8c-59ce0d00b6d5" providerId="ADAL" clId="{FBF4D641-9859-524D-A2DF-7604B7756A97}" dt="2021-09-07T19:44:28.854" v="39" actId="164"/>
          <ac:grpSpMkLst>
            <pc:docMk/>
            <pc:sldMk cId="0" sldId="304"/>
            <ac:grpSpMk id="20" creationId="{D55B717D-9654-8046-BB8F-CEA98DFFD23C}"/>
          </ac:grpSpMkLst>
        </pc:grpChg>
      </pc:sldChg>
      <pc:sldChg chg="modSp mod">
        <pc:chgData name="Jeff Matthews" userId="911ff9cb-21ea-484d-8b8c-59ce0d00b6d5" providerId="ADAL" clId="{FBF4D641-9859-524D-A2DF-7604B7756A97}" dt="2021-09-07T21:55:08.708" v="41" actId="1076"/>
        <pc:sldMkLst>
          <pc:docMk/>
          <pc:sldMk cId="0" sldId="308"/>
        </pc:sldMkLst>
        <pc:spChg chg="mod">
          <ac:chgData name="Jeff Matthews" userId="911ff9cb-21ea-484d-8b8c-59ce0d00b6d5" providerId="ADAL" clId="{FBF4D641-9859-524D-A2DF-7604B7756A97}" dt="2021-09-07T21:55:08.708" v="41" actId="1076"/>
          <ac:spMkLst>
            <pc:docMk/>
            <pc:sldMk cId="0" sldId="308"/>
            <ac:spMk id="5" creationId="{00000000-0000-0000-0000-000000000000}"/>
          </ac:spMkLst>
        </pc:spChg>
      </pc:sldChg>
      <pc:sldChg chg="modSp mod">
        <pc:chgData name="Jeff Matthews" userId="911ff9cb-21ea-484d-8b8c-59ce0d00b6d5" providerId="ADAL" clId="{FBF4D641-9859-524D-A2DF-7604B7756A97}" dt="2021-09-08T17:52:52.978" v="43" actId="1076"/>
        <pc:sldMkLst>
          <pc:docMk/>
          <pc:sldMk cId="0" sldId="311"/>
        </pc:sldMkLst>
        <pc:spChg chg="mod">
          <ac:chgData name="Jeff Matthews" userId="911ff9cb-21ea-484d-8b8c-59ce0d00b6d5" providerId="ADAL" clId="{FBF4D641-9859-524D-A2DF-7604B7756A97}" dt="2021-09-08T17:52:52.978" v="43" actId="1076"/>
          <ac:spMkLst>
            <pc:docMk/>
            <pc:sldMk cId="0" sldId="311"/>
            <ac:spMk id="7" creationId="{00000000-0000-0000-0000-000000000000}"/>
          </ac:spMkLst>
        </pc:spChg>
      </pc:sldChg>
      <pc:sldChg chg="addSp mod">
        <pc:chgData name="Jeff Matthews" userId="911ff9cb-21ea-484d-8b8c-59ce0d00b6d5" providerId="ADAL" clId="{FBF4D641-9859-524D-A2DF-7604B7756A97}" dt="2021-09-08T18:01:22.874" v="44" actId="164"/>
        <pc:sldMkLst>
          <pc:docMk/>
          <pc:sldMk cId="0" sldId="313"/>
        </pc:sldMkLst>
        <pc:grpChg chg="add">
          <ac:chgData name="Jeff Matthews" userId="911ff9cb-21ea-484d-8b8c-59ce0d00b6d5" providerId="ADAL" clId="{FBF4D641-9859-524D-A2DF-7604B7756A97}" dt="2021-09-08T18:01:22.874" v="44" actId="164"/>
          <ac:grpSpMkLst>
            <pc:docMk/>
            <pc:sldMk cId="0" sldId="313"/>
            <ac:grpSpMk id="153" creationId="{824FA803-426E-2B47-A5B2-FACD432E2DAF}"/>
          </ac:grpSpMkLst>
        </pc:grpChg>
      </pc:sldChg>
      <pc:sldChg chg="addSp mod">
        <pc:chgData name="Jeff Matthews" userId="911ff9cb-21ea-484d-8b8c-59ce0d00b6d5" providerId="ADAL" clId="{FBF4D641-9859-524D-A2DF-7604B7756A97}" dt="2021-09-08T18:11:45.600" v="45" actId="164"/>
        <pc:sldMkLst>
          <pc:docMk/>
          <pc:sldMk cId="0" sldId="315"/>
        </pc:sldMkLst>
        <pc:grpChg chg="add">
          <ac:chgData name="Jeff Matthews" userId="911ff9cb-21ea-484d-8b8c-59ce0d00b6d5" providerId="ADAL" clId="{FBF4D641-9859-524D-A2DF-7604B7756A97}" dt="2021-09-08T18:11:45.600" v="45" actId="164"/>
          <ac:grpSpMkLst>
            <pc:docMk/>
            <pc:sldMk cId="0" sldId="315"/>
            <ac:grpSpMk id="83" creationId="{93CAB186-F5DD-C746-8232-359F0CF1809B}"/>
          </ac:grpSpMkLst>
        </pc:grpChg>
      </pc:sldChg>
      <pc:sldChg chg="modSp mod">
        <pc:chgData name="Jeff Matthews" userId="911ff9cb-21ea-484d-8b8c-59ce0d00b6d5" providerId="ADAL" clId="{FBF4D641-9859-524D-A2DF-7604B7756A97}" dt="2021-09-08T18:23:59.424" v="55" actId="1076"/>
        <pc:sldMkLst>
          <pc:docMk/>
          <pc:sldMk cId="0" sldId="319"/>
        </pc:sldMkLst>
        <pc:picChg chg="mod">
          <ac:chgData name="Jeff Matthews" userId="911ff9cb-21ea-484d-8b8c-59ce0d00b6d5" providerId="ADAL" clId="{FBF4D641-9859-524D-A2DF-7604B7756A97}" dt="2021-09-08T18:23:59.424" v="55" actId="1076"/>
          <ac:picMkLst>
            <pc:docMk/>
            <pc:sldMk cId="0" sldId="319"/>
            <ac:picMk id="28" creationId="{00000000-0000-0000-0000-000000000000}"/>
          </ac:picMkLst>
        </pc:picChg>
      </pc:sldChg>
      <pc:sldChg chg="modSp mod">
        <pc:chgData name="Jeff Matthews" userId="911ff9cb-21ea-484d-8b8c-59ce0d00b6d5" providerId="ADAL" clId="{FBF4D641-9859-524D-A2DF-7604B7756A97}" dt="2021-09-08T18:36:57.329" v="58" actId="20577"/>
        <pc:sldMkLst>
          <pc:docMk/>
          <pc:sldMk cId="0" sldId="324"/>
        </pc:sldMkLst>
        <pc:spChg chg="mod">
          <ac:chgData name="Jeff Matthews" userId="911ff9cb-21ea-484d-8b8c-59ce0d00b6d5" providerId="ADAL" clId="{FBF4D641-9859-524D-A2DF-7604B7756A97}" dt="2021-09-08T18:36:57.329" v="58" actId="20577"/>
          <ac:spMkLst>
            <pc:docMk/>
            <pc:sldMk cId="0" sldId="324"/>
            <ac:spMk id="4" creationId="{00000000-0000-0000-0000-000000000000}"/>
          </ac:spMkLst>
        </pc:spChg>
      </pc:sldChg>
      <pc:sldChg chg="modSp mod">
        <pc:chgData name="Jeff Matthews" userId="911ff9cb-21ea-484d-8b8c-59ce0d00b6d5" providerId="ADAL" clId="{FBF4D641-9859-524D-A2DF-7604B7756A97}" dt="2021-09-08T19:02:55.464" v="60" actId="21"/>
        <pc:sldMkLst>
          <pc:docMk/>
          <pc:sldMk cId="0" sldId="327"/>
        </pc:sldMkLst>
        <pc:spChg chg="mod">
          <ac:chgData name="Jeff Matthews" userId="911ff9cb-21ea-484d-8b8c-59ce0d00b6d5" providerId="ADAL" clId="{FBF4D641-9859-524D-A2DF-7604B7756A97}" dt="2021-09-08T19:02:55.464" v="60" actId="21"/>
          <ac:spMkLst>
            <pc:docMk/>
            <pc:sldMk cId="0" sldId="327"/>
            <ac:spMk id="24" creationId="{00000000-0000-0000-0000-000000000000}"/>
          </ac:spMkLst>
        </pc:spChg>
      </pc:sldChg>
      <pc:sldChg chg="addSp delSp modSp mod">
        <pc:chgData name="Jeff Matthews" userId="911ff9cb-21ea-484d-8b8c-59ce0d00b6d5" providerId="ADAL" clId="{FBF4D641-9859-524D-A2DF-7604B7756A97}" dt="2021-09-08T22:34:47.543" v="63"/>
        <pc:sldMkLst>
          <pc:docMk/>
          <pc:sldMk cId="0" sldId="341"/>
        </pc:sldMkLst>
        <pc:spChg chg="add del mod">
          <ac:chgData name="Jeff Matthews" userId="911ff9cb-21ea-484d-8b8c-59ce0d00b6d5" providerId="ADAL" clId="{FBF4D641-9859-524D-A2DF-7604B7756A97}" dt="2021-09-08T22:34:47.543" v="63"/>
          <ac:spMkLst>
            <pc:docMk/>
            <pc:sldMk cId="0" sldId="341"/>
            <ac:spMk id="39" creationId="{443BECAC-3E40-5844-8748-B14108EF2B67}"/>
          </ac:spMkLst>
        </pc:spChg>
      </pc:sldChg>
      <pc:sldChg chg="addSp modSp mod">
        <pc:chgData name="Jeff Matthews" userId="911ff9cb-21ea-484d-8b8c-59ce0d00b6d5" providerId="ADAL" clId="{FBF4D641-9859-524D-A2DF-7604B7756A97}" dt="2021-09-09T14:34:16.457" v="73" actId="20577"/>
        <pc:sldMkLst>
          <pc:docMk/>
          <pc:sldMk cId="0" sldId="351"/>
        </pc:sldMkLst>
        <pc:spChg chg="mod">
          <ac:chgData name="Jeff Matthews" userId="911ff9cb-21ea-484d-8b8c-59ce0d00b6d5" providerId="ADAL" clId="{FBF4D641-9859-524D-A2DF-7604B7756A97}" dt="2021-09-09T14:33:49.261" v="71" actId="1076"/>
          <ac:spMkLst>
            <pc:docMk/>
            <pc:sldMk cId="0" sldId="351"/>
            <ac:spMk id="30" creationId="{00000000-0000-0000-0000-000000000000}"/>
          </ac:spMkLst>
        </pc:spChg>
        <pc:spChg chg="mod">
          <ac:chgData name="Jeff Matthews" userId="911ff9cb-21ea-484d-8b8c-59ce0d00b6d5" providerId="ADAL" clId="{FBF4D641-9859-524D-A2DF-7604B7756A97}" dt="2021-09-09T14:34:16.457" v="73" actId="20577"/>
          <ac:spMkLst>
            <pc:docMk/>
            <pc:sldMk cId="0" sldId="351"/>
            <ac:spMk id="66" creationId="{00000000-0000-0000-0000-000000000000}"/>
          </ac:spMkLst>
        </pc:spChg>
        <pc:spChg chg="mod">
          <ac:chgData name="Jeff Matthews" userId="911ff9cb-21ea-484d-8b8c-59ce0d00b6d5" providerId="ADAL" clId="{FBF4D641-9859-524D-A2DF-7604B7756A97}" dt="2021-09-09T14:33:30.481" v="68" actId="1076"/>
          <ac:spMkLst>
            <pc:docMk/>
            <pc:sldMk cId="0" sldId="351"/>
            <ac:spMk id="85" creationId="{00000000-0000-0000-0000-000000000000}"/>
          </ac:spMkLst>
        </pc:spChg>
        <pc:grpChg chg="add">
          <ac:chgData name="Jeff Matthews" userId="911ff9cb-21ea-484d-8b8c-59ce0d00b6d5" providerId="ADAL" clId="{FBF4D641-9859-524D-A2DF-7604B7756A97}" dt="2021-09-09T14:32:27.512" v="64" actId="164"/>
          <ac:grpSpMkLst>
            <pc:docMk/>
            <pc:sldMk cId="0" sldId="351"/>
            <ac:grpSpMk id="123" creationId="{7AA032B5-C9B5-AB49-A1B4-A65B8476AE81}"/>
          </ac:grpSpMkLst>
        </pc:grpChg>
      </pc:sldChg>
      <pc:sldChg chg="modSp">
        <pc:chgData name="Jeff Matthews" userId="911ff9cb-21ea-484d-8b8c-59ce0d00b6d5" providerId="ADAL" clId="{FBF4D641-9859-524D-A2DF-7604B7756A97}" dt="2021-09-09T14:43:36.322" v="75"/>
        <pc:sldMkLst>
          <pc:docMk/>
          <pc:sldMk cId="0" sldId="354"/>
        </pc:sldMkLst>
        <pc:spChg chg="mod">
          <ac:chgData name="Jeff Matthews" userId="911ff9cb-21ea-484d-8b8c-59ce0d00b6d5" providerId="ADAL" clId="{FBF4D641-9859-524D-A2DF-7604B7756A97}" dt="2021-09-09T14:43:36.322" v="75"/>
          <ac:spMkLst>
            <pc:docMk/>
            <pc:sldMk cId="0" sldId="354"/>
            <ac:spMk id="4" creationId="{00000000-0000-0000-0000-000000000000}"/>
          </ac:spMkLst>
        </pc:spChg>
      </pc:sldChg>
      <pc:sldChg chg="addSp delSp modSp mod">
        <pc:chgData name="Jeff Matthews" userId="911ff9cb-21ea-484d-8b8c-59ce0d00b6d5" providerId="ADAL" clId="{FBF4D641-9859-524D-A2DF-7604B7756A97}" dt="2021-09-09T15:32:05.675" v="78"/>
        <pc:sldMkLst>
          <pc:docMk/>
          <pc:sldMk cId="0" sldId="360"/>
        </pc:sldMkLst>
        <pc:spChg chg="add del mod">
          <ac:chgData name="Jeff Matthews" userId="911ff9cb-21ea-484d-8b8c-59ce0d00b6d5" providerId="ADAL" clId="{FBF4D641-9859-524D-A2DF-7604B7756A97}" dt="2021-09-09T15:32:05.675" v="78"/>
          <ac:spMkLst>
            <pc:docMk/>
            <pc:sldMk cId="0" sldId="360"/>
            <ac:spMk id="16" creationId="{73F06F94-50C6-3C45-80B5-A5D770988311}"/>
          </ac:spMkLst>
        </pc:spChg>
      </pc:sldChg>
      <pc:sldChg chg="modSp mod">
        <pc:chgData name="Jeff Matthews" userId="911ff9cb-21ea-484d-8b8c-59ce0d00b6d5" providerId="ADAL" clId="{FBF4D641-9859-524D-A2DF-7604B7756A97}" dt="2021-09-09T18:44:59.565" v="106" actId="14734"/>
        <pc:sldMkLst>
          <pc:docMk/>
          <pc:sldMk cId="0" sldId="417"/>
        </pc:sldMkLst>
        <pc:graphicFrameChg chg="mod modGraphic">
          <ac:chgData name="Jeff Matthews" userId="911ff9cb-21ea-484d-8b8c-59ce0d00b6d5" providerId="ADAL" clId="{FBF4D641-9859-524D-A2DF-7604B7756A97}" dt="2021-09-09T18:44:59.565" v="106" actId="14734"/>
          <ac:graphicFrameMkLst>
            <pc:docMk/>
            <pc:sldMk cId="0" sldId="417"/>
            <ac:graphicFrameMk id="7" creationId="{00000000-0000-0000-0000-000000000000}"/>
          </ac:graphicFrameMkLst>
        </pc:graphicFrameChg>
      </pc:sldChg>
      <pc:sldChg chg="modSp mod">
        <pc:chgData name="Jeff Matthews" userId="911ff9cb-21ea-484d-8b8c-59ce0d00b6d5" providerId="ADAL" clId="{FBF4D641-9859-524D-A2DF-7604B7756A97}" dt="2021-09-09T18:44:32.994" v="98" actId="14734"/>
        <pc:sldMkLst>
          <pc:docMk/>
          <pc:sldMk cId="0" sldId="420"/>
        </pc:sldMkLst>
        <pc:graphicFrameChg chg="modGraphic">
          <ac:chgData name="Jeff Matthews" userId="911ff9cb-21ea-484d-8b8c-59ce0d00b6d5" providerId="ADAL" clId="{FBF4D641-9859-524D-A2DF-7604B7756A97}" dt="2021-09-09T18:44:32.994" v="98" actId="14734"/>
          <ac:graphicFrameMkLst>
            <pc:docMk/>
            <pc:sldMk cId="0" sldId="420"/>
            <ac:graphicFrameMk id="7" creationId="{00000000-0000-0000-0000-000000000000}"/>
          </ac:graphicFrameMkLst>
        </pc:graphicFrameChg>
      </pc:sldChg>
      <pc:sldChg chg="modSp mod">
        <pc:chgData name="Jeff Matthews" userId="911ff9cb-21ea-484d-8b8c-59ce0d00b6d5" providerId="ADAL" clId="{FBF4D641-9859-524D-A2DF-7604B7756A97}" dt="2021-09-09T18:43:40.048" v="81" actId="14734"/>
        <pc:sldMkLst>
          <pc:docMk/>
          <pc:sldMk cId="0" sldId="421"/>
        </pc:sldMkLst>
        <pc:graphicFrameChg chg="modGraphic">
          <ac:chgData name="Jeff Matthews" userId="911ff9cb-21ea-484d-8b8c-59ce0d00b6d5" providerId="ADAL" clId="{FBF4D641-9859-524D-A2DF-7604B7756A97}" dt="2021-09-09T18:43:40.048" v="81" actId="14734"/>
          <ac:graphicFrameMkLst>
            <pc:docMk/>
            <pc:sldMk cId="0" sldId="421"/>
            <ac:graphicFrameMk id="4" creationId="{00000000-0000-0000-0000-000000000000}"/>
          </ac:graphicFrameMkLst>
        </pc:graphicFrameChg>
      </pc:sldChg>
      <pc:sldChg chg="new del">
        <pc:chgData name="Jeff Matthews" userId="911ff9cb-21ea-484d-8b8c-59ce0d00b6d5" providerId="ADAL" clId="{FBF4D641-9859-524D-A2DF-7604B7756A97}" dt="2021-09-09T18:47:35.750" v="108" actId="2696"/>
        <pc:sldMkLst>
          <pc:docMk/>
          <pc:sldMk cId="3634137492" sldId="4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rgbClr val="A7A8AA"/>
                </a:solidFill>
                <a:latin typeface="Open Sans"/>
                <a:cs typeface="Open Sans"/>
              </a:defRPr>
            </a:lvl1pPr>
          </a:lstStyle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9/9/21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2E75B5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rgbClr val="A7A8AA"/>
                </a:solidFill>
                <a:latin typeface="Open Sans"/>
                <a:cs typeface="Open Sans"/>
              </a:defRPr>
            </a:lvl1pPr>
          </a:lstStyle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9/9/21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2E75B5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rgbClr val="A7A8AA"/>
                </a:solidFill>
                <a:latin typeface="Open Sans"/>
                <a:cs typeface="Open Sans"/>
              </a:defRPr>
            </a:lvl1pPr>
          </a:lstStyle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9/9/21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2E75B5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rgbClr val="A7A8AA"/>
                </a:solidFill>
                <a:latin typeface="Open Sans"/>
                <a:cs typeface="Open Sans"/>
              </a:defRPr>
            </a:lvl1pPr>
          </a:lstStyle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9/9/21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rgbClr val="A7A8AA"/>
                </a:solidFill>
                <a:latin typeface="Open Sans"/>
                <a:cs typeface="Open Sans"/>
              </a:defRPr>
            </a:lvl1pPr>
          </a:lstStyle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9/9/21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33130" y="879502"/>
            <a:ext cx="18066385" cy="635"/>
          </a:xfrm>
          <a:custGeom>
            <a:avLst/>
            <a:gdLst/>
            <a:ahLst/>
            <a:cxnLst/>
            <a:rect l="l" t="t" r="r" b="b"/>
            <a:pathLst>
              <a:path w="18066385" h="634">
                <a:moveTo>
                  <a:pt x="18065764" y="0"/>
                </a:moveTo>
                <a:lnTo>
                  <a:pt x="0" y="104"/>
                </a:lnTo>
                <a:lnTo>
                  <a:pt x="18065764" y="0"/>
                </a:lnTo>
                <a:close/>
              </a:path>
            </a:pathLst>
          </a:custGeom>
          <a:solidFill>
            <a:srgbClr val="D8DA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2505" y="1919015"/>
            <a:ext cx="18119089" cy="4279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2E75B5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26146" y="3764283"/>
            <a:ext cx="16956405" cy="5386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rgbClr val="A7A8AA"/>
                </a:solidFill>
                <a:latin typeface="Open Sans"/>
                <a:cs typeface="Open Sans"/>
              </a:defRPr>
            </a:lvl1pPr>
          </a:lstStyle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9/9/21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ample.com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ample.com/" TargetMode="Externa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92505" y="2106376"/>
            <a:ext cx="16821785" cy="7543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750" spc="-65" dirty="0">
                <a:solidFill>
                  <a:srgbClr val="000000"/>
                </a:solidFill>
              </a:rPr>
              <a:t>E-Commerce</a:t>
            </a:r>
            <a:r>
              <a:rPr sz="4750" spc="20" dirty="0">
                <a:solidFill>
                  <a:srgbClr val="000000"/>
                </a:solidFill>
              </a:rPr>
              <a:t> </a:t>
            </a:r>
            <a:r>
              <a:rPr sz="4750" spc="-114" dirty="0">
                <a:solidFill>
                  <a:srgbClr val="000000"/>
                </a:solidFill>
              </a:rPr>
              <a:t>Platform</a:t>
            </a:r>
            <a:r>
              <a:rPr sz="4750" spc="20" dirty="0">
                <a:solidFill>
                  <a:srgbClr val="000000"/>
                </a:solidFill>
              </a:rPr>
              <a:t> </a:t>
            </a:r>
            <a:r>
              <a:rPr sz="4750" spc="-70" dirty="0">
                <a:solidFill>
                  <a:srgbClr val="000000"/>
                </a:solidFill>
              </a:rPr>
              <a:t>Features</a:t>
            </a:r>
            <a:r>
              <a:rPr sz="4750" spc="-170" dirty="0">
                <a:solidFill>
                  <a:srgbClr val="000000"/>
                </a:solidFill>
              </a:rPr>
              <a:t> </a:t>
            </a:r>
            <a:r>
              <a:rPr sz="2150" spc="-5" dirty="0">
                <a:solidFill>
                  <a:srgbClr val="000000"/>
                </a:solidFill>
              </a:rPr>
              <a:t>(this</a:t>
            </a:r>
            <a:r>
              <a:rPr sz="2150" dirty="0">
                <a:solidFill>
                  <a:srgbClr val="000000"/>
                </a:solidFill>
              </a:rPr>
              <a:t> </a:t>
            </a:r>
            <a:r>
              <a:rPr sz="2150" spc="-5" dirty="0">
                <a:solidFill>
                  <a:srgbClr val="000000"/>
                </a:solidFill>
              </a:rPr>
              <a:t>is</a:t>
            </a:r>
            <a:r>
              <a:rPr sz="2150" spc="5" dirty="0">
                <a:solidFill>
                  <a:srgbClr val="000000"/>
                </a:solidFill>
              </a:rPr>
              <a:t> </a:t>
            </a:r>
            <a:r>
              <a:rPr sz="2150" spc="-10" dirty="0">
                <a:solidFill>
                  <a:srgbClr val="000000"/>
                </a:solidFill>
              </a:rPr>
              <a:t>an</a:t>
            </a:r>
            <a:r>
              <a:rPr sz="2150" dirty="0">
                <a:solidFill>
                  <a:srgbClr val="000000"/>
                </a:solidFill>
              </a:rPr>
              <a:t> </a:t>
            </a:r>
            <a:r>
              <a:rPr sz="2150" spc="-10" dirty="0">
                <a:solidFill>
                  <a:srgbClr val="000000"/>
                </a:solidFill>
              </a:rPr>
              <a:t>example</a:t>
            </a:r>
            <a:r>
              <a:rPr sz="2150" dirty="0">
                <a:solidFill>
                  <a:srgbClr val="000000"/>
                </a:solidFill>
              </a:rPr>
              <a:t> </a:t>
            </a:r>
            <a:r>
              <a:rPr sz="2150" spc="-10" dirty="0">
                <a:solidFill>
                  <a:srgbClr val="000000"/>
                </a:solidFill>
              </a:rPr>
              <a:t>and</a:t>
            </a:r>
            <a:r>
              <a:rPr sz="2150" dirty="0">
                <a:solidFill>
                  <a:srgbClr val="000000"/>
                </a:solidFill>
              </a:rPr>
              <a:t> </a:t>
            </a:r>
            <a:r>
              <a:rPr sz="2150" spc="-5" dirty="0">
                <a:solidFill>
                  <a:srgbClr val="000000"/>
                </a:solidFill>
              </a:rPr>
              <a:t>is</a:t>
            </a:r>
            <a:r>
              <a:rPr sz="2150" spc="5" dirty="0">
                <a:solidFill>
                  <a:srgbClr val="000000"/>
                </a:solidFill>
              </a:rPr>
              <a:t> </a:t>
            </a:r>
            <a:r>
              <a:rPr sz="2150" spc="-5" dirty="0">
                <a:solidFill>
                  <a:srgbClr val="000000"/>
                </a:solidFill>
              </a:rPr>
              <a:t>dependent</a:t>
            </a:r>
            <a:r>
              <a:rPr sz="2150" dirty="0">
                <a:solidFill>
                  <a:srgbClr val="000000"/>
                </a:solidFill>
              </a:rPr>
              <a:t> </a:t>
            </a:r>
            <a:r>
              <a:rPr sz="2150" spc="-5" dirty="0">
                <a:solidFill>
                  <a:srgbClr val="000000"/>
                </a:solidFill>
              </a:rPr>
              <a:t>on</a:t>
            </a:r>
            <a:r>
              <a:rPr sz="2150" dirty="0">
                <a:solidFill>
                  <a:srgbClr val="000000"/>
                </a:solidFill>
              </a:rPr>
              <a:t> </a:t>
            </a:r>
            <a:r>
              <a:rPr sz="2150" spc="-5" dirty="0">
                <a:solidFill>
                  <a:srgbClr val="000000"/>
                </a:solidFill>
              </a:rPr>
              <a:t>business</a:t>
            </a:r>
            <a:r>
              <a:rPr sz="2150" dirty="0">
                <a:solidFill>
                  <a:srgbClr val="000000"/>
                </a:solidFill>
              </a:rPr>
              <a:t> </a:t>
            </a:r>
            <a:r>
              <a:rPr sz="2150" spc="-10" dirty="0">
                <a:solidFill>
                  <a:srgbClr val="000000"/>
                </a:solidFill>
              </a:rPr>
              <a:t>requirements)</a:t>
            </a:r>
            <a:endParaRPr sz="2150"/>
          </a:p>
        </p:txBody>
      </p:sp>
      <p:sp>
        <p:nvSpPr>
          <p:cNvPr id="5" name="object 5"/>
          <p:cNvSpPr txBox="1"/>
          <p:nvPr/>
        </p:nvSpPr>
        <p:spPr>
          <a:xfrm>
            <a:off x="1013446" y="3170448"/>
            <a:ext cx="15071090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2164080" algn="ctr">
              <a:lnSpc>
                <a:spcPts val="198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MVP</a:t>
            </a:r>
            <a:endParaRPr sz="1650">
              <a:latin typeface="Open Sans Extrabold"/>
              <a:cs typeface="Open Sans Extrabold"/>
            </a:endParaRPr>
          </a:p>
          <a:p>
            <a:pPr marL="12700">
              <a:lnSpc>
                <a:spcPct val="100000"/>
              </a:lnSpc>
              <a:tabLst>
                <a:tab pos="1911350" algn="l"/>
                <a:tab pos="6221730" algn="l"/>
                <a:tab pos="8102600" algn="l"/>
                <a:tab pos="12277090" algn="l"/>
              </a:tabLst>
            </a:pPr>
            <a:r>
              <a:rPr sz="1650" b="1" spc="-50" dirty="0">
                <a:latin typeface="Open Sans Extrabold"/>
                <a:cs typeface="Open Sans Extrabold"/>
              </a:rPr>
              <a:t>Topic	</a:t>
            </a:r>
            <a:r>
              <a:rPr sz="1650" b="1" spc="-55" dirty="0">
                <a:latin typeface="Open Sans Extrabold"/>
                <a:cs typeface="Open Sans Extrabold"/>
              </a:rPr>
              <a:t>Use</a:t>
            </a:r>
            <a:r>
              <a:rPr sz="1650" b="1" spc="15" dirty="0">
                <a:latin typeface="Open Sans Extrabold"/>
                <a:cs typeface="Open Sans Extrabold"/>
              </a:rPr>
              <a:t> </a:t>
            </a:r>
            <a:r>
              <a:rPr sz="1650" b="1" spc="-70" dirty="0">
                <a:latin typeface="Open Sans Extrabold"/>
                <a:cs typeface="Open Sans Extrabold"/>
              </a:rPr>
              <a:t>case</a:t>
            </a:r>
            <a:r>
              <a:rPr sz="1650" b="1" spc="15" dirty="0">
                <a:latin typeface="Open Sans Extrabold"/>
                <a:cs typeface="Open Sans Extrabold"/>
              </a:rPr>
              <a:t> </a:t>
            </a:r>
            <a:r>
              <a:rPr sz="1650" b="1" spc="-90" dirty="0">
                <a:latin typeface="Open Sans Extrabold"/>
                <a:cs typeface="Open Sans Extrabold"/>
              </a:rPr>
              <a:t>/</a:t>
            </a:r>
            <a:r>
              <a:rPr sz="1650" b="1" spc="2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Feature	</a:t>
            </a:r>
            <a:r>
              <a:rPr sz="1650" b="1" spc="-80" dirty="0">
                <a:latin typeface="Open Sans Extrabold"/>
                <a:cs typeface="Open Sans Extrabold"/>
              </a:rPr>
              <a:t>Relevant</a:t>
            </a:r>
            <a:r>
              <a:rPr sz="1650" b="1" spc="25" dirty="0">
                <a:latin typeface="Open Sans Extrabold"/>
                <a:cs typeface="Open Sans Extrabold"/>
              </a:rPr>
              <a:t> </a:t>
            </a:r>
            <a:r>
              <a:rPr sz="1650" b="1" spc="-85" dirty="0">
                <a:latin typeface="Open Sans Extrabold"/>
                <a:cs typeface="Open Sans Extrabold"/>
              </a:rPr>
              <a:t>(Y/N)	</a:t>
            </a:r>
            <a:r>
              <a:rPr sz="1650" b="1" spc="-65" dirty="0">
                <a:latin typeface="Open Sans Extrabold"/>
                <a:cs typeface="Open Sans Extrabold"/>
              </a:rPr>
              <a:t>Comments	Evaluation</a:t>
            </a:r>
            <a:r>
              <a:rPr sz="1650" b="1" spc="-2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of</a:t>
            </a:r>
            <a:r>
              <a:rPr sz="1650" b="1" spc="-15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requirements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2505" y="7191269"/>
            <a:ext cx="14160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45" dirty="0">
                <a:latin typeface="Open Sans Extrabold"/>
                <a:cs typeface="Open Sans Extrabold"/>
              </a:rPr>
              <a:t>S</a:t>
            </a:r>
            <a:endParaRPr sz="1650">
              <a:latin typeface="Open Sans Extrabold"/>
              <a:cs typeface="Open Sans Extrabold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056757"/>
              </p:ext>
            </p:extLst>
          </p:nvPr>
        </p:nvGraphicFramePr>
        <p:xfrm>
          <a:off x="1026146" y="3833876"/>
          <a:ext cx="16938623" cy="5935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6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8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82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203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8665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650" b="1" spc="-60" dirty="0">
                          <a:latin typeface="Open Sans Extrabold"/>
                          <a:cs typeface="Open Sans Extrabold"/>
                        </a:rPr>
                        <a:t>Portfolio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16700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51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Shop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portfolio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should be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local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on-site/store</a:t>
                      </a:r>
                      <a:endParaRPr sz="1450">
                        <a:latin typeface="Open Sans"/>
                        <a:cs typeface="Open Sans"/>
                      </a:endParaRPr>
                    </a:p>
                    <a:p>
                      <a:pPr marL="20193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level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(affects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P&amp;A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+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check-out)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9240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53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700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 marR="189865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Search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portfolio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should be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larger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than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Shop </a:t>
                      </a:r>
                      <a:r>
                        <a:rPr sz="1450" spc="3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portfolio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and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it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should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be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common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all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sites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(global)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37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700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 marR="417830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Local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Shop/Search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portfolio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should include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spare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parts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(AE Service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+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MHS)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37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700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 marR="417830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Local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Shop/Search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portfolio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should include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software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products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4550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sz="1650" b="1" spc="-65" dirty="0">
                          <a:latin typeface="Open Sans Extrabold"/>
                          <a:cs typeface="Open Sans Extrabold"/>
                        </a:rPr>
                        <a:t>earch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16192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01930" marR="577215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Search by product name, part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number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material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description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(short-text)</a:t>
                      </a:r>
                      <a:endParaRPr sz="1450" dirty="0">
                        <a:latin typeface="Open Sans"/>
                        <a:cs typeface="Open Sans"/>
                      </a:endParaRPr>
                    </a:p>
                    <a:p>
                      <a:pPr marL="201930" marR="368935">
                        <a:lnSpc>
                          <a:spcPct val="227500"/>
                        </a:lnSpc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Search by customer material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number </a:t>
                      </a:r>
                      <a:r>
                        <a:rPr sz="1450" spc="3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Search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by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serial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number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(Mobile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Hydraulics</a:t>
                      </a:r>
                      <a:endParaRPr sz="1450" dirty="0">
                        <a:latin typeface="Open Sans"/>
                        <a:cs typeface="Open Sans"/>
                      </a:endParaRPr>
                    </a:p>
                    <a:p>
                      <a:pPr marL="201930" marR="255270">
                        <a:lnSpc>
                          <a:spcPts val="1980"/>
                        </a:lnSpc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Independent After-market,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Eletric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Drives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Controls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spare parts)</a:t>
                      </a:r>
                      <a:endParaRPr sz="1450" dirty="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2717194" y="9162024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137652" y="9162024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046844" y="9162024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945504" y="9162024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05205" y="7036434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99440" y="2706723"/>
          <a:ext cx="16929732" cy="68625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2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0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8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82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203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00">
                <a:tc rowSpan="2">
                  <a:txBody>
                    <a:bodyPr/>
                    <a:lstStyle/>
                    <a:p>
                      <a:pPr marR="635635">
                        <a:lnSpc>
                          <a:spcPct val="100000"/>
                        </a:lnSpc>
                        <a:spcBef>
                          <a:spcPts val="1645"/>
                        </a:spcBef>
                      </a:pPr>
                      <a:r>
                        <a:rPr sz="1650" b="1" spc="-65" dirty="0">
                          <a:latin typeface="Open Sans Extrabold"/>
                          <a:cs typeface="Open Sans Extrabold"/>
                        </a:rPr>
                        <a:t>Cart</a:t>
                      </a:r>
                      <a:r>
                        <a:rPr sz="1650" b="1" spc="-35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80" dirty="0">
                          <a:latin typeface="Open Sans Extrabold"/>
                          <a:cs typeface="Open Sans Extrabold"/>
                        </a:rPr>
                        <a:t>(may </a:t>
                      </a:r>
                      <a:r>
                        <a:rPr sz="1650" b="1" spc="-75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affec</a:t>
                      </a:r>
                      <a:r>
                        <a:rPr sz="1650" b="1" dirty="0">
                          <a:latin typeface="Open Sans Extrabold"/>
                          <a:cs typeface="Open Sans Extrabold"/>
                        </a:rPr>
                        <a:t>t</a:t>
                      </a:r>
                      <a:r>
                        <a:rPr sz="1650" b="1" spc="1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also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20891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348615">
                        <a:lnSpc>
                          <a:spcPct val="113700"/>
                        </a:lnSpc>
                        <a:spcBef>
                          <a:spcPts val="70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cart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handle Ident numbers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---&gt;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topic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0891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215">
                <a:tc rowSpan="2">
                  <a:txBody>
                    <a:bodyPr/>
                    <a:lstStyle/>
                    <a:p>
                      <a:pPr marR="480695">
                        <a:lnSpc>
                          <a:spcPts val="1980"/>
                        </a:lnSpc>
                        <a:spcBef>
                          <a:spcPts val="45"/>
                        </a:spcBef>
                      </a:pP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Add-to-cart,  </a:t>
                      </a:r>
                      <a:r>
                        <a:rPr sz="1650" b="1" spc="-55" dirty="0">
                          <a:latin typeface="Open Sans Extrabold"/>
                          <a:cs typeface="Open Sans Extrabold"/>
                        </a:rPr>
                        <a:t>Quick-add, </a:t>
                      </a:r>
                      <a:r>
                        <a:rPr sz="1650" b="1" spc="-5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60" dirty="0">
                          <a:latin typeface="Open Sans Extrabold"/>
                          <a:cs typeface="Open Sans Extrabold"/>
                        </a:rPr>
                        <a:t>Check-out)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5715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86690" marR="265430">
                        <a:lnSpc>
                          <a:spcPct val="113700"/>
                        </a:lnSpc>
                        <a:spcBef>
                          <a:spcPts val="93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cart 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handle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EGMS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materials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---&gt;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topic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1811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18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5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cart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handle orders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for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parts which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7429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are not included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local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Shop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portfolio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(order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460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anyway)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460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24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55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cart 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handle RfQ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process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9748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41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files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be attached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order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(e.g.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5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documents,</a:t>
                      </a:r>
                      <a:r>
                        <a:rPr sz="1450" spc="-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drawings)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460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41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files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be attached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RfQ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(e.g.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documents,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drawings)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-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relevant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for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TPC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460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NFC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460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55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Define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maximum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amount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items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9748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95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allowed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(for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performance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reasons)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460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235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 download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items from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cart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incl.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data from simulation response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(part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number,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460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86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quantity,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date,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price)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460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078016" y="2290894"/>
            <a:ext cx="56896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0" dirty="0">
                <a:latin typeface="Open Sans Extrabold"/>
                <a:cs typeface="Open Sans Extrabold"/>
              </a:rPr>
              <a:t>Topic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76806" y="2290894"/>
            <a:ext cx="189039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5" dirty="0">
                <a:latin typeface="Open Sans Extrabold"/>
                <a:cs typeface="Open Sans Extrabold"/>
              </a:rPr>
              <a:t>Use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70" dirty="0">
                <a:latin typeface="Open Sans Extrabold"/>
                <a:cs typeface="Open Sans Extrabold"/>
              </a:rPr>
              <a:t>case</a:t>
            </a:r>
            <a:r>
              <a:rPr sz="1650" b="1" spc="-5" dirty="0">
                <a:latin typeface="Open Sans Extrabold"/>
                <a:cs typeface="Open Sans Extrabold"/>
              </a:rPr>
              <a:t> </a:t>
            </a:r>
            <a:r>
              <a:rPr sz="1650" b="1" spc="-90" dirty="0">
                <a:latin typeface="Open Sans Extrabold"/>
                <a:cs typeface="Open Sans Extrabold"/>
              </a:rPr>
              <a:t>/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Feature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81764" y="9162024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02224" y="9162024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11414" y="9162024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010075" y="9162024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64313" y="8167290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295977" y="2039593"/>
            <a:ext cx="147637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MVP</a:t>
            </a:r>
            <a:endParaRPr sz="1650">
              <a:latin typeface="Open Sans Extrabold"/>
              <a:cs typeface="Open Sans Extrabold"/>
            </a:endParaRPr>
          </a:p>
          <a:p>
            <a:pPr marL="12700">
              <a:lnSpc>
                <a:spcPct val="100000"/>
              </a:lnSpc>
            </a:pPr>
            <a:r>
              <a:rPr sz="1650" b="1" spc="-80" dirty="0">
                <a:latin typeface="Open Sans Extrabold"/>
                <a:cs typeface="Open Sans Extrabold"/>
              </a:rPr>
              <a:t>Relevant</a:t>
            </a:r>
            <a:r>
              <a:rPr sz="1650" b="1" spc="-30" dirty="0">
                <a:latin typeface="Open Sans Extrabold"/>
                <a:cs typeface="Open Sans Extrabold"/>
              </a:rPr>
              <a:t> </a:t>
            </a:r>
            <a:r>
              <a:rPr sz="1650" b="1" spc="-85" dirty="0">
                <a:latin typeface="Open Sans Extrabold"/>
                <a:cs typeface="Open Sans Extrabold"/>
              </a:rPr>
              <a:t>(Y/N)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9168591" y="2290894"/>
            <a:ext cx="113157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Comments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133496" y="2290894"/>
            <a:ext cx="280606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Evaluation</a:t>
            </a:r>
            <a:r>
              <a:rPr sz="1650" b="1" spc="-2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of</a:t>
            </a:r>
            <a:r>
              <a:rPr sz="1650" b="1" spc="-15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requirements</a:t>
            </a:r>
            <a:endParaRPr sz="1650">
              <a:latin typeface="Open Sans Extrabold"/>
              <a:cs typeface="Open Sans Extrabold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99440" y="2706723"/>
          <a:ext cx="16929097" cy="68821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2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0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8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82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15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1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4340">
                <a:tc rowSpan="8">
                  <a:txBody>
                    <a:bodyPr/>
                    <a:lstStyle/>
                    <a:p>
                      <a:pPr marR="469900">
                        <a:lnSpc>
                          <a:spcPct val="100000"/>
                        </a:lnSpc>
                        <a:spcBef>
                          <a:spcPts val="1730"/>
                        </a:spcBef>
                      </a:pPr>
                      <a:r>
                        <a:rPr sz="1650" b="1" spc="-85" dirty="0">
                          <a:latin typeface="Open Sans Extrabold"/>
                          <a:cs typeface="Open Sans Extrabold"/>
                        </a:rPr>
                        <a:t>Availability </a:t>
                      </a:r>
                      <a:r>
                        <a:rPr sz="1650" b="1" spc="-8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information  </a:t>
                      </a:r>
                      <a:r>
                        <a:rPr sz="1650" b="1" spc="-40" dirty="0">
                          <a:latin typeface="Open Sans Extrabold"/>
                          <a:cs typeface="Open Sans Extrabold"/>
                        </a:rPr>
                        <a:t>(DC)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975"/>
                        </a:spcBef>
                      </a:pPr>
                      <a:r>
                        <a:rPr sz="1650" b="1" spc="-60" dirty="0">
                          <a:latin typeface="Open Sans Extrabold"/>
                          <a:cs typeface="Open Sans Extrabold"/>
                        </a:rPr>
                        <a:t>ATP</a:t>
                      </a:r>
                      <a:r>
                        <a:rPr sz="1650" b="1" spc="-25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65" dirty="0">
                          <a:latin typeface="Open Sans Extrabold"/>
                          <a:cs typeface="Open Sans Extrabold"/>
                        </a:rPr>
                        <a:t>info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Enter/select</a:t>
                      </a:r>
                      <a:r>
                        <a:rPr sz="1450" spc="-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date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1938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44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568325">
                        <a:lnSpc>
                          <a:spcPct val="113700"/>
                        </a:lnSpc>
                        <a:spcBef>
                          <a:spcPts val="124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lead-time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related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assortment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data,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if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relevant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(e.g.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assortment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class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or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max.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quantity)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748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456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410845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delivery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date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resulting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from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ERP </a:t>
                      </a:r>
                      <a:r>
                        <a:rPr sz="1450" spc="3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simulation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(post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goods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issue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date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for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2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183515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Inform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 user whether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delivery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date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is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shipping date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 arrival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date (depends on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SAP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process,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may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vary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per customer)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9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443230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DC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stock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info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(how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many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pieces)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user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based on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permission rights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29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339725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DC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location from where product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will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delivered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(plant,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country)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88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55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store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level for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requested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delivery</a:t>
                      </a:r>
                      <a:endParaRPr sz="1450">
                        <a:latin typeface="Open Sans"/>
                        <a:cs typeface="Open Sans"/>
                      </a:endParaRPr>
                    </a:p>
                    <a:p>
                      <a:pPr marL="1866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date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be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restricted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defined time range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9748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779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383540">
                        <a:lnSpc>
                          <a:spcPct val="113700"/>
                        </a:lnSpc>
                        <a:spcBef>
                          <a:spcPts val="126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 on store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level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for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delivery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date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be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hidden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if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not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reliable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-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 notification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instead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(today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this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is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based on product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attribute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TK2)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002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078016" y="2290894"/>
            <a:ext cx="56896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0" dirty="0">
                <a:latin typeface="Open Sans Extrabold"/>
                <a:cs typeface="Open Sans Extrabold"/>
              </a:rPr>
              <a:t>Topic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76806" y="2290894"/>
            <a:ext cx="189039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5" dirty="0">
                <a:latin typeface="Open Sans Extrabold"/>
                <a:cs typeface="Open Sans Extrabold"/>
              </a:rPr>
              <a:t>Use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70" dirty="0">
                <a:latin typeface="Open Sans Extrabold"/>
                <a:cs typeface="Open Sans Extrabold"/>
              </a:rPr>
              <a:t>case</a:t>
            </a:r>
            <a:r>
              <a:rPr sz="1650" b="1" spc="-5" dirty="0">
                <a:latin typeface="Open Sans Extrabold"/>
                <a:cs typeface="Open Sans Extrabold"/>
              </a:rPr>
              <a:t> </a:t>
            </a:r>
            <a:r>
              <a:rPr sz="1650" b="1" spc="-90" dirty="0">
                <a:latin typeface="Open Sans Extrabold"/>
                <a:cs typeface="Open Sans Extrabold"/>
              </a:rPr>
              <a:t>/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Feature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81764" y="9601802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02224" y="9601802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11414" y="9601802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010075" y="9601802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64313" y="6146409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936626" y="6146409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764313" y="765421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295977" y="2039593"/>
            <a:ext cx="147637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MVP</a:t>
            </a:r>
            <a:endParaRPr sz="1650">
              <a:latin typeface="Open Sans Extrabold"/>
              <a:cs typeface="Open Sans Extrabold"/>
            </a:endParaRPr>
          </a:p>
          <a:p>
            <a:pPr marL="12700">
              <a:lnSpc>
                <a:spcPct val="100000"/>
              </a:lnSpc>
            </a:pPr>
            <a:r>
              <a:rPr sz="1650" b="1" spc="-80" dirty="0">
                <a:latin typeface="Open Sans Extrabold"/>
                <a:cs typeface="Open Sans Extrabold"/>
              </a:rPr>
              <a:t>Relevant</a:t>
            </a:r>
            <a:r>
              <a:rPr sz="1650" b="1" spc="-30" dirty="0">
                <a:latin typeface="Open Sans Extrabold"/>
                <a:cs typeface="Open Sans Extrabold"/>
              </a:rPr>
              <a:t> </a:t>
            </a:r>
            <a:r>
              <a:rPr sz="1650" b="1" spc="-85" dirty="0">
                <a:latin typeface="Open Sans Extrabold"/>
                <a:cs typeface="Open Sans Extrabold"/>
              </a:rPr>
              <a:t>(Y/N)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9168591" y="2290894"/>
            <a:ext cx="113157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Comments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133496" y="2290894"/>
            <a:ext cx="280606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Evaluation</a:t>
            </a:r>
            <a:r>
              <a:rPr sz="1650" b="1" spc="-2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of</a:t>
            </a:r>
            <a:r>
              <a:rPr sz="1650" b="1" spc="-15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requirements</a:t>
            </a:r>
            <a:endParaRPr sz="1650">
              <a:latin typeface="Open Sans Extrabold"/>
              <a:cs typeface="Open Sans Extrabold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078016" y="2290894"/>
            <a:ext cx="56896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0" dirty="0">
                <a:latin typeface="Open Sans Extrabold"/>
                <a:cs typeface="Open Sans Extrabold"/>
              </a:rPr>
              <a:t>Topic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76806" y="2290894"/>
            <a:ext cx="189039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5" dirty="0">
                <a:latin typeface="Open Sans Extrabold"/>
                <a:cs typeface="Open Sans Extrabold"/>
              </a:rPr>
              <a:t>Use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70" dirty="0">
                <a:latin typeface="Open Sans Extrabold"/>
                <a:cs typeface="Open Sans Extrabold"/>
              </a:rPr>
              <a:t>case</a:t>
            </a:r>
            <a:r>
              <a:rPr sz="1650" b="1" spc="-5" dirty="0">
                <a:latin typeface="Open Sans Extrabold"/>
                <a:cs typeface="Open Sans Extrabold"/>
              </a:rPr>
              <a:t> </a:t>
            </a:r>
            <a:r>
              <a:rPr sz="1650" b="1" spc="-90" dirty="0">
                <a:latin typeface="Open Sans Extrabold"/>
                <a:cs typeface="Open Sans Extrabold"/>
              </a:rPr>
              <a:t>/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Feature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2574" y="5934762"/>
            <a:ext cx="15557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25" dirty="0">
                <a:latin typeface="Open Sans Extrabold"/>
                <a:cs typeface="Open Sans Extrabold"/>
              </a:rPr>
              <a:t>P</a:t>
            </a:r>
            <a:endParaRPr sz="1650">
              <a:latin typeface="Open Sans Extrabold"/>
              <a:cs typeface="Open Sans Extrabold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026146" y="2706723"/>
          <a:ext cx="17005935" cy="744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0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9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161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6465">
                <a:tc rowSpan="3">
                  <a:txBody>
                    <a:bodyPr/>
                    <a:lstStyle/>
                    <a:p>
                      <a:pPr marL="59055" marR="469900">
                        <a:lnSpc>
                          <a:spcPct val="100000"/>
                        </a:lnSpc>
                        <a:spcBef>
                          <a:spcPts val="1730"/>
                        </a:spcBef>
                      </a:pPr>
                      <a:r>
                        <a:rPr sz="1650" b="1" spc="-85" dirty="0">
                          <a:latin typeface="Open Sans Extrabold"/>
                          <a:cs typeface="Open Sans Extrabold"/>
                        </a:rPr>
                        <a:t>Availability </a:t>
                      </a:r>
                      <a:r>
                        <a:rPr sz="1650" b="1" spc="-8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information  </a:t>
                      </a:r>
                      <a:r>
                        <a:rPr sz="1650" b="1" spc="-40" dirty="0">
                          <a:latin typeface="Open Sans Extrabold"/>
                          <a:cs typeface="Open Sans Extrabold"/>
                        </a:rPr>
                        <a:t>(DC)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  <a:p>
                      <a:pPr marL="59055">
                        <a:lnSpc>
                          <a:spcPct val="100000"/>
                        </a:lnSpc>
                        <a:spcBef>
                          <a:spcPts val="1975"/>
                        </a:spcBef>
                      </a:pPr>
                      <a:r>
                        <a:rPr sz="1650" b="1" spc="-60" dirty="0">
                          <a:latin typeface="Open Sans Extrabold"/>
                          <a:cs typeface="Open Sans Extrabold"/>
                        </a:rPr>
                        <a:t>ATP</a:t>
                      </a:r>
                      <a:r>
                        <a:rPr sz="1650" b="1" spc="-25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65" dirty="0">
                          <a:latin typeface="Open Sans Extrabold"/>
                          <a:cs typeface="Open Sans Extrabold"/>
                        </a:rPr>
                        <a:t>info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marR="266700">
                        <a:lnSpc>
                          <a:spcPct val="113700"/>
                        </a:lnSpc>
                        <a:spcBef>
                          <a:spcPts val="70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 on store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level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for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delivery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date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be </a:t>
                      </a:r>
                      <a:r>
                        <a:rPr sz="1450" spc="3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hidden based on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product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attribute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(GoTo)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-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notification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instead</a:t>
                      </a:r>
                      <a:r>
                        <a:rPr sz="1450" spc="40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---&gt;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NA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feature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53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marR="572135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 store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level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for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delivery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date to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be hidden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if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outside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defined time range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(notification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is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displayed)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44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marR="678815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Implement error handling based on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ERP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simulation/store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settings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 display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notifications in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cart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905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03505">
                        <a:lnSpc>
                          <a:spcPct val="100000"/>
                        </a:lnSpc>
                      </a:pPr>
                      <a:r>
                        <a:rPr sz="1650" b="1" spc="-70" dirty="0">
                          <a:latin typeface="Open Sans Extrabold"/>
                          <a:cs typeface="Open Sans Extrabold"/>
                        </a:rPr>
                        <a:t>ricing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571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331470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 net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price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for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single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items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(unit,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total)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for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complete order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29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602615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 additional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pricing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conditions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(e.g.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discounts,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freight,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surcharges)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37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55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Auditable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online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coupons/discounts?</a:t>
                      </a:r>
                      <a:endParaRPr sz="1450">
                        <a:latin typeface="Open Sans"/>
                        <a:cs typeface="Open Sans"/>
                      </a:endParaRPr>
                    </a:p>
                    <a:p>
                      <a:pPr marL="1866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(separate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from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SAP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sales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deals)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9748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3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55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Handle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local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tax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calculations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9748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86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226695">
                        <a:lnSpc>
                          <a:spcPct val="113700"/>
                        </a:lnSpc>
                        <a:spcBef>
                          <a:spcPts val="12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 additional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freight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charges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for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Express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delivery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19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944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521334" algn="just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Conditions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be displayed are defined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store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level (e.g. either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net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price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only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 list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price/discount/net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price)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2781764" y="10167229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02224" y="10167229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111414" y="10167229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010075" y="10167229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05205" y="564380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936626" y="6408181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295977" y="2039593"/>
            <a:ext cx="147637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MVP</a:t>
            </a:r>
            <a:endParaRPr sz="1650">
              <a:latin typeface="Open Sans Extrabold"/>
              <a:cs typeface="Open Sans Extrabold"/>
            </a:endParaRPr>
          </a:p>
          <a:p>
            <a:pPr marL="12700">
              <a:lnSpc>
                <a:spcPct val="100000"/>
              </a:lnSpc>
            </a:pPr>
            <a:r>
              <a:rPr sz="1650" b="1" spc="-80" dirty="0">
                <a:latin typeface="Open Sans Extrabold"/>
                <a:cs typeface="Open Sans Extrabold"/>
              </a:rPr>
              <a:t>Relevant</a:t>
            </a:r>
            <a:r>
              <a:rPr sz="1650" b="1" spc="-30" dirty="0">
                <a:latin typeface="Open Sans Extrabold"/>
                <a:cs typeface="Open Sans Extrabold"/>
              </a:rPr>
              <a:t> </a:t>
            </a:r>
            <a:r>
              <a:rPr sz="1650" b="1" spc="-85" dirty="0">
                <a:latin typeface="Open Sans Extrabold"/>
                <a:cs typeface="Open Sans Extrabold"/>
              </a:rPr>
              <a:t>(Y/N)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9168591" y="2290894"/>
            <a:ext cx="113157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Comments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133496" y="2290894"/>
            <a:ext cx="280606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Evaluation</a:t>
            </a:r>
            <a:r>
              <a:rPr sz="1650" b="1" spc="-2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of</a:t>
            </a:r>
            <a:r>
              <a:rPr sz="1650" b="1" spc="-15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requirements</a:t>
            </a:r>
            <a:endParaRPr sz="1650">
              <a:latin typeface="Open Sans Extrabold"/>
              <a:cs typeface="Open Sans Extrabold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26146" y="2706723"/>
          <a:ext cx="17005935" cy="70713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0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9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161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77925">
                <a:tc rowSpan="5"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730"/>
                        </a:spcBef>
                      </a:pPr>
                      <a:r>
                        <a:rPr sz="1650" b="1" spc="-65" dirty="0">
                          <a:latin typeface="Open Sans Extrabold"/>
                          <a:cs typeface="Open Sans Extrabold"/>
                        </a:rPr>
                        <a:t>Pricing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Conditions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are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not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defined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store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level</a:t>
                      </a:r>
                      <a:endParaRPr sz="1450">
                        <a:latin typeface="Open Sans"/>
                        <a:cs typeface="Open Sans"/>
                      </a:endParaRPr>
                    </a:p>
                    <a:p>
                      <a:pPr marL="186690" marR="596900">
                        <a:lnSpc>
                          <a:spcPct val="113700"/>
                        </a:lnSpc>
                      </a:pP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-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they vary based on product attributes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(division,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distribution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channel)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---&gt;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DE,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BE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feature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1938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2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marR="330835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Condtions are defined on store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level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but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additional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values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can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be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displayed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based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customer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attribute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028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marR="276860" algn="just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Hide net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price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 do not allow order,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if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only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list price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is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maintained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for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 product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---&gt; IT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feature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88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515"/>
                        </a:spcBef>
                      </a:pP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Do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not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values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returned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from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ERP</a:t>
                      </a:r>
                      <a:endParaRPr sz="1450">
                        <a:latin typeface="Open Sans"/>
                        <a:cs typeface="Open Sans"/>
                      </a:endParaRPr>
                    </a:p>
                    <a:p>
                      <a:pPr marL="1866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simulation</a:t>
                      </a:r>
                      <a:r>
                        <a:rPr sz="145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if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≤</a:t>
                      </a:r>
                      <a:r>
                        <a:rPr sz="145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0,00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9240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456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marR="678815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Implement error handling based on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ERP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simulation/store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settings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 display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notifications in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cart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8665">
                <a:tc rowSpan="3">
                  <a:txBody>
                    <a:bodyPr/>
                    <a:lstStyle/>
                    <a:p>
                      <a:pPr marL="2540" marR="376555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sz="1650" b="1" spc="-60" dirty="0">
                          <a:latin typeface="Open Sans Extrabold"/>
                          <a:cs typeface="Open Sans Extrabold"/>
                        </a:rPr>
                        <a:t>Price</a:t>
                      </a:r>
                      <a:r>
                        <a:rPr sz="1650" b="1" spc="-35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65" dirty="0">
                          <a:latin typeface="Open Sans Extrabold"/>
                          <a:cs typeface="Open Sans Extrabold"/>
                        </a:rPr>
                        <a:t>partner </a:t>
                      </a:r>
                      <a:r>
                        <a:rPr sz="1650" b="1" spc="-415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65" dirty="0">
                          <a:latin typeface="Open Sans Extrabold"/>
                          <a:cs typeface="Open Sans Extrabold"/>
                        </a:rPr>
                        <a:t>(pricing </a:t>
                      </a:r>
                      <a:r>
                        <a:rPr sz="1650" b="1" spc="-6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55" dirty="0">
                          <a:latin typeface="Open Sans Extrabold"/>
                          <a:cs typeface="Open Sans Extrabold"/>
                        </a:rPr>
                        <a:t>based</a:t>
                      </a:r>
                      <a:r>
                        <a:rPr sz="1650" b="1" spc="-35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50" dirty="0">
                          <a:latin typeface="Open Sans Extrabold"/>
                          <a:cs typeface="Open Sans Extrabold"/>
                        </a:rPr>
                        <a:t>on</a:t>
                      </a:r>
                      <a:r>
                        <a:rPr sz="1650" b="1" spc="-3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50" dirty="0">
                          <a:latin typeface="Open Sans Extrabold"/>
                          <a:cs typeface="Open Sans Extrabold"/>
                        </a:rPr>
                        <a:t>end </a:t>
                      </a:r>
                      <a:r>
                        <a:rPr sz="1650" b="1" spc="-415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70" dirty="0">
                          <a:latin typeface="Open Sans Extrabold"/>
                          <a:cs typeface="Open Sans Extrabold"/>
                        </a:rPr>
                        <a:t>customer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  <a:p>
                      <a:pPr marL="2540" marR="711200">
                        <a:lnSpc>
                          <a:spcPts val="1980"/>
                        </a:lnSpc>
                        <a:spcBef>
                          <a:spcPts val="60"/>
                        </a:spcBef>
                      </a:pPr>
                      <a:r>
                        <a:rPr sz="1650" b="1" spc="-65" dirty="0">
                          <a:latin typeface="Open Sans Extrabold"/>
                          <a:cs typeface="Open Sans Extrabold"/>
                        </a:rPr>
                        <a:t>of</a:t>
                      </a:r>
                      <a:r>
                        <a:rPr sz="1650" b="1" spc="-1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65" dirty="0">
                          <a:latin typeface="Open Sans Extrabold"/>
                          <a:cs typeface="Open Sans Extrabold"/>
                        </a:rPr>
                        <a:t>focus </a:t>
                      </a:r>
                      <a:r>
                        <a:rPr sz="1650" b="1" spc="-6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customer)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16192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Select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end customer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the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cart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from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list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of</a:t>
                      </a:r>
                      <a:endParaRPr sz="1450">
                        <a:latin typeface="Open Sans"/>
                        <a:cs typeface="Open Sans"/>
                      </a:endParaRPr>
                    </a:p>
                    <a:p>
                      <a:pPr marL="18669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price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partner(s)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defined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ERP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86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192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740410">
                        <a:lnSpc>
                          <a:spcPct val="113700"/>
                        </a:lnSpc>
                        <a:spcBef>
                          <a:spcPts val="12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 prices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cart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based on end-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customer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pricing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(price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partner)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ERP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19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72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192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55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Save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price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partner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ERP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sales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order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9748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078016" y="2290894"/>
            <a:ext cx="56896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0" dirty="0">
                <a:latin typeface="Open Sans Extrabold"/>
                <a:cs typeface="Open Sans Extrabold"/>
              </a:rPr>
              <a:t>Topic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76806" y="2290894"/>
            <a:ext cx="189039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5" dirty="0">
                <a:latin typeface="Open Sans Extrabold"/>
                <a:cs typeface="Open Sans Extrabold"/>
              </a:rPr>
              <a:t>Use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70" dirty="0">
                <a:latin typeface="Open Sans Extrabold"/>
                <a:cs typeface="Open Sans Extrabold"/>
              </a:rPr>
              <a:t>case</a:t>
            </a:r>
            <a:r>
              <a:rPr sz="1650" b="1" spc="-5" dirty="0">
                <a:latin typeface="Open Sans Extrabold"/>
                <a:cs typeface="Open Sans Extrabold"/>
              </a:rPr>
              <a:t> </a:t>
            </a:r>
            <a:r>
              <a:rPr sz="1650" b="1" spc="-90" dirty="0">
                <a:latin typeface="Open Sans Extrabold"/>
                <a:cs typeface="Open Sans Extrabold"/>
              </a:rPr>
              <a:t>/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Feature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81764" y="979027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02224" y="979027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11414" y="979027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010075" y="979027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7936626" y="6659483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05205" y="766468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295977" y="2039593"/>
            <a:ext cx="147637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MVP</a:t>
            </a:r>
            <a:endParaRPr sz="1650">
              <a:latin typeface="Open Sans Extrabold"/>
              <a:cs typeface="Open Sans Extrabold"/>
            </a:endParaRPr>
          </a:p>
          <a:p>
            <a:pPr marL="12700">
              <a:lnSpc>
                <a:spcPct val="100000"/>
              </a:lnSpc>
            </a:pPr>
            <a:r>
              <a:rPr sz="1650" b="1" spc="-80" dirty="0">
                <a:latin typeface="Open Sans Extrabold"/>
                <a:cs typeface="Open Sans Extrabold"/>
              </a:rPr>
              <a:t>Relevant</a:t>
            </a:r>
            <a:r>
              <a:rPr sz="1650" b="1" spc="-30" dirty="0">
                <a:latin typeface="Open Sans Extrabold"/>
                <a:cs typeface="Open Sans Extrabold"/>
              </a:rPr>
              <a:t> </a:t>
            </a:r>
            <a:r>
              <a:rPr sz="1650" b="1" spc="-85" dirty="0">
                <a:latin typeface="Open Sans Extrabold"/>
                <a:cs typeface="Open Sans Extrabold"/>
              </a:rPr>
              <a:t>(Y/N)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9168591" y="2290894"/>
            <a:ext cx="113157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Comments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133496" y="2290894"/>
            <a:ext cx="280606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Evaluation</a:t>
            </a:r>
            <a:r>
              <a:rPr sz="1650" b="1" spc="-2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of</a:t>
            </a:r>
            <a:r>
              <a:rPr sz="1650" b="1" spc="-15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requirements</a:t>
            </a:r>
            <a:endParaRPr sz="1650">
              <a:latin typeface="Open Sans Extrabold"/>
              <a:cs typeface="Open Sans Extrabold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078016" y="2290894"/>
            <a:ext cx="56896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0" dirty="0">
                <a:latin typeface="Open Sans Extrabold"/>
                <a:cs typeface="Open Sans Extrabold"/>
              </a:rPr>
              <a:t>Topic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76806" y="2290894"/>
            <a:ext cx="189039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5" dirty="0">
                <a:latin typeface="Open Sans Extrabold"/>
                <a:cs typeface="Open Sans Extrabold"/>
              </a:rPr>
              <a:t>Use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70" dirty="0">
                <a:latin typeface="Open Sans Extrabold"/>
                <a:cs typeface="Open Sans Extrabold"/>
              </a:rPr>
              <a:t>case</a:t>
            </a:r>
            <a:r>
              <a:rPr sz="1650" b="1" spc="-5" dirty="0">
                <a:latin typeface="Open Sans Extrabold"/>
                <a:cs typeface="Open Sans Extrabold"/>
              </a:rPr>
              <a:t> </a:t>
            </a:r>
            <a:r>
              <a:rPr sz="1650" b="1" spc="-90" dirty="0">
                <a:latin typeface="Open Sans Extrabold"/>
                <a:cs typeface="Open Sans Extrabold"/>
              </a:rPr>
              <a:t>/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Feature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2364" y="6060413"/>
            <a:ext cx="15557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50" b="1" spc="-25" dirty="0">
                <a:latin typeface="Open Sans Extrabold"/>
                <a:cs typeface="Open Sans Extrabold"/>
              </a:rPr>
              <a:t>T  P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2364" y="7819522"/>
            <a:ext cx="15684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40" dirty="0">
                <a:latin typeface="Open Sans Extrabold"/>
                <a:cs typeface="Open Sans Extrabold"/>
              </a:rPr>
              <a:t>T</a:t>
            </a:r>
            <a:endParaRPr sz="1650">
              <a:latin typeface="Open Sans Extrabold"/>
              <a:cs typeface="Open Sans Extrabold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Open Sans Extrabold"/>
              <a:cs typeface="Open Sans Extrabold"/>
            </a:endParaRPr>
          </a:p>
          <a:p>
            <a:pPr marL="12700">
              <a:lnSpc>
                <a:spcPct val="100000"/>
              </a:lnSpc>
            </a:pPr>
            <a:r>
              <a:rPr sz="1650" b="1" spc="-30" dirty="0">
                <a:latin typeface="Open Sans Extrabold"/>
                <a:cs typeface="Open Sans Extrabold"/>
              </a:rPr>
              <a:t>p</a:t>
            </a:r>
            <a:endParaRPr sz="1650">
              <a:latin typeface="Open Sans Extrabold"/>
              <a:cs typeface="Open Sans Extrabold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026146" y="2706723"/>
          <a:ext cx="17005935" cy="61264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0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9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161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36625">
                <a:tc rowSpan="2">
                  <a:txBody>
                    <a:bodyPr/>
                    <a:lstStyle/>
                    <a:p>
                      <a:pPr marL="59055" marR="354330">
                        <a:lnSpc>
                          <a:spcPct val="100000"/>
                        </a:lnSpc>
                        <a:spcBef>
                          <a:spcPts val="1730"/>
                        </a:spcBef>
                      </a:pP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Replacement  </a:t>
                      </a:r>
                      <a:r>
                        <a:rPr sz="1650" b="1" spc="-55" dirty="0">
                          <a:latin typeface="Open Sans Extrabold"/>
                          <a:cs typeface="Open Sans Extrabold"/>
                        </a:rPr>
                        <a:t>product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marR="384810">
                        <a:lnSpc>
                          <a:spcPct val="113700"/>
                        </a:lnSpc>
                        <a:spcBef>
                          <a:spcPts val="70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Automatically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replace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old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part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number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with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new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one and display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notification (1:1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replacement)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7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marR="176530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Save both part numbers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ERP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sales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(in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case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of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order placement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DC)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9475">
                <a:tc rowSpan="2">
                  <a:txBody>
                    <a:bodyPr/>
                    <a:lstStyle/>
                    <a:p>
                      <a:pPr marL="2540" marR="5765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Tex</a:t>
                      </a:r>
                      <a:r>
                        <a:rPr sz="1650" b="1" dirty="0">
                          <a:latin typeface="Open Sans Extrabold"/>
                          <a:cs typeface="Open Sans Extrabold"/>
                        </a:rPr>
                        <a:t>t</a:t>
                      </a:r>
                      <a:r>
                        <a:rPr sz="1650" b="1" spc="1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field</a:t>
                      </a:r>
                      <a:r>
                        <a:rPr sz="1650" b="1" dirty="0">
                          <a:latin typeface="Open Sans Extrabold"/>
                          <a:cs typeface="Open Sans Extrabold"/>
                        </a:rPr>
                        <a:t>s</a:t>
                      </a:r>
                      <a:r>
                        <a:rPr sz="1650" b="1" spc="1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dirty="0">
                          <a:latin typeface="Open Sans Extrabold"/>
                          <a:cs typeface="Open Sans Extrabold"/>
                        </a:rPr>
                        <a:t>-  </a:t>
                      </a:r>
                      <a:r>
                        <a:rPr sz="1650" b="1" spc="-70" dirty="0">
                          <a:latin typeface="Open Sans Extrabold"/>
                          <a:cs typeface="Open Sans Extrabold"/>
                        </a:rPr>
                        <a:t>comments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3619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Enter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a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comment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on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item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level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save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</a:t>
                      </a:r>
                      <a:endParaRPr sz="1450">
                        <a:latin typeface="Open Sans"/>
                        <a:cs typeface="Open Sans"/>
                      </a:endParaRPr>
                    </a:p>
                    <a:p>
                      <a:pPr marL="1866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configurable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text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field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ERP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293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619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Enter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comment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for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whole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</a:t>
                      </a:r>
                      <a:endParaRPr sz="1450">
                        <a:latin typeface="Open Sans"/>
                        <a:cs typeface="Open Sans"/>
                      </a:endParaRPr>
                    </a:p>
                    <a:p>
                      <a:pPr marL="1866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save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configurable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text field in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ERP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8825">
                <a:tc rowSpan="2">
                  <a:txBody>
                    <a:bodyPr/>
                    <a:lstStyle/>
                    <a:p>
                      <a:pPr marL="102870" marR="605790" indent="-10795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ex</a:t>
                      </a:r>
                      <a:r>
                        <a:rPr sz="1650" b="1" dirty="0">
                          <a:latin typeface="Open Sans Extrabold"/>
                          <a:cs typeface="Open Sans Extrabold"/>
                        </a:rPr>
                        <a:t>t</a:t>
                      </a:r>
                      <a:r>
                        <a:rPr sz="1650" b="1" spc="1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field</a:t>
                      </a:r>
                      <a:r>
                        <a:rPr sz="1650" b="1" dirty="0">
                          <a:latin typeface="Open Sans Extrabold"/>
                          <a:cs typeface="Open Sans Extrabold"/>
                        </a:rPr>
                        <a:t>s</a:t>
                      </a:r>
                      <a:r>
                        <a:rPr sz="1650" b="1" spc="1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dirty="0">
                          <a:latin typeface="Open Sans Extrabold"/>
                          <a:cs typeface="Open Sans Extrabold"/>
                        </a:rPr>
                        <a:t>-  </a:t>
                      </a:r>
                      <a:r>
                        <a:rPr sz="1650" b="1" spc="-20" dirty="0">
                          <a:latin typeface="Open Sans Extrabold"/>
                          <a:cs typeface="Open Sans Extrabold"/>
                        </a:rPr>
                        <a:t>O</a:t>
                      </a:r>
                      <a:r>
                        <a:rPr sz="1650" b="1" spc="-75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55" dirty="0">
                          <a:latin typeface="Open Sans Extrabold"/>
                          <a:cs typeface="Open Sans Extrabold"/>
                        </a:rPr>
                        <a:t>number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16700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51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Enter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customer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PO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number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in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cart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</a:t>
                      </a:r>
                      <a:endParaRPr sz="1450">
                        <a:latin typeface="Open Sans"/>
                        <a:cs typeface="Open Sans"/>
                      </a:endParaRPr>
                    </a:p>
                    <a:p>
                      <a:pPr marL="1866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save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in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fixed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field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 sales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order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9240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456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700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marR="182245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Enter end customer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PO number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 cart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-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be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saved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in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the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configurable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text field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sales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4250">
                <a:tc>
                  <a:txBody>
                    <a:bodyPr/>
                    <a:lstStyle/>
                    <a:p>
                      <a:pPr marL="92710">
                        <a:lnSpc>
                          <a:spcPts val="1980"/>
                        </a:lnSpc>
                        <a:spcBef>
                          <a:spcPts val="1275"/>
                        </a:spcBef>
                      </a:pP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ex</a:t>
                      </a:r>
                      <a:r>
                        <a:rPr sz="1650" b="1" dirty="0">
                          <a:latin typeface="Open Sans Extrabold"/>
                          <a:cs typeface="Open Sans Extrabold"/>
                        </a:rPr>
                        <a:t>t</a:t>
                      </a:r>
                      <a:r>
                        <a:rPr sz="1650" b="1" spc="1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fields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  <a:p>
                      <a:pPr marL="104775" marR="738505" indent="-131445">
                        <a:lnSpc>
                          <a:spcPct val="100000"/>
                        </a:lnSpc>
                      </a:pP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-</a:t>
                      </a:r>
                      <a:r>
                        <a:rPr sz="1650" b="1" spc="-5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80" dirty="0">
                          <a:latin typeface="Open Sans Extrabold"/>
                          <a:cs typeface="Open Sans Extrabold"/>
                        </a:rPr>
                        <a:t>Software </a:t>
                      </a:r>
                      <a:r>
                        <a:rPr sz="1650" b="1" spc="-415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65" dirty="0">
                          <a:latin typeface="Open Sans Extrabold"/>
                          <a:cs typeface="Open Sans Extrabold"/>
                        </a:rPr>
                        <a:t>roducts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16192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442595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Request e-mail address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 licence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recipient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for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software products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2781764" y="8659422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02224" y="8659422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111414" y="8659422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010075" y="8659422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05205" y="4397771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7936626" y="4397771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936626" y="5277326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05205" y="5900344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936626" y="6659483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05205" y="766468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295977" y="2039593"/>
            <a:ext cx="147637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MVP</a:t>
            </a:r>
            <a:endParaRPr sz="1650">
              <a:latin typeface="Open Sans Extrabold"/>
              <a:cs typeface="Open Sans Extrabold"/>
            </a:endParaRPr>
          </a:p>
          <a:p>
            <a:pPr marL="12700">
              <a:lnSpc>
                <a:spcPct val="100000"/>
              </a:lnSpc>
            </a:pPr>
            <a:r>
              <a:rPr sz="1650" b="1" spc="-80" dirty="0">
                <a:latin typeface="Open Sans Extrabold"/>
                <a:cs typeface="Open Sans Extrabold"/>
              </a:rPr>
              <a:t>Relevant</a:t>
            </a:r>
            <a:r>
              <a:rPr sz="1650" b="1" spc="-30" dirty="0">
                <a:latin typeface="Open Sans Extrabold"/>
                <a:cs typeface="Open Sans Extrabold"/>
              </a:rPr>
              <a:t> </a:t>
            </a:r>
            <a:r>
              <a:rPr sz="1650" b="1" spc="-85" dirty="0">
                <a:latin typeface="Open Sans Extrabold"/>
                <a:cs typeface="Open Sans Extrabold"/>
              </a:rPr>
              <a:t>(Y/N)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9168591" y="2290894"/>
            <a:ext cx="113157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Comments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133496" y="2290894"/>
            <a:ext cx="280606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Evaluation</a:t>
            </a:r>
            <a:r>
              <a:rPr sz="1650" b="1" spc="-2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of</a:t>
            </a:r>
            <a:r>
              <a:rPr sz="1650" b="1" spc="-15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requirements</a:t>
            </a:r>
            <a:endParaRPr sz="1650">
              <a:latin typeface="Open Sans Extrabold"/>
              <a:cs typeface="Open Sans Extrabold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99440" y="2706723"/>
          <a:ext cx="16929097" cy="69449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2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0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8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82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945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0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5005"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30"/>
                        </a:spcBef>
                      </a:pPr>
                      <a:r>
                        <a:rPr sz="1650" b="1" spc="-75" dirty="0">
                          <a:latin typeface="Open Sans Extrabold"/>
                          <a:cs typeface="Open Sans Extrabold"/>
                        </a:rPr>
                        <a:t>Delivery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203200">
                        <a:lnSpc>
                          <a:spcPct val="113700"/>
                        </a:lnSpc>
                        <a:spcBef>
                          <a:spcPts val="70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billing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address from customer master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(bill-to)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7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427990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Display/Select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delivery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addresses based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customer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master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(ship-tos)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53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330200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Create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new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delivery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address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-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restrict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countries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include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postal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code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validation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checks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603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290830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Select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partial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complete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delivery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(single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deliveries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based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availability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vs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all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items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delivery)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-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info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text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if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complete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delivery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selected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603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287020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Select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shipping method,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e.g.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Express (based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shipping methods enabled on store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level)</a:t>
                      </a:r>
                      <a:endParaRPr sz="1450">
                        <a:latin typeface="Open Sans"/>
                        <a:cs typeface="Open Sans"/>
                      </a:endParaRPr>
                    </a:p>
                    <a:p>
                      <a:pPr marL="186690" marR="617220">
                        <a:lnSpc>
                          <a:spcPct val="113700"/>
                        </a:lnSpc>
                      </a:pP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-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info text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if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freight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not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calculated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automatically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44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681990" algn="just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Restrict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selection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 ‘Express’ delivery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spare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parts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from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certain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plant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(Service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Nurnberg)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---&gt;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not an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NA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feature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944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396875">
                        <a:lnSpc>
                          <a:spcPct val="113700"/>
                        </a:lnSpc>
                        <a:spcBef>
                          <a:spcPts val="1315"/>
                        </a:spcBef>
                      </a:pP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Select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option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buy-online-pick-up-in-store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(BOPS),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i.e. at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Dealer,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reduce shipping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costs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00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078016" y="2290894"/>
            <a:ext cx="56896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0" dirty="0">
                <a:latin typeface="Open Sans Extrabold"/>
                <a:cs typeface="Open Sans Extrabold"/>
              </a:rPr>
              <a:t>Topic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76806" y="2290894"/>
            <a:ext cx="189039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5" dirty="0">
                <a:latin typeface="Open Sans Extrabold"/>
                <a:cs typeface="Open Sans Extrabold"/>
              </a:rPr>
              <a:t>Use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70" dirty="0">
                <a:latin typeface="Open Sans Extrabold"/>
                <a:cs typeface="Open Sans Extrabold"/>
              </a:rPr>
              <a:t>case</a:t>
            </a:r>
            <a:r>
              <a:rPr sz="1650" b="1" spc="-5" dirty="0">
                <a:latin typeface="Open Sans Extrabold"/>
                <a:cs typeface="Open Sans Extrabold"/>
              </a:rPr>
              <a:t> </a:t>
            </a:r>
            <a:r>
              <a:rPr sz="1650" b="1" spc="-90" dirty="0">
                <a:latin typeface="Open Sans Extrabold"/>
                <a:cs typeface="Open Sans Extrabold"/>
              </a:rPr>
              <a:t>/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Feature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81764" y="966462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02224" y="966462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11414" y="966462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010075" y="966462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64313" y="5151675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915684" y="5151675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774784" y="6408181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64313" y="766468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295977" y="2039593"/>
            <a:ext cx="147637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MVP</a:t>
            </a:r>
            <a:endParaRPr sz="1650">
              <a:latin typeface="Open Sans Extrabold"/>
              <a:cs typeface="Open Sans Extrabold"/>
            </a:endParaRPr>
          </a:p>
          <a:p>
            <a:pPr marL="12700">
              <a:lnSpc>
                <a:spcPct val="100000"/>
              </a:lnSpc>
            </a:pPr>
            <a:r>
              <a:rPr sz="1650" b="1" spc="-80" dirty="0">
                <a:latin typeface="Open Sans Extrabold"/>
                <a:cs typeface="Open Sans Extrabold"/>
              </a:rPr>
              <a:t>Relevant</a:t>
            </a:r>
            <a:r>
              <a:rPr sz="1650" b="1" spc="-30" dirty="0">
                <a:latin typeface="Open Sans Extrabold"/>
                <a:cs typeface="Open Sans Extrabold"/>
              </a:rPr>
              <a:t> </a:t>
            </a:r>
            <a:r>
              <a:rPr sz="1650" b="1" spc="-85" dirty="0">
                <a:latin typeface="Open Sans Extrabold"/>
                <a:cs typeface="Open Sans Extrabold"/>
              </a:rPr>
              <a:t>(Y/N)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9168591" y="2290894"/>
            <a:ext cx="113157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Comments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133496" y="2290894"/>
            <a:ext cx="280606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Evaluation</a:t>
            </a:r>
            <a:r>
              <a:rPr sz="1650" b="1" spc="-2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of</a:t>
            </a:r>
            <a:r>
              <a:rPr sz="1650" b="1" spc="-15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requirements</a:t>
            </a:r>
            <a:endParaRPr sz="1650">
              <a:latin typeface="Open Sans Extrabold"/>
              <a:cs typeface="Open Sans Extrabold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078016" y="2290894"/>
            <a:ext cx="56896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0" dirty="0">
                <a:latin typeface="Open Sans Extrabold"/>
                <a:cs typeface="Open Sans Extrabold"/>
              </a:rPr>
              <a:t>Topic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76806" y="2290894"/>
            <a:ext cx="189039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5" dirty="0">
                <a:latin typeface="Open Sans Extrabold"/>
                <a:cs typeface="Open Sans Extrabold"/>
              </a:rPr>
              <a:t>Use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70" dirty="0">
                <a:latin typeface="Open Sans Extrabold"/>
                <a:cs typeface="Open Sans Extrabold"/>
              </a:rPr>
              <a:t>case</a:t>
            </a:r>
            <a:r>
              <a:rPr sz="1650" b="1" spc="-5" dirty="0">
                <a:latin typeface="Open Sans Extrabold"/>
                <a:cs typeface="Open Sans Extrabold"/>
              </a:rPr>
              <a:t> </a:t>
            </a:r>
            <a:r>
              <a:rPr sz="1650" b="1" spc="-90" dirty="0">
                <a:latin typeface="Open Sans Extrabold"/>
                <a:cs typeface="Open Sans Extrabold"/>
              </a:rPr>
              <a:t>/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Feature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2574" y="9076028"/>
            <a:ext cx="19113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95"/>
              </a:spcBef>
            </a:pPr>
            <a:r>
              <a:rPr sz="1650" b="1" spc="-15" dirty="0">
                <a:latin typeface="Open Sans Extrabold"/>
                <a:cs typeface="Open Sans Extrabold"/>
              </a:rPr>
              <a:t>O</a:t>
            </a:r>
            <a:endParaRPr sz="1650">
              <a:latin typeface="Open Sans Extrabold"/>
              <a:cs typeface="Open Sans Extrabold"/>
            </a:endParaRPr>
          </a:p>
          <a:p>
            <a:pPr marL="12700" marR="39370">
              <a:lnSpc>
                <a:spcPct val="100000"/>
              </a:lnSpc>
            </a:pPr>
            <a:r>
              <a:rPr sz="1650" b="1" spc="-75" dirty="0">
                <a:latin typeface="Open Sans Extrabold"/>
                <a:cs typeface="Open Sans Extrabold"/>
              </a:rPr>
              <a:t>s </a:t>
            </a:r>
            <a:r>
              <a:rPr sz="1650" b="1" spc="-415" dirty="0">
                <a:latin typeface="Open Sans Extrabold"/>
                <a:cs typeface="Open Sans Extrabold"/>
              </a:rPr>
              <a:t> </a:t>
            </a:r>
            <a:r>
              <a:rPr sz="1650" b="1" spc="-30" dirty="0">
                <a:latin typeface="Open Sans Extrabold"/>
                <a:cs typeface="Open Sans Extrabold"/>
              </a:rPr>
              <a:t>p</a:t>
            </a:r>
            <a:endParaRPr sz="1650">
              <a:latin typeface="Open Sans Extrabold"/>
              <a:cs typeface="Open Sans Extrabold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026146" y="2706723"/>
          <a:ext cx="17005935" cy="73806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0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9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20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26465">
                <a:tc rowSpan="6"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730"/>
                        </a:spcBef>
                      </a:pPr>
                      <a:r>
                        <a:rPr sz="1650" b="1" spc="-75" dirty="0">
                          <a:latin typeface="Open Sans Extrabold"/>
                          <a:cs typeface="Open Sans Extrabold"/>
                        </a:rPr>
                        <a:t>Payment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marR="179705">
                        <a:lnSpc>
                          <a:spcPct val="113700"/>
                        </a:lnSpc>
                        <a:spcBef>
                          <a:spcPts val="700"/>
                        </a:spcBef>
                      </a:pP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not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offer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any payment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method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(pay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 </a:t>
                      </a:r>
                      <a:r>
                        <a:rPr sz="1450" spc="3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account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-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payment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handled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via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terms/process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defined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in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customer master)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2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marR="224790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</a:t>
                      </a:r>
                      <a:r>
                        <a:rPr sz="1450" spc="9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payment</a:t>
                      </a:r>
                      <a:r>
                        <a:rPr sz="1450" spc="9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via</a:t>
                      </a:r>
                      <a:r>
                        <a:rPr sz="1450" spc="9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credit</a:t>
                      </a:r>
                      <a:r>
                        <a:rPr sz="1450" spc="9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card</a:t>
                      </a:r>
                      <a:r>
                        <a:rPr sz="1450" spc="9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</a:t>
                      </a:r>
                      <a:r>
                        <a:rPr sz="1450" spc="9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store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level,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if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defined as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payment term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customer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master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(no selection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in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check-out)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456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marR="191770" algn="just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 selection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payment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method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 store </a:t>
                      </a:r>
                      <a:r>
                        <a:rPr sz="1450" spc="-37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level,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based on store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settings (e.g. credit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card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Paypal)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9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marR="514984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 guest user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pay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via credit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card or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other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payment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method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37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marR="654050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Integrate multiple payment vendors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gateways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89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marR="267970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Flexibility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handle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local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requirements,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e.g.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MX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(Wire transfer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–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Bank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info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-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flexible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short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term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credit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limit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for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trusted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direct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customers</a:t>
                      </a:r>
                      <a:endParaRPr sz="1450">
                        <a:latin typeface="Open Sans"/>
                        <a:cs typeface="Open Sans"/>
                      </a:endParaRPr>
                    </a:p>
                    <a:p>
                      <a:pPr marL="186690" marR="588645">
                        <a:lnSpc>
                          <a:spcPct val="113700"/>
                        </a:lnSpc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–Manual process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(need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verify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identity),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“buy now, invoice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later”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-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for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Non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Focus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customers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exception)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4250">
                <a:tc>
                  <a:txBody>
                    <a:bodyPr/>
                    <a:lstStyle/>
                    <a:p>
                      <a:pPr marL="76200" marR="607695" indent="62230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sz="1650" b="1" spc="-55" dirty="0">
                          <a:latin typeface="Open Sans Extrabold"/>
                          <a:cs typeface="Open Sans Extrabold"/>
                        </a:rPr>
                        <a:t>rder </a:t>
                      </a:r>
                      <a:r>
                        <a:rPr sz="1650" b="1" spc="-5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imulation/  </a:t>
                      </a:r>
                      <a:r>
                        <a:rPr sz="1650" b="1" spc="-75" dirty="0">
                          <a:latin typeface="Open Sans Extrabold"/>
                          <a:cs typeface="Open Sans Extrabold"/>
                        </a:rPr>
                        <a:t>lacement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16192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347345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Define default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sales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area data on store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level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(sales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org.,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division,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distribution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channel,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sales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 type)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2781764" y="9915928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02224" y="9915928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111414" y="9915928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010075" y="9915928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74784" y="6408181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774784" y="7162085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05205" y="8921194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295977" y="2039593"/>
            <a:ext cx="147637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MVP</a:t>
            </a:r>
            <a:endParaRPr sz="1650">
              <a:latin typeface="Open Sans Extrabold"/>
              <a:cs typeface="Open Sans Extrabold"/>
            </a:endParaRPr>
          </a:p>
          <a:p>
            <a:pPr marL="12700">
              <a:lnSpc>
                <a:spcPct val="100000"/>
              </a:lnSpc>
            </a:pPr>
            <a:r>
              <a:rPr sz="1650" b="1" spc="-80" dirty="0">
                <a:latin typeface="Open Sans Extrabold"/>
                <a:cs typeface="Open Sans Extrabold"/>
              </a:rPr>
              <a:t>Relevant</a:t>
            </a:r>
            <a:r>
              <a:rPr sz="1650" b="1" spc="-30" dirty="0">
                <a:latin typeface="Open Sans Extrabold"/>
                <a:cs typeface="Open Sans Extrabold"/>
              </a:rPr>
              <a:t> </a:t>
            </a:r>
            <a:r>
              <a:rPr sz="1650" b="1" spc="-85" dirty="0">
                <a:latin typeface="Open Sans Extrabold"/>
                <a:cs typeface="Open Sans Extrabold"/>
              </a:rPr>
              <a:t>(Y/N)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9168591" y="2290894"/>
            <a:ext cx="113157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Comments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133496" y="2290894"/>
            <a:ext cx="280606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Evaluation</a:t>
            </a:r>
            <a:r>
              <a:rPr sz="1650" b="1" spc="-2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of</a:t>
            </a:r>
            <a:r>
              <a:rPr sz="1650" b="1" spc="-15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requirements</a:t>
            </a:r>
            <a:endParaRPr sz="1650">
              <a:latin typeface="Open Sans Extrabold"/>
              <a:cs typeface="Open Sans Extrabold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99440" y="2706723"/>
          <a:ext cx="16929732" cy="69456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2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0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8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82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203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26465">
                <a:tc rowSpan="7">
                  <a:txBody>
                    <a:bodyPr/>
                    <a:lstStyle/>
                    <a:p>
                      <a:pPr marR="521970">
                        <a:lnSpc>
                          <a:spcPct val="100000"/>
                        </a:lnSpc>
                        <a:spcBef>
                          <a:spcPts val="1730"/>
                        </a:spcBef>
                      </a:pPr>
                      <a:r>
                        <a:rPr sz="1650" b="1" spc="-45" dirty="0">
                          <a:latin typeface="Open Sans Extrabold"/>
                          <a:cs typeface="Open Sans Extrabold"/>
                        </a:rPr>
                        <a:t>Order </a:t>
                      </a:r>
                      <a:r>
                        <a:rPr sz="1650" b="1" spc="-4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simulation/  </a:t>
                      </a:r>
                      <a:r>
                        <a:rPr sz="1650" b="1" spc="-70" dirty="0">
                          <a:latin typeface="Open Sans Extrabold"/>
                          <a:cs typeface="Open Sans Extrabold"/>
                        </a:rPr>
                        <a:t>placement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264795">
                        <a:lnSpc>
                          <a:spcPct val="113700"/>
                        </a:lnSpc>
                        <a:spcBef>
                          <a:spcPts val="70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 store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level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for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default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sales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area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data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be overwritten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(incl. sales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 type)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based on customer number/country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2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426084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 store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level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for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sales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office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 </a:t>
                      </a:r>
                      <a:r>
                        <a:rPr sz="1450" spc="3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sales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group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be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defined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via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mapping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(e.g.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based on customer and/or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division)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456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290195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 store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level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for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cart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be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split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multiple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orders,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based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product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attributes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(e.g.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division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and/or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distribution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channel)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53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718820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 store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level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for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cart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be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split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case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complete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delivery,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if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products</a:t>
                      </a:r>
                      <a:endParaRPr sz="1450">
                        <a:latin typeface="Open Sans"/>
                        <a:cs typeface="Open Sans"/>
                      </a:endParaRPr>
                    </a:p>
                    <a:p>
                      <a:pPr marL="18669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delivered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from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different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plants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---&gt;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 topic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456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368300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 on store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level for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 type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be </a:t>
                      </a:r>
                      <a:r>
                        <a:rPr sz="1450" spc="3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defined based on product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attribute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(GoTo)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-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could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result in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multiple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orders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---&gt;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NA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topic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52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203835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 store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level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for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cart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be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split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multiple orders based on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stock, i.e.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one order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DC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and one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Certified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Partner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42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678815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Implement error handling based on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ERP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simulation/store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settings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 display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notifications in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cart/check-out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078016" y="2290894"/>
            <a:ext cx="56896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0" dirty="0">
                <a:latin typeface="Open Sans Extrabold"/>
                <a:cs typeface="Open Sans Extrabold"/>
              </a:rPr>
              <a:t>Topic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76806" y="2290894"/>
            <a:ext cx="189039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5" dirty="0">
                <a:latin typeface="Open Sans Extrabold"/>
                <a:cs typeface="Open Sans Extrabold"/>
              </a:rPr>
              <a:t>Use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70" dirty="0">
                <a:latin typeface="Open Sans Extrabold"/>
                <a:cs typeface="Open Sans Extrabold"/>
              </a:rPr>
              <a:t>case</a:t>
            </a:r>
            <a:r>
              <a:rPr sz="1650" b="1" spc="-5" dirty="0">
                <a:latin typeface="Open Sans Extrabold"/>
                <a:cs typeface="Open Sans Extrabold"/>
              </a:rPr>
              <a:t> </a:t>
            </a:r>
            <a:r>
              <a:rPr sz="1650" b="1" spc="-90" dirty="0">
                <a:latin typeface="Open Sans Extrabold"/>
                <a:cs typeface="Open Sans Extrabold"/>
              </a:rPr>
              <a:t>/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Feature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81764" y="966462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02224" y="966462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11414" y="966462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010075" y="966462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74784" y="6659483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64313" y="766468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764313" y="8669893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295977" y="2039593"/>
            <a:ext cx="147637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MVP</a:t>
            </a:r>
            <a:endParaRPr sz="1650">
              <a:latin typeface="Open Sans Extrabold"/>
              <a:cs typeface="Open Sans Extrabold"/>
            </a:endParaRPr>
          </a:p>
          <a:p>
            <a:pPr marL="12700">
              <a:lnSpc>
                <a:spcPct val="100000"/>
              </a:lnSpc>
            </a:pPr>
            <a:r>
              <a:rPr sz="1650" b="1" spc="-80" dirty="0">
                <a:latin typeface="Open Sans Extrabold"/>
                <a:cs typeface="Open Sans Extrabold"/>
              </a:rPr>
              <a:t>Relevant</a:t>
            </a:r>
            <a:r>
              <a:rPr sz="1650" b="1" spc="-30" dirty="0">
                <a:latin typeface="Open Sans Extrabold"/>
                <a:cs typeface="Open Sans Extrabold"/>
              </a:rPr>
              <a:t> </a:t>
            </a:r>
            <a:r>
              <a:rPr sz="1650" b="1" spc="-85" dirty="0">
                <a:latin typeface="Open Sans Extrabold"/>
                <a:cs typeface="Open Sans Extrabold"/>
              </a:rPr>
              <a:t>(Y/N)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9168591" y="2290894"/>
            <a:ext cx="113157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Comments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133496" y="2290894"/>
            <a:ext cx="280606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Evaluation</a:t>
            </a:r>
            <a:r>
              <a:rPr sz="1650" b="1" spc="-2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of</a:t>
            </a:r>
            <a:r>
              <a:rPr sz="1650" b="1" spc="-15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requirements</a:t>
            </a:r>
            <a:endParaRPr sz="1650">
              <a:latin typeface="Open Sans Extrabold"/>
              <a:cs typeface="Open Sans Extrabold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99440" y="2706723"/>
          <a:ext cx="16929098" cy="74485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2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0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8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82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08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5800">
                <a:tc rowSpan="9">
                  <a:txBody>
                    <a:bodyPr/>
                    <a:lstStyle/>
                    <a:p>
                      <a:pPr marR="610235">
                        <a:lnSpc>
                          <a:spcPct val="100000"/>
                        </a:lnSpc>
                        <a:spcBef>
                          <a:spcPts val="1730"/>
                        </a:spcBef>
                      </a:pPr>
                      <a:r>
                        <a:rPr sz="1650" b="1" spc="-45" dirty="0">
                          <a:latin typeface="Open Sans Extrabold"/>
                          <a:cs typeface="Open Sans Extrabold"/>
                        </a:rPr>
                        <a:t>Order </a:t>
                      </a:r>
                      <a:r>
                        <a:rPr sz="1650" b="1" spc="-4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placement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322580">
                        <a:lnSpc>
                          <a:spcPct val="113700"/>
                        </a:lnSpc>
                        <a:spcBef>
                          <a:spcPts val="70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Handle acceptance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Terms and Conditions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before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 placement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456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404495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 order confirmation page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incl.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ERP </a:t>
                      </a:r>
                      <a:r>
                        <a:rPr sz="1450" spc="3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sales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number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linked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 History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(UPS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could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come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from Partner)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37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749300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Request</a:t>
                      </a:r>
                      <a:r>
                        <a:rPr sz="145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notifications/updates</a:t>
                      </a:r>
                      <a:r>
                        <a:rPr sz="145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confirmation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page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(watch order)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28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Print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 as PDF from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confirmation page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6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Send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confirmation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e-mail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user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with</a:t>
                      </a:r>
                      <a:endParaRPr sz="1450">
                        <a:latin typeface="Open Sans"/>
                        <a:cs typeface="Open Sans"/>
                      </a:endParaRPr>
                    </a:p>
                    <a:p>
                      <a:pPr marL="1866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details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(header,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item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data)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37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51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Include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link 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History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in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</a:t>
                      </a:r>
                      <a:endParaRPr sz="1450">
                        <a:latin typeface="Open Sans"/>
                        <a:cs typeface="Open Sans"/>
                      </a:endParaRPr>
                    </a:p>
                    <a:p>
                      <a:pPr marL="1866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confirmation</a:t>
                      </a:r>
                      <a:r>
                        <a:rPr sz="1450" spc="-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e-mail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9240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1028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266700">
                        <a:lnSpc>
                          <a:spcPct val="113700"/>
                        </a:lnSpc>
                        <a:spcBef>
                          <a:spcPts val="128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 guest user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place order (without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permission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rights)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-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affects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complete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process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cart/check-out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256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052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423545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guest users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register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(for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full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account with permission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rights)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from order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confirmation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page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842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273050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internal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notifications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be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sent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3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DC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for specific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features defined on store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level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(e.g. in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case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of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comments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in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sales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order)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078016" y="2290894"/>
            <a:ext cx="56896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0" dirty="0">
                <a:latin typeface="Open Sans Extrabold"/>
                <a:cs typeface="Open Sans Extrabold"/>
              </a:rPr>
              <a:t>Topic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76806" y="2290894"/>
            <a:ext cx="189039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5" dirty="0">
                <a:latin typeface="Open Sans Extrabold"/>
                <a:cs typeface="Open Sans Extrabold"/>
              </a:rPr>
              <a:t>Use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70" dirty="0">
                <a:latin typeface="Open Sans Extrabold"/>
                <a:cs typeface="Open Sans Extrabold"/>
              </a:rPr>
              <a:t>case</a:t>
            </a:r>
            <a:r>
              <a:rPr sz="1650" b="1" spc="-5" dirty="0">
                <a:latin typeface="Open Sans Extrabold"/>
                <a:cs typeface="Open Sans Extrabold"/>
              </a:rPr>
              <a:t> </a:t>
            </a:r>
            <a:r>
              <a:rPr sz="1650" b="1" spc="-90" dirty="0">
                <a:latin typeface="Open Sans Extrabold"/>
                <a:cs typeface="Open Sans Extrabold"/>
              </a:rPr>
              <a:t>/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Feature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81764" y="10167229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02224" y="10167229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11414" y="10167229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010075" y="10167229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7929673" y="5151675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295977" y="2039593"/>
            <a:ext cx="147637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MVP</a:t>
            </a:r>
            <a:endParaRPr sz="1650">
              <a:latin typeface="Open Sans Extrabold"/>
              <a:cs typeface="Open Sans Extrabold"/>
            </a:endParaRPr>
          </a:p>
          <a:p>
            <a:pPr marL="12700">
              <a:lnSpc>
                <a:spcPct val="100000"/>
              </a:lnSpc>
            </a:pPr>
            <a:r>
              <a:rPr sz="1650" b="1" spc="-80" dirty="0">
                <a:latin typeface="Open Sans Extrabold"/>
                <a:cs typeface="Open Sans Extrabold"/>
              </a:rPr>
              <a:t>Relevant</a:t>
            </a:r>
            <a:r>
              <a:rPr sz="1650" b="1" spc="-30" dirty="0">
                <a:latin typeface="Open Sans Extrabold"/>
                <a:cs typeface="Open Sans Extrabold"/>
              </a:rPr>
              <a:t> </a:t>
            </a:r>
            <a:r>
              <a:rPr sz="1650" b="1" spc="-85" dirty="0">
                <a:latin typeface="Open Sans Extrabold"/>
                <a:cs typeface="Open Sans Extrabold"/>
              </a:rPr>
              <a:t>(Y/N)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9168591" y="2290894"/>
            <a:ext cx="113157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Comments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133496" y="2290894"/>
            <a:ext cx="280606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Evaluation</a:t>
            </a:r>
            <a:r>
              <a:rPr sz="1650" b="1" spc="-2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of</a:t>
            </a:r>
            <a:r>
              <a:rPr sz="1650" b="1" spc="-15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requirements</a:t>
            </a:r>
            <a:endParaRPr sz="1650">
              <a:latin typeface="Open Sans Extrabold"/>
              <a:cs typeface="Open Sans Extrabold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/>
          <p:cNvGrpSpPr/>
          <p:nvPr/>
        </p:nvGrpSpPr>
        <p:grpSpPr>
          <a:xfrm>
            <a:off x="1099280" y="2706561"/>
            <a:ext cx="16942435" cy="7722870"/>
            <a:chOff x="1099280" y="2706561"/>
            <a:chExt cx="16942435" cy="7722870"/>
          </a:xfrm>
        </p:grpSpPr>
        <p:sp>
          <p:nvSpPr>
            <p:cNvPr id="5" name="object 5"/>
            <p:cNvSpPr/>
            <p:nvPr/>
          </p:nvSpPr>
          <p:spPr>
            <a:xfrm>
              <a:off x="1104676" y="2711961"/>
              <a:ext cx="16931640" cy="0"/>
            </a:xfrm>
            <a:custGeom>
              <a:avLst/>
              <a:gdLst/>
              <a:ahLst/>
              <a:cxnLst/>
              <a:rect l="l" t="t" r="r" b="b"/>
              <a:pathLst>
                <a:path w="16931640">
                  <a:moveTo>
                    <a:pt x="16931421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04678" y="2711959"/>
              <a:ext cx="16931640" cy="0"/>
            </a:xfrm>
            <a:custGeom>
              <a:avLst/>
              <a:gdLst/>
              <a:ahLst/>
              <a:cxnLst/>
              <a:rect l="l" t="t" r="r" b="b"/>
              <a:pathLst>
                <a:path w="16931640">
                  <a:moveTo>
                    <a:pt x="0" y="0"/>
                  </a:moveTo>
                  <a:lnTo>
                    <a:pt x="16931421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86999" y="2738136"/>
              <a:ext cx="0" cy="7675245"/>
            </a:xfrm>
            <a:custGeom>
              <a:avLst/>
              <a:gdLst/>
              <a:ahLst/>
              <a:cxnLst/>
              <a:rect l="l" t="t" r="r" b="b"/>
              <a:pathLst>
                <a:path h="7675245">
                  <a:moveTo>
                    <a:pt x="0" y="0"/>
                  </a:moveTo>
                  <a:lnTo>
                    <a:pt x="0" y="7675158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81757" y="2711963"/>
              <a:ext cx="10795" cy="7717155"/>
            </a:xfrm>
            <a:custGeom>
              <a:avLst/>
              <a:gdLst/>
              <a:ahLst/>
              <a:cxnLst/>
              <a:rect l="l" t="t" r="r" b="b"/>
              <a:pathLst>
                <a:path w="10794" h="7717155">
                  <a:moveTo>
                    <a:pt x="10477" y="7711808"/>
                  </a:moveTo>
                  <a:lnTo>
                    <a:pt x="8940" y="7708112"/>
                  </a:lnTo>
                  <a:lnTo>
                    <a:pt x="5232" y="7706576"/>
                  </a:lnTo>
                  <a:lnTo>
                    <a:pt x="1536" y="7708112"/>
                  </a:lnTo>
                  <a:lnTo>
                    <a:pt x="0" y="7711808"/>
                  </a:lnTo>
                  <a:lnTo>
                    <a:pt x="1536" y="7715517"/>
                  </a:lnTo>
                  <a:lnTo>
                    <a:pt x="5232" y="7717041"/>
                  </a:lnTo>
                  <a:lnTo>
                    <a:pt x="8940" y="7715517"/>
                  </a:lnTo>
                  <a:lnTo>
                    <a:pt x="10477" y="7711808"/>
                  </a:lnTo>
                  <a:close/>
                </a:path>
                <a:path w="10794" h="7717155">
                  <a:moveTo>
                    <a:pt x="10477" y="5232"/>
                  </a:moveTo>
                  <a:lnTo>
                    <a:pt x="8940" y="1536"/>
                  </a:lnTo>
                  <a:lnTo>
                    <a:pt x="5232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32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207459" y="2738136"/>
              <a:ext cx="0" cy="7675245"/>
            </a:xfrm>
            <a:custGeom>
              <a:avLst/>
              <a:gdLst/>
              <a:ahLst/>
              <a:cxnLst/>
              <a:rect l="l" t="t" r="r" b="b"/>
              <a:pathLst>
                <a:path h="7675245">
                  <a:moveTo>
                    <a:pt x="0" y="0"/>
                  </a:moveTo>
                  <a:lnTo>
                    <a:pt x="0" y="7675158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202221" y="2711963"/>
              <a:ext cx="10795" cy="7717155"/>
            </a:xfrm>
            <a:custGeom>
              <a:avLst/>
              <a:gdLst/>
              <a:ahLst/>
              <a:cxnLst/>
              <a:rect l="l" t="t" r="r" b="b"/>
              <a:pathLst>
                <a:path w="10795" h="7717155">
                  <a:moveTo>
                    <a:pt x="10464" y="7711808"/>
                  </a:moveTo>
                  <a:lnTo>
                    <a:pt x="8940" y="7708112"/>
                  </a:lnTo>
                  <a:lnTo>
                    <a:pt x="5232" y="7706576"/>
                  </a:lnTo>
                  <a:lnTo>
                    <a:pt x="1536" y="7708112"/>
                  </a:lnTo>
                  <a:lnTo>
                    <a:pt x="0" y="7711808"/>
                  </a:lnTo>
                  <a:lnTo>
                    <a:pt x="1536" y="7715517"/>
                  </a:lnTo>
                  <a:lnTo>
                    <a:pt x="5232" y="7717041"/>
                  </a:lnTo>
                  <a:lnTo>
                    <a:pt x="8940" y="7715517"/>
                  </a:lnTo>
                  <a:lnTo>
                    <a:pt x="10464" y="7711808"/>
                  </a:lnTo>
                  <a:close/>
                </a:path>
                <a:path w="10795" h="7717155">
                  <a:moveTo>
                    <a:pt x="10464" y="5232"/>
                  </a:moveTo>
                  <a:lnTo>
                    <a:pt x="8940" y="1536"/>
                  </a:lnTo>
                  <a:lnTo>
                    <a:pt x="5232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32" y="10477"/>
                  </a:lnTo>
                  <a:lnTo>
                    <a:pt x="8940" y="8940"/>
                  </a:lnTo>
                  <a:lnTo>
                    <a:pt x="10464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116650" y="2738136"/>
              <a:ext cx="0" cy="7675245"/>
            </a:xfrm>
            <a:custGeom>
              <a:avLst/>
              <a:gdLst/>
              <a:ahLst/>
              <a:cxnLst/>
              <a:rect l="l" t="t" r="r" b="b"/>
              <a:pathLst>
                <a:path h="7675245">
                  <a:moveTo>
                    <a:pt x="0" y="0"/>
                  </a:moveTo>
                  <a:lnTo>
                    <a:pt x="0" y="7675158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111411" y="2711963"/>
              <a:ext cx="10795" cy="7717155"/>
            </a:xfrm>
            <a:custGeom>
              <a:avLst/>
              <a:gdLst/>
              <a:ahLst/>
              <a:cxnLst/>
              <a:rect l="l" t="t" r="r" b="b"/>
              <a:pathLst>
                <a:path w="10795" h="7717155">
                  <a:moveTo>
                    <a:pt x="10464" y="7711808"/>
                  </a:moveTo>
                  <a:lnTo>
                    <a:pt x="8928" y="7708112"/>
                  </a:lnTo>
                  <a:lnTo>
                    <a:pt x="5232" y="7706576"/>
                  </a:lnTo>
                  <a:lnTo>
                    <a:pt x="1524" y="7708112"/>
                  </a:lnTo>
                  <a:lnTo>
                    <a:pt x="0" y="7711808"/>
                  </a:lnTo>
                  <a:lnTo>
                    <a:pt x="1524" y="7715517"/>
                  </a:lnTo>
                  <a:lnTo>
                    <a:pt x="5232" y="7717041"/>
                  </a:lnTo>
                  <a:lnTo>
                    <a:pt x="8928" y="7715517"/>
                  </a:lnTo>
                  <a:lnTo>
                    <a:pt x="10464" y="7711808"/>
                  </a:lnTo>
                  <a:close/>
                </a:path>
                <a:path w="10795" h="7717155">
                  <a:moveTo>
                    <a:pt x="10464" y="5232"/>
                  </a:moveTo>
                  <a:lnTo>
                    <a:pt x="8928" y="1536"/>
                  </a:lnTo>
                  <a:lnTo>
                    <a:pt x="5232" y="0"/>
                  </a:lnTo>
                  <a:lnTo>
                    <a:pt x="1524" y="1536"/>
                  </a:lnTo>
                  <a:lnTo>
                    <a:pt x="0" y="5232"/>
                  </a:lnTo>
                  <a:lnTo>
                    <a:pt x="1524" y="8940"/>
                  </a:lnTo>
                  <a:lnTo>
                    <a:pt x="5232" y="10477"/>
                  </a:lnTo>
                  <a:lnTo>
                    <a:pt x="8928" y="8940"/>
                  </a:lnTo>
                  <a:lnTo>
                    <a:pt x="10464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3015310" y="2738136"/>
              <a:ext cx="0" cy="7675245"/>
            </a:xfrm>
            <a:custGeom>
              <a:avLst/>
              <a:gdLst/>
              <a:ahLst/>
              <a:cxnLst/>
              <a:rect l="l" t="t" r="r" b="b"/>
              <a:pathLst>
                <a:path h="7675245">
                  <a:moveTo>
                    <a:pt x="0" y="0"/>
                  </a:moveTo>
                  <a:lnTo>
                    <a:pt x="0" y="7675158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3010070" y="2711963"/>
              <a:ext cx="10795" cy="7717155"/>
            </a:xfrm>
            <a:custGeom>
              <a:avLst/>
              <a:gdLst/>
              <a:ahLst/>
              <a:cxnLst/>
              <a:rect l="l" t="t" r="r" b="b"/>
              <a:pathLst>
                <a:path w="10794" h="7717155">
                  <a:moveTo>
                    <a:pt x="10464" y="7711808"/>
                  </a:moveTo>
                  <a:lnTo>
                    <a:pt x="8940" y="7708112"/>
                  </a:lnTo>
                  <a:lnTo>
                    <a:pt x="5232" y="7706576"/>
                  </a:lnTo>
                  <a:lnTo>
                    <a:pt x="1536" y="7708112"/>
                  </a:lnTo>
                  <a:lnTo>
                    <a:pt x="0" y="7711808"/>
                  </a:lnTo>
                  <a:lnTo>
                    <a:pt x="1536" y="7715517"/>
                  </a:lnTo>
                  <a:lnTo>
                    <a:pt x="5232" y="7717041"/>
                  </a:lnTo>
                  <a:lnTo>
                    <a:pt x="8940" y="7715517"/>
                  </a:lnTo>
                  <a:lnTo>
                    <a:pt x="10464" y="7711808"/>
                  </a:lnTo>
                  <a:close/>
                </a:path>
                <a:path w="10794" h="7717155">
                  <a:moveTo>
                    <a:pt x="10464" y="5232"/>
                  </a:moveTo>
                  <a:lnTo>
                    <a:pt x="8940" y="1536"/>
                  </a:lnTo>
                  <a:lnTo>
                    <a:pt x="5232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32" y="10477"/>
                  </a:lnTo>
                  <a:lnTo>
                    <a:pt x="8940" y="8940"/>
                  </a:lnTo>
                  <a:lnTo>
                    <a:pt x="10464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078016" y="2290894"/>
            <a:ext cx="56896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0" dirty="0">
                <a:latin typeface="Open Sans Extrabold"/>
                <a:cs typeface="Open Sans Extrabold"/>
              </a:rPr>
              <a:t>Topic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76806" y="2290894"/>
            <a:ext cx="189039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5" dirty="0">
                <a:latin typeface="Open Sans Extrabold"/>
                <a:cs typeface="Open Sans Extrabold"/>
              </a:rPr>
              <a:t>Use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70" dirty="0">
                <a:latin typeface="Open Sans Extrabold"/>
                <a:cs typeface="Open Sans Extrabold"/>
              </a:rPr>
              <a:t>case</a:t>
            </a:r>
            <a:r>
              <a:rPr sz="1650" b="1" spc="-5" dirty="0">
                <a:latin typeface="Open Sans Extrabold"/>
                <a:cs typeface="Open Sans Extrabold"/>
              </a:rPr>
              <a:t> </a:t>
            </a:r>
            <a:r>
              <a:rPr sz="1650" b="1" spc="-90" dirty="0">
                <a:latin typeface="Open Sans Extrabold"/>
                <a:cs typeface="Open Sans Extrabold"/>
              </a:rPr>
              <a:t>/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Feature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78016" y="2919147"/>
            <a:ext cx="120586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Reques</a:t>
            </a:r>
            <a:r>
              <a:rPr sz="1650" b="1" spc="-55" dirty="0">
                <a:latin typeface="Open Sans Extrabold"/>
                <a:cs typeface="Open Sans Extrabold"/>
              </a:rPr>
              <a:t>t</a:t>
            </a:r>
            <a:r>
              <a:rPr sz="1650" b="1" spc="10" dirty="0">
                <a:latin typeface="Open Sans Extrabold"/>
                <a:cs typeface="Open Sans Extrabold"/>
              </a:rPr>
              <a:t> </a:t>
            </a:r>
            <a:r>
              <a:rPr sz="1650" b="1" spc="-50" dirty="0">
                <a:latin typeface="Open Sans Extrabold"/>
                <a:cs typeface="Open Sans Extrabold"/>
              </a:rPr>
              <a:t>for  </a:t>
            </a:r>
            <a:r>
              <a:rPr sz="1650" b="1" spc="-55" dirty="0">
                <a:latin typeface="Open Sans Extrabold"/>
                <a:cs typeface="Open Sans Extrabold"/>
              </a:rPr>
              <a:t>Quotation- </a:t>
            </a:r>
            <a:r>
              <a:rPr sz="1650" b="1" spc="-50" dirty="0">
                <a:latin typeface="Open Sans Extrabold"/>
                <a:cs typeface="Open Sans Extrabold"/>
              </a:rPr>
              <a:t> </a:t>
            </a:r>
            <a:r>
              <a:rPr sz="1650" b="1" spc="-30" dirty="0">
                <a:latin typeface="Open Sans Extrabold"/>
                <a:cs typeface="Open Sans Extrabold"/>
              </a:rPr>
              <a:t>RFQ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92574" y="4552606"/>
            <a:ext cx="120586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50" b="1" spc="-60" dirty="0">
                <a:latin typeface="Open Sans Extrabold"/>
                <a:cs typeface="Open Sans Extrabold"/>
              </a:rPr>
              <a:t>R</a:t>
            </a:r>
            <a:r>
              <a:rPr sz="1650" b="1" spc="-70" dirty="0">
                <a:latin typeface="Open Sans Extrabold"/>
                <a:cs typeface="Open Sans Extrabold"/>
              </a:rPr>
              <a:t>eques</a:t>
            </a:r>
            <a:r>
              <a:rPr sz="1650" b="1" spc="-55" dirty="0">
                <a:latin typeface="Open Sans Extrabold"/>
                <a:cs typeface="Open Sans Extrabold"/>
              </a:rPr>
              <a:t>t</a:t>
            </a:r>
            <a:r>
              <a:rPr sz="1650" b="1" spc="10" dirty="0">
                <a:latin typeface="Open Sans Extrabold"/>
                <a:cs typeface="Open Sans Extrabold"/>
              </a:rPr>
              <a:t> </a:t>
            </a:r>
            <a:r>
              <a:rPr sz="1650" b="1" spc="-50" dirty="0">
                <a:latin typeface="Open Sans Extrabold"/>
                <a:cs typeface="Open Sans Extrabold"/>
              </a:rPr>
              <a:t>for  </a:t>
            </a:r>
            <a:r>
              <a:rPr sz="1650" b="1" spc="-55" dirty="0">
                <a:latin typeface="Open Sans Extrabold"/>
                <a:cs typeface="Open Sans Extrabold"/>
              </a:rPr>
              <a:t>Quotation- </a:t>
            </a:r>
            <a:r>
              <a:rPr sz="1650" b="1" spc="-50" dirty="0">
                <a:latin typeface="Open Sans Extrabold"/>
                <a:cs typeface="Open Sans Extrabold"/>
              </a:rPr>
              <a:t> </a:t>
            </a:r>
            <a:r>
              <a:rPr sz="1650" b="1" spc="-70" dirty="0">
                <a:latin typeface="Open Sans Extrabold"/>
                <a:cs typeface="Open Sans Extrabold"/>
              </a:rPr>
              <a:t>Routing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92574" y="5557810"/>
            <a:ext cx="120586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50" b="1" spc="-60" dirty="0">
                <a:latin typeface="Open Sans Extrabold"/>
                <a:cs typeface="Open Sans Extrabold"/>
              </a:rPr>
              <a:t>R</a:t>
            </a:r>
            <a:r>
              <a:rPr sz="1650" b="1" spc="-70" dirty="0">
                <a:latin typeface="Open Sans Extrabold"/>
                <a:cs typeface="Open Sans Extrabold"/>
              </a:rPr>
              <a:t>eques</a:t>
            </a:r>
            <a:r>
              <a:rPr sz="1650" b="1" spc="-55" dirty="0">
                <a:latin typeface="Open Sans Extrabold"/>
                <a:cs typeface="Open Sans Extrabold"/>
              </a:rPr>
              <a:t>t</a:t>
            </a:r>
            <a:r>
              <a:rPr sz="1650" b="1" spc="10" dirty="0">
                <a:latin typeface="Open Sans Extrabold"/>
                <a:cs typeface="Open Sans Extrabold"/>
              </a:rPr>
              <a:t> </a:t>
            </a:r>
            <a:r>
              <a:rPr sz="1650" b="1" spc="-50" dirty="0">
                <a:latin typeface="Open Sans Extrabold"/>
                <a:cs typeface="Open Sans Extrabold"/>
              </a:rPr>
              <a:t>for  </a:t>
            </a:r>
            <a:r>
              <a:rPr sz="1650" b="1" spc="-55" dirty="0">
                <a:latin typeface="Open Sans Extrabold"/>
                <a:cs typeface="Open Sans Extrabold"/>
              </a:rPr>
              <a:t>Quotation- </a:t>
            </a:r>
            <a:r>
              <a:rPr sz="1650" b="1" spc="-50" dirty="0">
                <a:latin typeface="Open Sans Extrabold"/>
                <a:cs typeface="Open Sans Extrabold"/>
              </a:rPr>
              <a:t> </a:t>
            </a:r>
            <a:r>
              <a:rPr sz="1650" b="1" spc="-60" dirty="0">
                <a:latin typeface="Open Sans Extrabold"/>
                <a:cs typeface="Open Sans Extrabold"/>
              </a:rPr>
              <a:t>Process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961031" y="2789372"/>
            <a:ext cx="4036695" cy="5283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3700"/>
              </a:lnSpc>
              <a:spcBef>
                <a:spcPts val="90"/>
              </a:spcBef>
            </a:pP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Send RfQ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DC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for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products which cannot </a:t>
            </a: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be </a:t>
            </a:r>
            <a:r>
              <a:rPr sz="1450" spc="-36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found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on the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site</a:t>
            </a:r>
            <a:endParaRPr sz="1450">
              <a:latin typeface="Open Sans"/>
              <a:cs typeface="Open San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961031" y="3543275"/>
            <a:ext cx="3766185" cy="7791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3700"/>
              </a:lnSpc>
              <a:spcBef>
                <a:spcPts val="90"/>
              </a:spcBef>
            </a:pP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Send RfQ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DC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for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products which are </a:t>
            </a: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included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 the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local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 Shop</a:t>
            </a: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portfolio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(e.g.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 to </a:t>
            </a:r>
            <a:r>
              <a:rPr sz="1450" spc="-36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request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better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price)</a:t>
            </a:r>
            <a:endParaRPr sz="1450">
              <a:latin typeface="Open Sans"/>
              <a:cs typeface="Open San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961031" y="4573485"/>
            <a:ext cx="4065904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Routing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from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Platform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(Non-focus customers)</a:t>
            </a:r>
            <a:endParaRPr sz="1450">
              <a:latin typeface="Open Sans"/>
              <a:cs typeface="Open San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961031" y="5553559"/>
            <a:ext cx="3884929" cy="5283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3700"/>
              </a:lnSpc>
              <a:spcBef>
                <a:spcPts val="90"/>
              </a:spcBef>
            </a:pP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Route user data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 NFC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 buyRexroth.com/ </a:t>
            </a:r>
            <a:r>
              <a:rPr sz="1450" spc="-36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marketplace</a:t>
            </a:r>
            <a:endParaRPr sz="1450">
              <a:latin typeface="Open Sans"/>
              <a:cs typeface="Open San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61031" y="6332530"/>
            <a:ext cx="4035425" cy="402145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Route user data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 NFC</a:t>
            </a: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Certified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 Partner</a:t>
            </a:r>
            <a:endParaRPr sz="1450">
              <a:latin typeface="Open Sans"/>
              <a:cs typeface="Open Sans"/>
            </a:endParaRPr>
          </a:p>
          <a:p>
            <a:pPr>
              <a:lnSpc>
                <a:spcPct val="100000"/>
              </a:lnSpc>
            </a:pPr>
            <a:endParaRPr sz="1450">
              <a:latin typeface="Open Sans"/>
              <a:cs typeface="Open Sans"/>
            </a:endParaRPr>
          </a:p>
          <a:p>
            <a:pPr marL="12700" marR="5080">
              <a:lnSpc>
                <a:spcPct val="113700"/>
              </a:lnSpc>
              <a:spcBef>
                <a:spcPts val="5"/>
              </a:spcBef>
            </a:pP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Enable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 logic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 route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RfQ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 Partner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based </a:t>
            </a: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on </a:t>
            </a:r>
            <a:r>
              <a:rPr sz="1450" spc="-36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 territory</a:t>
            </a:r>
            <a:endParaRPr sz="1450">
              <a:latin typeface="Open Sans"/>
              <a:cs typeface="Open Sans"/>
            </a:endParaRPr>
          </a:p>
          <a:p>
            <a:pPr>
              <a:lnSpc>
                <a:spcPct val="100000"/>
              </a:lnSpc>
            </a:pPr>
            <a:endParaRPr sz="1450">
              <a:latin typeface="Open Sans"/>
              <a:cs typeface="Open Sans"/>
            </a:endParaRPr>
          </a:p>
          <a:p>
            <a:pPr marL="12700" marR="274320">
              <a:lnSpc>
                <a:spcPct val="113700"/>
              </a:lnSpc>
              <a:spcBef>
                <a:spcPts val="5"/>
              </a:spcBef>
            </a:pP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Enable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logic to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route RfQ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DC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or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Partner, </a:t>
            </a:r>
            <a:r>
              <a:rPr sz="1450" spc="-36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based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on stock</a:t>
            </a:r>
            <a:endParaRPr sz="1450">
              <a:latin typeface="Open Sans"/>
              <a:cs typeface="Open San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</a:pP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Route RfQ</a:t>
            </a: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u="sng" spc="20" dirty="0">
                <a:solidFill>
                  <a:srgbClr val="4B4F51"/>
                </a:solidFill>
                <a:uFill>
                  <a:solidFill>
                    <a:srgbClr val="4B4F51"/>
                  </a:solidFill>
                </a:uFill>
                <a:latin typeface="Open Sans"/>
                <a:cs typeface="Open Sans"/>
              </a:rPr>
              <a:t>buyRexroth.com/marketplace</a:t>
            </a:r>
            <a:endParaRPr sz="1450">
              <a:latin typeface="Open Sans"/>
              <a:cs typeface="Open San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</a:pP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Route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RfQ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 to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Certified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Partner</a:t>
            </a:r>
            <a:endParaRPr sz="1450">
              <a:latin typeface="Open Sans"/>
              <a:cs typeface="Open San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Open Sans"/>
              <a:cs typeface="Open Sans"/>
            </a:endParaRPr>
          </a:p>
          <a:p>
            <a:pPr marL="12700" marR="274320">
              <a:lnSpc>
                <a:spcPct val="113700"/>
              </a:lnSpc>
            </a:pP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Enable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logic to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route RfQ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DC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or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Partner, </a:t>
            </a:r>
            <a:r>
              <a:rPr sz="1450" spc="-36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based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on product</a:t>
            </a:r>
            <a:endParaRPr sz="1450">
              <a:latin typeface="Open Sans"/>
              <a:cs typeface="Open San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</a:pP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Save</a:t>
            </a:r>
            <a:r>
              <a:rPr sz="1450" spc="1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RfQ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 in </a:t>
            </a: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CRM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system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 of </a:t>
            </a: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DC</a:t>
            </a:r>
            <a:endParaRPr sz="1450">
              <a:latin typeface="Open Sans"/>
              <a:cs typeface="Open Sans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005205" y="3392566"/>
            <a:ext cx="17020540" cy="6544309"/>
            <a:chOff x="1005205" y="3392566"/>
            <a:chExt cx="17020540" cy="6544309"/>
          </a:xfrm>
        </p:grpSpPr>
        <p:sp>
          <p:nvSpPr>
            <p:cNvPr id="26" name="object 26"/>
            <p:cNvSpPr/>
            <p:nvPr/>
          </p:nvSpPr>
          <p:spPr>
            <a:xfrm>
              <a:off x="2821903" y="3397802"/>
              <a:ext cx="15130780" cy="0"/>
            </a:xfrm>
            <a:custGeom>
              <a:avLst/>
              <a:gdLst/>
              <a:ahLst/>
              <a:cxnLst/>
              <a:rect l="l" t="t" r="r" b="b"/>
              <a:pathLst>
                <a:path w="15130780">
                  <a:moveTo>
                    <a:pt x="0" y="0"/>
                  </a:moveTo>
                  <a:lnTo>
                    <a:pt x="15130429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795714" y="3392569"/>
              <a:ext cx="15172690" cy="10795"/>
            </a:xfrm>
            <a:custGeom>
              <a:avLst/>
              <a:gdLst/>
              <a:ahLst/>
              <a:cxnLst/>
              <a:rect l="l" t="t" r="r" b="b"/>
              <a:pathLst>
                <a:path w="15172690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5172690" h="10795">
                  <a:moveTo>
                    <a:pt x="15172322" y="5232"/>
                  </a:moveTo>
                  <a:lnTo>
                    <a:pt x="15170785" y="1536"/>
                  </a:lnTo>
                  <a:lnTo>
                    <a:pt x="15167090" y="0"/>
                  </a:lnTo>
                  <a:lnTo>
                    <a:pt x="15163381" y="1536"/>
                  </a:lnTo>
                  <a:lnTo>
                    <a:pt x="15161844" y="5232"/>
                  </a:lnTo>
                  <a:lnTo>
                    <a:pt x="15163381" y="8940"/>
                  </a:lnTo>
                  <a:lnTo>
                    <a:pt x="15167090" y="10477"/>
                  </a:lnTo>
                  <a:lnTo>
                    <a:pt x="15170785" y="8940"/>
                  </a:lnTo>
                  <a:lnTo>
                    <a:pt x="15172322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031382" y="4403007"/>
              <a:ext cx="16921480" cy="0"/>
            </a:xfrm>
            <a:custGeom>
              <a:avLst/>
              <a:gdLst/>
              <a:ahLst/>
              <a:cxnLst/>
              <a:rect l="l" t="t" r="r" b="b"/>
              <a:pathLst>
                <a:path w="16921480">
                  <a:moveTo>
                    <a:pt x="0" y="0"/>
                  </a:moveTo>
                  <a:lnTo>
                    <a:pt x="16920950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005192" y="4397774"/>
              <a:ext cx="16963390" cy="10795"/>
            </a:xfrm>
            <a:custGeom>
              <a:avLst/>
              <a:gdLst/>
              <a:ahLst/>
              <a:cxnLst/>
              <a:rect l="l" t="t" r="r" b="b"/>
              <a:pathLst>
                <a:path w="16963390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6963390" h="10795">
                  <a:moveTo>
                    <a:pt x="16962844" y="5232"/>
                  </a:moveTo>
                  <a:lnTo>
                    <a:pt x="16961308" y="1536"/>
                  </a:lnTo>
                  <a:lnTo>
                    <a:pt x="16957612" y="0"/>
                  </a:lnTo>
                  <a:lnTo>
                    <a:pt x="16953903" y="1536"/>
                  </a:lnTo>
                  <a:lnTo>
                    <a:pt x="16952367" y="5232"/>
                  </a:lnTo>
                  <a:lnTo>
                    <a:pt x="16953903" y="8940"/>
                  </a:lnTo>
                  <a:lnTo>
                    <a:pt x="16957612" y="10477"/>
                  </a:lnTo>
                  <a:lnTo>
                    <a:pt x="16961308" y="8940"/>
                  </a:lnTo>
                  <a:lnTo>
                    <a:pt x="16962844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031382" y="5408212"/>
              <a:ext cx="16879570" cy="0"/>
            </a:xfrm>
            <a:custGeom>
              <a:avLst/>
              <a:gdLst/>
              <a:ahLst/>
              <a:cxnLst/>
              <a:rect l="l" t="t" r="r" b="b"/>
              <a:pathLst>
                <a:path w="16879570">
                  <a:moveTo>
                    <a:pt x="0" y="0"/>
                  </a:moveTo>
                  <a:lnTo>
                    <a:pt x="16879067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005192" y="5402979"/>
              <a:ext cx="16921480" cy="10795"/>
            </a:xfrm>
            <a:custGeom>
              <a:avLst/>
              <a:gdLst/>
              <a:ahLst/>
              <a:cxnLst/>
              <a:rect l="l" t="t" r="r" b="b"/>
              <a:pathLst>
                <a:path w="16921480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6921480" h="10795">
                  <a:moveTo>
                    <a:pt x="16920960" y="5232"/>
                  </a:moveTo>
                  <a:lnTo>
                    <a:pt x="16919423" y="1536"/>
                  </a:lnTo>
                  <a:lnTo>
                    <a:pt x="16915727" y="0"/>
                  </a:lnTo>
                  <a:lnTo>
                    <a:pt x="16912019" y="1536"/>
                  </a:lnTo>
                  <a:lnTo>
                    <a:pt x="16910482" y="5232"/>
                  </a:lnTo>
                  <a:lnTo>
                    <a:pt x="16912019" y="8940"/>
                  </a:lnTo>
                  <a:lnTo>
                    <a:pt x="16915727" y="10477"/>
                  </a:lnTo>
                  <a:lnTo>
                    <a:pt x="16919423" y="8940"/>
                  </a:lnTo>
                  <a:lnTo>
                    <a:pt x="16920960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800961" y="9931635"/>
              <a:ext cx="15151735" cy="0"/>
            </a:xfrm>
            <a:custGeom>
              <a:avLst/>
              <a:gdLst/>
              <a:ahLst/>
              <a:cxnLst/>
              <a:rect l="l" t="t" r="r" b="b"/>
              <a:pathLst>
                <a:path w="15151735">
                  <a:moveTo>
                    <a:pt x="0" y="0"/>
                  </a:moveTo>
                  <a:lnTo>
                    <a:pt x="15151371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774772" y="9926402"/>
              <a:ext cx="15193644" cy="10795"/>
            </a:xfrm>
            <a:custGeom>
              <a:avLst/>
              <a:gdLst/>
              <a:ahLst/>
              <a:cxnLst/>
              <a:rect l="l" t="t" r="r" b="b"/>
              <a:pathLst>
                <a:path w="15193644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5193644" h="10795">
                  <a:moveTo>
                    <a:pt x="15193264" y="5232"/>
                  </a:moveTo>
                  <a:lnTo>
                    <a:pt x="15191728" y="1536"/>
                  </a:lnTo>
                  <a:lnTo>
                    <a:pt x="15188032" y="0"/>
                  </a:lnTo>
                  <a:lnTo>
                    <a:pt x="15184323" y="1536"/>
                  </a:lnTo>
                  <a:lnTo>
                    <a:pt x="15182787" y="5232"/>
                  </a:lnTo>
                  <a:lnTo>
                    <a:pt x="15184323" y="8940"/>
                  </a:lnTo>
                  <a:lnTo>
                    <a:pt x="15188032" y="10477"/>
                  </a:lnTo>
                  <a:lnTo>
                    <a:pt x="15191728" y="8940"/>
                  </a:lnTo>
                  <a:lnTo>
                    <a:pt x="15193264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800961" y="7418622"/>
              <a:ext cx="15151735" cy="0"/>
            </a:xfrm>
            <a:custGeom>
              <a:avLst/>
              <a:gdLst/>
              <a:ahLst/>
              <a:cxnLst/>
              <a:rect l="l" t="t" r="r" b="b"/>
              <a:pathLst>
                <a:path w="15151735">
                  <a:moveTo>
                    <a:pt x="0" y="0"/>
                  </a:moveTo>
                  <a:lnTo>
                    <a:pt x="15151371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774772" y="7413390"/>
              <a:ext cx="15193644" cy="10795"/>
            </a:xfrm>
            <a:custGeom>
              <a:avLst/>
              <a:gdLst/>
              <a:ahLst/>
              <a:cxnLst/>
              <a:rect l="l" t="t" r="r" b="b"/>
              <a:pathLst>
                <a:path w="15193644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5193644" h="10795">
                  <a:moveTo>
                    <a:pt x="15193264" y="5232"/>
                  </a:moveTo>
                  <a:lnTo>
                    <a:pt x="15191728" y="1536"/>
                  </a:lnTo>
                  <a:lnTo>
                    <a:pt x="15188032" y="0"/>
                  </a:lnTo>
                  <a:lnTo>
                    <a:pt x="15184323" y="1536"/>
                  </a:lnTo>
                  <a:lnTo>
                    <a:pt x="15182787" y="5232"/>
                  </a:lnTo>
                  <a:lnTo>
                    <a:pt x="15184323" y="8940"/>
                  </a:lnTo>
                  <a:lnTo>
                    <a:pt x="15188032" y="10477"/>
                  </a:lnTo>
                  <a:lnTo>
                    <a:pt x="15191728" y="8940"/>
                  </a:lnTo>
                  <a:lnTo>
                    <a:pt x="15193264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821903" y="6162116"/>
              <a:ext cx="15182850" cy="0"/>
            </a:xfrm>
            <a:custGeom>
              <a:avLst/>
              <a:gdLst/>
              <a:ahLst/>
              <a:cxnLst/>
              <a:rect l="l" t="t" r="r" b="b"/>
              <a:pathLst>
                <a:path w="15182850">
                  <a:moveTo>
                    <a:pt x="0" y="0"/>
                  </a:moveTo>
                  <a:lnTo>
                    <a:pt x="15182783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795714" y="6156889"/>
              <a:ext cx="15224760" cy="10795"/>
            </a:xfrm>
            <a:custGeom>
              <a:avLst/>
              <a:gdLst/>
              <a:ahLst/>
              <a:cxnLst/>
              <a:rect l="l" t="t" r="r" b="b"/>
              <a:pathLst>
                <a:path w="15224760" h="10795">
                  <a:moveTo>
                    <a:pt x="10477" y="5232"/>
                  </a:moveTo>
                  <a:lnTo>
                    <a:pt x="8940" y="1524"/>
                  </a:lnTo>
                  <a:lnTo>
                    <a:pt x="5245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45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5224760" h="10795">
                  <a:moveTo>
                    <a:pt x="15224671" y="5232"/>
                  </a:moveTo>
                  <a:lnTo>
                    <a:pt x="15223135" y="1524"/>
                  </a:lnTo>
                  <a:lnTo>
                    <a:pt x="15219439" y="0"/>
                  </a:lnTo>
                  <a:lnTo>
                    <a:pt x="15215731" y="1524"/>
                  </a:lnTo>
                  <a:lnTo>
                    <a:pt x="15214207" y="5232"/>
                  </a:lnTo>
                  <a:lnTo>
                    <a:pt x="15215731" y="8928"/>
                  </a:lnTo>
                  <a:lnTo>
                    <a:pt x="15219439" y="10464"/>
                  </a:lnTo>
                  <a:lnTo>
                    <a:pt x="15223135" y="8928"/>
                  </a:lnTo>
                  <a:lnTo>
                    <a:pt x="15224671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790491" y="6664718"/>
              <a:ext cx="15193644" cy="0"/>
            </a:xfrm>
            <a:custGeom>
              <a:avLst/>
              <a:gdLst/>
              <a:ahLst/>
              <a:cxnLst/>
              <a:rect l="l" t="t" r="r" b="b"/>
              <a:pathLst>
                <a:path w="15193644">
                  <a:moveTo>
                    <a:pt x="0" y="0"/>
                  </a:moveTo>
                  <a:lnTo>
                    <a:pt x="15193254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764307" y="6659492"/>
              <a:ext cx="15235555" cy="10795"/>
            </a:xfrm>
            <a:custGeom>
              <a:avLst/>
              <a:gdLst/>
              <a:ahLst/>
              <a:cxnLst/>
              <a:rect l="l" t="t" r="r" b="b"/>
              <a:pathLst>
                <a:path w="15235555" h="10795">
                  <a:moveTo>
                    <a:pt x="10464" y="5232"/>
                  </a:moveTo>
                  <a:lnTo>
                    <a:pt x="8940" y="1524"/>
                  </a:lnTo>
                  <a:lnTo>
                    <a:pt x="5232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32" y="10464"/>
                  </a:lnTo>
                  <a:lnTo>
                    <a:pt x="8940" y="8928"/>
                  </a:lnTo>
                  <a:lnTo>
                    <a:pt x="10464" y="5232"/>
                  </a:lnTo>
                  <a:close/>
                </a:path>
                <a:path w="15235555" h="10795">
                  <a:moveTo>
                    <a:pt x="15235136" y="5232"/>
                  </a:moveTo>
                  <a:lnTo>
                    <a:pt x="15233599" y="1524"/>
                  </a:lnTo>
                  <a:lnTo>
                    <a:pt x="15229904" y="0"/>
                  </a:lnTo>
                  <a:lnTo>
                    <a:pt x="15226195" y="1524"/>
                  </a:lnTo>
                  <a:lnTo>
                    <a:pt x="15224671" y="5232"/>
                  </a:lnTo>
                  <a:lnTo>
                    <a:pt x="15226195" y="8928"/>
                  </a:lnTo>
                  <a:lnTo>
                    <a:pt x="15229904" y="10464"/>
                  </a:lnTo>
                  <a:lnTo>
                    <a:pt x="15233599" y="8928"/>
                  </a:lnTo>
                  <a:lnTo>
                    <a:pt x="15235136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816668" y="8172525"/>
              <a:ext cx="15193644" cy="0"/>
            </a:xfrm>
            <a:custGeom>
              <a:avLst/>
              <a:gdLst/>
              <a:ahLst/>
              <a:cxnLst/>
              <a:rect l="l" t="t" r="r" b="b"/>
              <a:pathLst>
                <a:path w="15193644">
                  <a:moveTo>
                    <a:pt x="0" y="0"/>
                  </a:moveTo>
                  <a:lnTo>
                    <a:pt x="15193254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790482" y="8167299"/>
              <a:ext cx="15235555" cy="10795"/>
            </a:xfrm>
            <a:custGeom>
              <a:avLst/>
              <a:gdLst/>
              <a:ahLst/>
              <a:cxnLst/>
              <a:rect l="l" t="t" r="r" b="b"/>
              <a:pathLst>
                <a:path w="15235555" h="10795">
                  <a:moveTo>
                    <a:pt x="10477" y="5232"/>
                  </a:moveTo>
                  <a:lnTo>
                    <a:pt x="8940" y="1524"/>
                  </a:lnTo>
                  <a:lnTo>
                    <a:pt x="5232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32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5235555" h="10795">
                  <a:moveTo>
                    <a:pt x="15235136" y="5232"/>
                  </a:moveTo>
                  <a:lnTo>
                    <a:pt x="15233612" y="1524"/>
                  </a:lnTo>
                  <a:lnTo>
                    <a:pt x="15229904" y="0"/>
                  </a:lnTo>
                  <a:lnTo>
                    <a:pt x="15226208" y="1524"/>
                  </a:lnTo>
                  <a:lnTo>
                    <a:pt x="15224671" y="5232"/>
                  </a:lnTo>
                  <a:lnTo>
                    <a:pt x="15226208" y="8928"/>
                  </a:lnTo>
                  <a:lnTo>
                    <a:pt x="15229904" y="10464"/>
                  </a:lnTo>
                  <a:lnTo>
                    <a:pt x="15233612" y="8928"/>
                  </a:lnTo>
                  <a:lnTo>
                    <a:pt x="15235136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816668" y="9177731"/>
              <a:ext cx="15193644" cy="0"/>
            </a:xfrm>
            <a:custGeom>
              <a:avLst/>
              <a:gdLst/>
              <a:ahLst/>
              <a:cxnLst/>
              <a:rect l="l" t="t" r="r" b="b"/>
              <a:pathLst>
                <a:path w="15193644">
                  <a:moveTo>
                    <a:pt x="0" y="0"/>
                  </a:moveTo>
                  <a:lnTo>
                    <a:pt x="15193254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790482" y="9172505"/>
              <a:ext cx="15235555" cy="10795"/>
            </a:xfrm>
            <a:custGeom>
              <a:avLst/>
              <a:gdLst/>
              <a:ahLst/>
              <a:cxnLst/>
              <a:rect l="l" t="t" r="r" b="b"/>
              <a:pathLst>
                <a:path w="15235555" h="10795">
                  <a:moveTo>
                    <a:pt x="10477" y="5232"/>
                  </a:moveTo>
                  <a:lnTo>
                    <a:pt x="8940" y="1524"/>
                  </a:lnTo>
                  <a:lnTo>
                    <a:pt x="5232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32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5235555" h="10795">
                  <a:moveTo>
                    <a:pt x="15235136" y="5232"/>
                  </a:moveTo>
                  <a:lnTo>
                    <a:pt x="15233612" y="1524"/>
                  </a:lnTo>
                  <a:lnTo>
                    <a:pt x="15229904" y="0"/>
                  </a:lnTo>
                  <a:lnTo>
                    <a:pt x="15226208" y="1524"/>
                  </a:lnTo>
                  <a:lnTo>
                    <a:pt x="15224671" y="5232"/>
                  </a:lnTo>
                  <a:lnTo>
                    <a:pt x="15226208" y="8928"/>
                  </a:lnTo>
                  <a:lnTo>
                    <a:pt x="15229904" y="10464"/>
                  </a:lnTo>
                  <a:lnTo>
                    <a:pt x="15233612" y="8928"/>
                  </a:lnTo>
                  <a:lnTo>
                    <a:pt x="15235136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7295977" y="2039593"/>
            <a:ext cx="147637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MVP</a:t>
            </a:r>
            <a:endParaRPr sz="1650">
              <a:latin typeface="Open Sans Extrabold"/>
              <a:cs typeface="Open Sans Extrabold"/>
            </a:endParaRPr>
          </a:p>
          <a:p>
            <a:pPr marL="12700">
              <a:lnSpc>
                <a:spcPct val="100000"/>
              </a:lnSpc>
            </a:pPr>
            <a:r>
              <a:rPr sz="1650" b="1" spc="-80" dirty="0">
                <a:latin typeface="Open Sans Extrabold"/>
                <a:cs typeface="Open Sans Extrabold"/>
              </a:rPr>
              <a:t>Relevant</a:t>
            </a:r>
            <a:r>
              <a:rPr sz="1650" b="1" spc="-30" dirty="0">
                <a:latin typeface="Open Sans Extrabold"/>
                <a:cs typeface="Open Sans Extrabold"/>
              </a:rPr>
              <a:t> </a:t>
            </a:r>
            <a:r>
              <a:rPr sz="1650" b="1" spc="-85" dirty="0">
                <a:latin typeface="Open Sans Extrabold"/>
                <a:cs typeface="Open Sans Extrabold"/>
              </a:rPr>
              <a:t>(Y/N)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47" name="object 4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9168591" y="2290894"/>
            <a:ext cx="113157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Comments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3133496" y="2290894"/>
            <a:ext cx="280606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Evaluation</a:t>
            </a:r>
            <a:r>
              <a:rPr sz="1650" b="1" spc="-2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of</a:t>
            </a:r>
            <a:r>
              <a:rPr sz="1650" b="1" spc="-15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requirements</a:t>
            </a:r>
            <a:endParaRPr sz="1650">
              <a:latin typeface="Open Sans Extrabold"/>
              <a:cs typeface="Open Sans Extra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26146" y="2706723"/>
          <a:ext cx="17005935" cy="69690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0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9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20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52195">
                <a:tc rowSpan="2"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730"/>
                        </a:spcBef>
                      </a:pPr>
                      <a:r>
                        <a:rPr sz="1650" b="1" spc="-60" dirty="0">
                          <a:latin typeface="Open Sans Extrabold"/>
                          <a:cs typeface="Open Sans Extrabold"/>
                        </a:rPr>
                        <a:t>Search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 marR="203835">
                        <a:lnSpc>
                          <a:spcPct val="113700"/>
                        </a:lnSpc>
                        <a:spcBef>
                          <a:spcPts val="1689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Search</a:t>
                      </a:r>
                      <a:r>
                        <a:rPr sz="1450" spc="1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by</a:t>
                      </a:r>
                      <a:r>
                        <a:rPr sz="1450" spc="1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manufacturer</a:t>
                      </a:r>
                      <a:r>
                        <a:rPr sz="1450" spc="13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part</a:t>
                      </a:r>
                      <a:r>
                        <a:rPr sz="1450" spc="1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number </a:t>
                      </a:r>
                      <a:r>
                        <a:rPr sz="1450" spc="3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(Mobile Hydraulics Independent After-Market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materials)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214629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456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 marR="215900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Ability 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handle indexing from two different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data sources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(if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search by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serial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number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and/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manufacturer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part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number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required)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905">
                <a:tc rowSpan="5">
                  <a:txBody>
                    <a:bodyPr/>
                    <a:lstStyle/>
                    <a:p>
                      <a:pPr marR="464820">
                        <a:lnSpc>
                          <a:spcPct val="100000"/>
                        </a:lnSpc>
                        <a:spcBef>
                          <a:spcPts val="1360"/>
                        </a:spcBef>
                      </a:pPr>
                      <a:r>
                        <a:rPr sz="1650" b="1" spc="-60" dirty="0">
                          <a:latin typeface="Open Sans Extrabold"/>
                          <a:cs typeface="Open Sans Extrabold"/>
                        </a:rPr>
                        <a:t>Search </a:t>
                      </a: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- </a:t>
                      </a:r>
                      <a:r>
                        <a:rPr sz="1650" b="1" spc="-65" dirty="0">
                          <a:latin typeface="Open Sans Extrabold"/>
                          <a:cs typeface="Open Sans Extrabold"/>
                        </a:rPr>
                        <a:t>Sort </a:t>
                      </a:r>
                      <a:r>
                        <a:rPr sz="1650" b="1" spc="-415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75" dirty="0">
                          <a:latin typeface="Open Sans Extrabold"/>
                          <a:cs typeface="Open Sans Extrabold"/>
                        </a:rPr>
                        <a:t>results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17272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 marR="709930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Sort by relevance (relevance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is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set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automatically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-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can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be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changed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by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user)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28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272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Sort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by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product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name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material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description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1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272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Sort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by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service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products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(spare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part,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repair,…)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28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272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56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Sort</a:t>
                      </a:r>
                      <a:r>
                        <a:rPr sz="1450" spc="-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by</a:t>
                      </a:r>
                      <a:r>
                        <a:rPr sz="1450" spc="-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lead-time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9812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37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272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 marR="229870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Flexibility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optimize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on-site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search ongoing,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based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 user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feedback/analytics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73885">
                <a:tc>
                  <a:txBody>
                    <a:bodyPr/>
                    <a:lstStyle/>
                    <a:p>
                      <a:pPr marR="477520">
                        <a:lnSpc>
                          <a:spcPct val="100000"/>
                        </a:lnSpc>
                        <a:spcBef>
                          <a:spcPts val="1360"/>
                        </a:spcBef>
                      </a:pPr>
                      <a:r>
                        <a:rPr sz="1650" b="1" spc="-60" dirty="0">
                          <a:latin typeface="Open Sans Extrabold"/>
                          <a:cs typeface="Open Sans Extrabold"/>
                        </a:rPr>
                        <a:t>Search</a:t>
                      </a:r>
                      <a:r>
                        <a:rPr sz="1650" b="1" spc="-5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- </a:t>
                      </a:r>
                      <a:r>
                        <a:rPr sz="1650" b="1" spc="1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Filte</a:t>
                      </a:r>
                      <a:r>
                        <a:rPr sz="1650" b="1" dirty="0">
                          <a:latin typeface="Open Sans Extrabold"/>
                          <a:cs typeface="Open Sans Extrabold"/>
                        </a:rPr>
                        <a:t>r</a:t>
                      </a:r>
                      <a:r>
                        <a:rPr sz="1650" b="1" spc="1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results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17272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01930" marR="124460" algn="just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Filter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products included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 local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Shop portfolio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(filter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is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set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automatically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-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can be removed by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user)</a:t>
                      </a:r>
                      <a:endParaRPr sz="1450">
                        <a:latin typeface="Open Sans"/>
                        <a:cs typeface="Open Sans"/>
                      </a:endParaRPr>
                    </a:p>
                    <a:p>
                      <a:pPr marL="201930" marR="597535">
                        <a:lnSpc>
                          <a:spcPts val="3960"/>
                        </a:lnSpc>
                        <a:spcBef>
                          <a:spcPts val="300"/>
                        </a:spcBef>
                      </a:pP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Filter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by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delivery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program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(e.g.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GoTo)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Filter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by lead-time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078016" y="2290894"/>
            <a:ext cx="56896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0" dirty="0">
                <a:latin typeface="Open Sans Extrabold"/>
                <a:cs typeface="Open Sans Extrabold"/>
              </a:rPr>
              <a:t>Topic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76806" y="2290894"/>
            <a:ext cx="189039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5" dirty="0">
                <a:latin typeface="Open Sans Extrabold"/>
                <a:cs typeface="Open Sans Extrabold"/>
              </a:rPr>
              <a:t>Use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70" dirty="0">
                <a:latin typeface="Open Sans Extrabold"/>
                <a:cs typeface="Open Sans Extrabold"/>
              </a:rPr>
              <a:t>case</a:t>
            </a:r>
            <a:r>
              <a:rPr sz="1650" b="1" spc="-5" dirty="0">
                <a:latin typeface="Open Sans Extrabold"/>
                <a:cs typeface="Open Sans Extrabold"/>
              </a:rPr>
              <a:t> </a:t>
            </a:r>
            <a:r>
              <a:rPr sz="1650" b="1" spc="-90" dirty="0">
                <a:latin typeface="Open Sans Extrabold"/>
                <a:cs typeface="Open Sans Extrabold"/>
              </a:rPr>
              <a:t>/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Feature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81764" y="966462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02224" y="966462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11414" y="966462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010075" y="966462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05205" y="4764252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05205" y="777986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295977" y="2039593"/>
            <a:ext cx="147637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MVP</a:t>
            </a:r>
            <a:endParaRPr sz="1650">
              <a:latin typeface="Open Sans Extrabold"/>
              <a:cs typeface="Open Sans Extrabold"/>
            </a:endParaRPr>
          </a:p>
          <a:p>
            <a:pPr marL="12700">
              <a:lnSpc>
                <a:spcPct val="100000"/>
              </a:lnSpc>
            </a:pPr>
            <a:r>
              <a:rPr sz="1650" b="1" spc="-80" dirty="0">
                <a:latin typeface="Open Sans Extrabold"/>
                <a:cs typeface="Open Sans Extrabold"/>
              </a:rPr>
              <a:t>Relevant</a:t>
            </a:r>
            <a:r>
              <a:rPr sz="1650" b="1" spc="-30" dirty="0">
                <a:latin typeface="Open Sans Extrabold"/>
                <a:cs typeface="Open Sans Extrabold"/>
              </a:rPr>
              <a:t> </a:t>
            </a:r>
            <a:r>
              <a:rPr sz="1650" b="1" spc="-85" dirty="0">
                <a:latin typeface="Open Sans Extrabold"/>
                <a:cs typeface="Open Sans Extrabold"/>
              </a:rPr>
              <a:t>(Y/N)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9168591" y="2290894"/>
            <a:ext cx="113157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Comments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133496" y="2290894"/>
            <a:ext cx="280606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Evaluation</a:t>
            </a:r>
            <a:r>
              <a:rPr sz="1650" b="1" spc="-2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of</a:t>
            </a:r>
            <a:r>
              <a:rPr sz="1650" b="1" spc="-15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requirements</a:t>
            </a:r>
            <a:endParaRPr sz="1650">
              <a:latin typeface="Open Sans Extrabold"/>
              <a:cs typeface="Open Sans Extrabold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078016" y="2290894"/>
            <a:ext cx="56896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0" dirty="0">
                <a:latin typeface="Open Sans Extrabold"/>
                <a:cs typeface="Open Sans Extrabold"/>
              </a:rPr>
              <a:t>Topic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76806" y="2290894"/>
            <a:ext cx="189039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5" dirty="0">
                <a:latin typeface="Open Sans Extrabold"/>
                <a:cs typeface="Open Sans Extrabold"/>
              </a:rPr>
              <a:t>Use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70" dirty="0">
                <a:latin typeface="Open Sans Extrabold"/>
                <a:cs typeface="Open Sans Extrabold"/>
              </a:rPr>
              <a:t>case</a:t>
            </a:r>
            <a:r>
              <a:rPr sz="1650" b="1" spc="-5" dirty="0">
                <a:latin typeface="Open Sans Extrabold"/>
                <a:cs typeface="Open Sans Extrabold"/>
              </a:rPr>
              <a:t> </a:t>
            </a:r>
            <a:r>
              <a:rPr sz="1650" b="1" spc="-90" dirty="0">
                <a:latin typeface="Open Sans Extrabold"/>
                <a:cs typeface="Open Sans Extrabold"/>
              </a:rPr>
              <a:t>/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Feature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2364" y="7316920"/>
            <a:ext cx="18161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20" dirty="0">
                <a:latin typeface="Open Sans Extrabold"/>
                <a:cs typeface="Open Sans Extrabold"/>
              </a:rPr>
              <a:t>U</a:t>
            </a:r>
            <a:endParaRPr sz="1650">
              <a:latin typeface="Open Sans Extrabold"/>
              <a:cs typeface="Open Sans Extrabold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026146" y="2706723"/>
          <a:ext cx="17006570" cy="7699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0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9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99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5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36625">
                <a:tc rowSpan="2"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730"/>
                        </a:spcBef>
                      </a:pPr>
                      <a:r>
                        <a:rPr sz="1650" b="1" spc="-60" dirty="0">
                          <a:latin typeface="Open Sans Extrabold"/>
                          <a:cs typeface="Open Sans Extrabold"/>
                        </a:rPr>
                        <a:t>Performance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marR="293370">
                        <a:lnSpc>
                          <a:spcPct val="113700"/>
                        </a:lnSpc>
                        <a:spcBef>
                          <a:spcPts val="70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Define cases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when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simulation must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be </a:t>
                      </a:r>
                      <a:r>
                        <a:rPr sz="1450" spc="3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repeated despite caching,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correct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prices/dates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44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marR="355600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 calculation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 total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 values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the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cart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(instead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from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ERP),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if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chaching of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simulation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applies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3745">
                <a:tc rowSpan="3">
                  <a:txBody>
                    <a:bodyPr/>
                    <a:lstStyle/>
                    <a:p>
                      <a:pPr marL="2540">
                        <a:lnSpc>
                          <a:spcPct val="100000"/>
                        </a:lnSpc>
                        <a:spcBef>
                          <a:spcPts val="1360"/>
                        </a:spcBef>
                      </a:pPr>
                      <a:r>
                        <a:rPr sz="1650" b="1" spc="-75" dirty="0">
                          <a:latin typeface="Open Sans Extrabold"/>
                          <a:cs typeface="Open Sans Extrabold"/>
                        </a:rPr>
                        <a:t>Registration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17272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marR="753745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Provide online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registration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process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internal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validation process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37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272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marR="467995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Automatically create lead/prospect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CRM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system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of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DC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53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272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marR="254000" algn="just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Provide “easy” online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registration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process for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features which do not require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validation, e.g.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download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CAD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create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wishlist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8665">
                <a:tc rowSpan="4"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sz="1650" b="1" spc="-70" dirty="0">
                          <a:latin typeface="Open Sans Extrabold"/>
                          <a:cs typeface="Open Sans Extrabold"/>
                        </a:rPr>
                        <a:t>ser</a:t>
                      </a:r>
                      <a:r>
                        <a:rPr sz="1650" b="1" spc="-3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85" dirty="0">
                          <a:latin typeface="Open Sans Extrabold"/>
                          <a:cs typeface="Open Sans Extrabold"/>
                        </a:rPr>
                        <a:t>mgt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16192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Define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multiple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roles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permission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rights</a:t>
                      </a:r>
                      <a:endParaRPr sz="1450">
                        <a:latin typeface="Open Sans"/>
                        <a:cs typeface="Open Sans"/>
                      </a:endParaRPr>
                    </a:p>
                    <a:p>
                      <a:pPr marL="18669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for internal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external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users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88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192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178435">
                        <a:lnSpc>
                          <a:spcPct val="113700"/>
                        </a:lnSpc>
                        <a:spcBef>
                          <a:spcPts val="12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</a:t>
                      </a:r>
                      <a:r>
                        <a:rPr sz="1450" spc="8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internal</a:t>
                      </a:r>
                      <a:r>
                        <a:rPr sz="1450" spc="8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users</a:t>
                      </a:r>
                      <a:r>
                        <a:rPr sz="1450" spc="8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8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act</a:t>
                      </a:r>
                      <a:r>
                        <a:rPr sz="1450" spc="8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</a:t>
                      </a:r>
                      <a:r>
                        <a:rPr sz="1450" spc="8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behalf</a:t>
                      </a:r>
                      <a:r>
                        <a:rPr sz="1450" spc="8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other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users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within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DC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Shop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(impersonate)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19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37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192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178435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</a:t>
                      </a:r>
                      <a:r>
                        <a:rPr sz="1450" spc="3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external</a:t>
                      </a:r>
                      <a:r>
                        <a:rPr sz="1450" spc="3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users</a:t>
                      </a:r>
                      <a:r>
                        <a:rPr sz="1450" spc="3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3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act</a:t>
                      </a:r>
                      <a:r>
                        <a:rPr sz="1450" spc="3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</a:t>
                      </a:r>
                      <a:r>
                        <a:rPr sz="1450" spc="3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behalf</a:t>
                      </a:r>
                      <a:r>
                        <a:rPr sz="1450" spc="3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other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users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within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DC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Shop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(impersonate)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842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192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642620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TPC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to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manage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accounts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of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users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working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for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same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company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2781764" y="10418530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02224" y="10418530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111414" y="10418530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010075" y="10418530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05205" y="4638602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919203" y="4638602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05205" y="7162085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919203" y="7162085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764313" y="7910753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7295977" y="2039593"/>
            <a:ext cx="147637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MVP</a:t>
            </a:r>
            <a:endParaRPr sz="1650">
              <a:latin typeface="Open Sans Extrabold"/>
              <a:cs typeface="Open Sans Extrabold"/>
            </a:endParaRPr>
          </a:p>
          <a:p>
            <a:pPr marL="12700">
              <a:lnSpc>
                <a:spcPct val="100000"/>
              </a:lnSpc>
            </a:pPr>
            <a:r>
              <a:rPr sz="1650" b="1" spc="-80" dirty="0">
                <a:latin typeface="Open Sans Extrabold"/>
                <a:cs typeface="Open Sans Extrabold"/>
              </a:rPr>
              <a:t>Relevant</a:t>
            </a:r>
            <a:r>
              <a:rPr sz="1650" b="1" spc="-30" dirty="0">
                <a:latin typeface="Open Sans Extrabold"/>
                <a:cs typeface="Open Sans Extrabold"/>
              </a:rPr>
              <a:t> </a:t>
            </a:r>
            <a:r>
              <a:rPr sz="1650" b="1" spc="-85" dirty="0">
                <a:latin typeface="Open Sans Extrabold"/>
                <a:cs typeface="Open Sans Extrabold"/>
              </a:rPr>
              <a:t>(Y/N)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9168591" y="2290894"/>
            <a:ext cx="113157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Comments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133496" y="2290894"/>
            <a:ext cx="280606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Evaluation</a:t>
            </a:r>
            <a:r>
              <a:rPr sz="1650" b="1" spc="-2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of</a:t>
            </a:r>
            <a:r>
              <a:rPr sz="1650" b="1" spc="-15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requirements</a:t>
            </a:r>
            <a:endParaRPr sz="1650">
              <a:latin typeface="Open Sans Extrabold"/>
              <a:cs typeface="Open Sans Extrabold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078016" y="2290894"/>
            <a:ext cx="56896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0" dirty="0">
                <a:latin typeface="Open Sans Extrabold"/>
                <a:cs typeface="Open Sans Extrabold"/>
              </a:rPr>
              <a:t>Topic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76806" y="2290894"/>
            <a:ext cx="189039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5" dirty="0">
                <a:latin typeface="Open Sans Extrabold"/>
                <a:cs typeface="Open Sans Extrabold"/>
              </a:rPr>
              <a:t>Use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70" dirty="0">
                <a:latin typeface="Open Sans Extrabold"/>
                <a:cs typeface="Open Sans Extrabold"/>
              </a:rPr>
              <a:t>case</a:t>
            </a:r>
            <a:r>
              <a:rPr sz="1650" b="1" spc="-5" dirty="0">
                <a:latin typeface="Open Sans Extrabold"/>
                <a:cs typeface="Open Sans Extrabold"/>
              </a:rPr>
              <a:t> </a:t>
            </a:r>
            <a:r>
              <a:rPr sz="1650" b="1" spc="-90" dirty="0">
                <a:latin typeface="Open Sans Extrabold"/>
                <a:cs typeface="Open Sans Extrabold"/>
              </a:rPr>
              <a:t>/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Feature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2574" y="7693871"/>
            <a:ext cx="155575" cy="19107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25" dirty="0">
                <a:latin typeface="Open Sans Extrabold"/>
                <a:cs typeface="Open Sans Extrabold"/>
              </a:rPr>
              <a:t>P</a:t>
            </a:r>
            <a:endParaRPr sz="1650">
              <a:latin typeface="Open Sans Extrabold"/>
              <a:cs typeface="Open Sans Extrabold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Open Sans Extrabold"/>
              <a:cs typeface="Open Sans Extrabold"/>
            </a:endParaRPr>
          </a:p>
          <a:p>
            <a:pPr marL="12700">
              <a:lnSpc>
                <a:spcPts val="1980"/>
              </a:lnSpc>
            </a:pPr>
            <a:r>
              <a:rPr sz="1650" b="1" spc="-25" dirty="0">
                <a:latin typeface="Open Sans Extrabold"/>
                <a:cs typeface="Open Sans Extrabold"/>
              </a:rPr>
              <a:t>P</a:t>
            </a:r>
            <a:endParaRPr sz="1650">
              <a:latin typeface="Open Sans Extrabold"/>
              <a:cs typeface="Open Sans Extrabold"/>
            </a:endParaRPr>
          </a:p>
          <a:p>
            <a:pPr marL="12700" marR="12065">
              <a:lnSpc>
                <a:spcPct val="100000"/>
              </a:lnSpc>
            </a:pPr>
            <a:r>
              <a:rPr sz="1650" b="1" spc="-40" dirty="0">
                <a:latin typeface="Open Sans Extrabold"/>
                <a:cs typeface="Open Sans Extrabold"/>
              </a:rPr>
              <a:t>a  </a:t>
            </a:r>
            <a:r>
              <a:rPr sz="1650" b="1" spc="-65" dirty="0">
                <a:latin typeface="Open Sans Extrabold"/>
                <a:cs typeface="Open Sans Extrabold"/>
              </a:rPr>
              <a:t>L</a:t>
            </a:r>
            <a:endParaRPr sz="1650">
              <a:latin typeface="Open Sans Extrabold"/>
              <a:cs typeface="Open Sans Extrabold"/>
            </a:endParaRPr>
          </a:p>
          <a:p>
            <a:pPr marL="12700" marR="5080">
              <a:lnSpc>
                <a:spcPts val="1980"/>
              </a:lnSpc>
              <a:spcBef>
                <a:spcPts val="65"/>
              </a:spcBef>
            </a:pPr>
            <a:r>
              <a:rPr sz="1650" b="1" spc="-80" dirty="0">
                <a:latin typeface="Open Sans Extrabold"/>
                <a:cs typeface="Open Sans Extrabold"/>
              </a:rPr>
              <a:t>f </a:t>
            </a:r>
            <a:r>
              <a:rPr sz="1650" b="1" spc="-415" dirty="0">
                <a:latin typeface="Open Sans Extrabold"/>
                <a:cs typeface="Open Sans Extrabold"/>
              </a:rPr>
              <a:t> </a:t>
            </a:r>
            <a:r>
              <a:rPr sz="1650" b="1" spc="-25" dirty="0">
                <a:latin typeface="Open Sans Extrabold"/>
                <a:cs typeface="Open Sans Extrabold"/>
              </a:rPr>
              <a:t>P</a:t>
            </a:r>
            <a:endParaRPr sz="1650">
              <a:latin typeface="Open Sans Extrabold"/>
              <a:cs typeface="Open Sans Extrabold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026146" y="2706723"/>
          <a:ext cx="17005935" cy="76987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0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9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20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4340">
                <a:tc rowSpan="7"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730"/>
                        </a:spcBef>
                      </a:pPr>
                      <a:r>
                        <a:rPr sz="1650" b="1" spc="-85" dirty="0">
                          <a:latin typeface="Open Sans Extrabold"/>
                          <a:cs typeface="Open Sans Extrabold"/>
                        </a:rPr>
                        <a:t>Wishlist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Add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wishlist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from catalog/search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results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1938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28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Add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wishlist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from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cart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28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Add-to-cart</a:t>
                      </a:r>
                      <a:r>
                        <a:rPr sz="1450" spc="-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from</a:t>
                      </a:r>
                      <a:r>
                        <a:rPr sz="1450" spc="-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Wishlist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37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marR="770890">
                        <a:lnSpc>
                          <a:spcPct val="113700"/>
                        </a:lnSpc>
                        <a:spcBef>
                          <a:spcPts val="124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Create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wishlist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linked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user account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(“private”)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-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create,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read, update,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delete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748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37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marR="391160">
                        <a:lnSpc>
                          <a:spcPct val="113700"/>
                        </a:lnSpc>
                        <a:spcBef>
                          <a:spcPts val="124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Create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wishlist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linked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company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account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-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create,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read, update, delete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748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29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marR="370205">
                        <a:lnSpc>
                          <a:spcPct val="113700"/>
                        </a:lnSpc>
                        <a:spcBef>
                          <a:spcPts val="124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possibility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disable ‘Add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wishlist’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based on product type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(e.g.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serial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numbers)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748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153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marR="480059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possibility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for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wishlist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functions to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offered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users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based on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log-in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and/or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permission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rights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37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103505">
                        <a:lnSpc>
                          <a:spcPct val="100000"/>
                        </a:lnSpc>
                      </a:pPr>
                      <a:r>
                        <a:rPr sz="1650" b="1" spc="-55" dirty="0">
                          <a:latin typeface="Open Sans Extrabold"/>
                          <a:cs typeface="Open Sans Extrabold"/>
                        </a:rPr>
                        <a:t>unch-out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254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marR="690880">
                        <a:lnSpc>
                          <a:spcPct val="113700"/>
                        </a:lnSpc>
                        <a:spcBef>
                          <a:spcPts val="124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OCI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connection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transfer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cart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content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customer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ERP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748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05205">
                <a:tc rowSpan="2">
                  <a:txBody>
                    <a:bodyPr/>
                    <a:lstStyle/>
                    <a:p>
                      <a:pPr marL="50165" marR="335280" indent="52705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sz="1650" b="1" spc="-65" dirty="0">
                          <a:latin typeface="Open Sans Extrabold"/>
                          <a:cs typeface="Open Sans Extrabold"/>
                        </a:rPr>
                        <a:t>romotions </a:t>
                      </a:r>
                      <a:r>
                        <a:rPr sz="1650" b="1" spc="-6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45" dirty="0">
                          <a:latin typeface="Open Sans Extrabold"/>
                          <a:cs typeface="Open Sans Extrabold"/>
                        </a:rPr>
                        <a:t>nd</a:t>
                      </a:r>
                      <a:r>
                        <a:rPr sz="1650" b="1" spc="-25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65" dirty="0">
                          <a:latin typeface="Open Sans Extrabold"/>
                          <a:cs typeface="Open Sans Extrabold"/>
                        </a:rPr>
                        <a:t>Customer </a:t>
                      </a:r>
                      <a:r>
                        <a:rPr sz="1650" b="1" spc="-6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90" dirty="0">
                          <a:latin typeface="Open Sans Extrabold"/>
                          <a:cs typeface="Open Sans Extrabold"/>
                        </a:rPr>
                        <a:t>oyalty </a:t>
                      </a:r>
                      <a:r>
                        <a:rPr sz="1650" b="1" spc="-85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75" dirty="0">
                          <a:latin typeface="Open Sans Extrabold"/>
                          <a:cs typeface="Open Sans Extrabold"/>
                        </a:rPr>
                        <a:t>eatures</a:t>
                      </a:r>
                      <a:r>
                        <a:rPr sz="1650" b="1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- </a:t>
                      </a:r>
                      <a:r>
                        <a:rPr sz="1650" b="1" spc="1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65" dirty="0">
                          <a:latin typeface="Open Sans Extrabold"/>
                          <a:cs typeface="Open Sans Extrabold"/>
                        </a:rPr>
                        <a:t>erformance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16192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765810">
                        <a:lnSpc>
                          <a:spcPct val="113700"/>
                        </a:lnSpc>
                        <a:spcBef>
                          <a:spcPts val="124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parallel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simulation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ERP </a:t>
                      </a:r>
                      <a:r>
                        <a:rPr sz="1450" spc="3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interface,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so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that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simulation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results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are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displayed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in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one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go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748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3507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192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397510">
                        <a:lnSpc>
                          <a:spcPct val="113700"/>
                        </a:lnSpc>
                        <a:spcBef>
                          <a:spcPts val="124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Implement caching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simulation results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(e.g.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prices)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avoid repeating unnecessary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simulation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748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2781764" y="10418530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02224" y="10418530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111414" y="10418530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010075" y="10418530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05205" y="741338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05205" y="8167290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295977" y="2039593"/>
            <a:ext cx="147637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MVP</a:t>
            </a:r>
            <a:endParaRPr sz="1650">
              <a:latin typeface="Open Sans Extrabold"/>
              <a:cs typeface="Open Sans Extrabold"/>
            </a:endParaRPr>
          </a:p>
          <a:p>
            <a:pPr marL="12700">
              <a:lnSpc>
                <a:spcPct val="100000"/>
              </a:lnSpc>
            </a:pPr>
            <a:r>
              <a:rPr sz="1650" b="1" spc="-80" dirty="0">
                <a:latin typeface="Open Sans Extrabold"/>
                <a:cs typeface="Open Sans Extrabold"/>
              </a:rPr>
              <a:t>Relevant</a:t>
            </a:r>
            <a:r>
              <a:rPr sz="1650" b="1" spc="-30" dirty="0">
                <a:latin typeface="Open Sans Extrabold"/>
                <a:cs typeface="Open Sans Extrabold"/>
              </a:rPr>
              <a:t> </a:t>
            </a:r>
            <a:r>
              <a:rPr sz="1650" b="1" spc="-85" dirty="0">
                <a:latin typeface="Open Sans Extrabold"/>
                <a:cs typeface="Open Sans Extrabold"/>
              </a:rPr>
              <a:t>(Y/N)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9168591" y="2290894"/>
            <a:ext cx="113157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Comments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133496" y="2290894"/>
            <a:ext cx="280606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Evaluation</a:t>
            </a:r>
            <a:r>
              <a:rPr sz="1650" b="1" spc="-2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of</a:t>
            </a:r>
            <a:r>
              <a:rPr sz="1650" b="1" spc="-15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requirements</a:t>
            </a:r>
            <a:endParaRPr sz="1650">
              <a:latin typeface="Open Sans Extrabold"/>
              <a:cs typeface="Open Sans Extrabold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26146" y="2706723"/>
          <a:ext cx="17005935" cy="73221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0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9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952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7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5005">
                <a:tc rowSpan="2"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730"/>
                        </a:spcBef>
                      </a:pPr>
                      <a:r>
                        <a:rPr sz="1650" b="1" spc="-65" dirty="0">
                          <a:latin typeface="Open Sans Extrabold"/>
                          <a:cs typeface="Open Sans Extrabold"/>
                        </a:rPr>
                        <a:t>Local</a:t>
                      </a:r>
                      <a:r>
                        <a:rPr sz="1650" b="1" spc="-15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75" dirty="0">
                          <a:latin typeface="Open Sans Extrabold"/>
                          <a:cs typeface="Open Sans Extrabold"/>
                        </a:rPr>
                        <a:t>content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marR="314325">
                        <a:lnSpc>
                          <a:spcPct val="113700"/>
                        </a:lnSpc>
                        <a:spcBef>
                          <a:spcPts val="70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Handle multiple languages within one Shop/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store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28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56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Handle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special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characters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in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translations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9812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284">
                <a:tc rowSpan="2"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50" b="1" spc="-65" dirty="0">
                          <a:latin typeface="Open Sans Extrabold"/>
                          <a:cs typeface="Open Sans Extrabold"/>
                        </a:rPr>
                        <a:t>Local</a:t>
                      </a:r>
                      <a:r>
                        <a:rPr sz="1650" b="1" spc="-3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70" dirty="0">
                          <a:latin typeface="Open Sans Extrabold"/>
                          <a:cs typeface="Open Sans Extrabold"/>
                        </a:rPr>
                        <a:t>format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4699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56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Handle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local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date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currency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settings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9812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37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699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56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Handle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local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address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fields (e.g.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State or</a:t>
                      </a:r>
                      <a:endParaRPr sz="1450">
                        <a:latin typeface="Open Sans"/>
                        <a:cs typeface="Open Sans"/>
                      </a:endParaRPr>
                    </a:p>
                    <a:p>
                      <a:pPr marL="18669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Province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US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9812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5205">
                <a:tc rowSpan="5">
                  <a:txBody>
                    <a:bodyPr/>
                    <a:lstStyle/>
                    <a:p>
                      <a:pPr marL="2540" marR="476884">
                        <a:lnSpc>
                          <a:spcPct val="100000"/>
                        </a:lnSpc>
                        <a:spcBef>
                          <a:spcPts val="1360"/>
                        </a:spcBef>
                      </a:pPr>
                      <a:r>
                        <a:rPr sz="1650" b="1" spc="-75" dirty="0">
                          <a:latin typeface="Open Sans Extrabold"/>
                          <a:cs typeface="Open Sans Extrabold"/>
                        </a:rPr>
                        <a:t>Site</a:t>
                      </a:r>
                      <a:r>
                        <a:rPr sz="1650" b="1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100" dirty="0">
                          <a:latin typeface="Open Sans Extrabold"/>
                          <a:cs typeface="Open Sans Extrabold"/>
                        </a:rPr>
                        <a:t>&amp; </a:t>
                      </a:r>
                      <a:r>
                        <a:rPr sz="1650" b="1" spc="-95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Conten</a:t>
                      </a:r>
                      <a:r>
                        <a:rPr sz="1650" b="1" dirty="0">
                          <a:latin typeface="Open Sans Extrabold"/>
                          <a:cs typeface="Open Sans Extrabold"/>
                        </a:rPr>
                        <a:t>t</a:t>
                      </a:r>
                      <a:r>
                        <a:rPr sz="1650" b="1" spc="1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Mgt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17272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487680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easy and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efficient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update of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translations through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e.g.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use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properties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mass update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456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272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215265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 properties/technical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labels 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internal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users on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test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system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support translation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process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153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272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421640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download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products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Shop </a:t>
                      </a:r>
                      <a:r>
                        <a:rPr sz="1450" spc="3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portfolio incl.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defined product attributes as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csv file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052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272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742315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Provide event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logs of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each order/RfQ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(timestamp, user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ID,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customer number,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products….)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585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272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614045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Provide error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logs for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errors displayed to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users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078016" y="2290894"/>
            <a:ext cx="56896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0" dirty="0">
                <a:latin typeface="Open Sans Extrabold"/>
                <a:cs typeface="Open Sans Extrabold"/>
              </a:rPr>
              <a:t>Topic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76806" y="2290894"/>
            <a:ext cx="189039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5" dirty="0">
                <a:latin typeface="Open Sans Extrabold"/>
                <a:cs typeface="Open Sans Extrabold"/>
              </a:rPr>
              <a:t>Use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70" dirty="0">
                <a:latin typeface="Open Sans Extrabold"/>
                <a:cs typeface="Open Sans Extrabold"/>
              </a:rPr>
              <a:t>case</a:t>
            </a:r>
            <a:r>
              <a:rPr sz="1650" b="1" spc="-5" dirty="0">
                <a:latin typeface="Open Sans Extrabold"/>
                <a:cs typeface="Open Sans Extrabold"/>
              </a:rPr>
              <a:t> </a:t>
            </a:r>
            <a:r>
              <a:rPr sz="1650" b="1" spc="-90" dirty="0">
                <a:latin typeface="Open Sans Extrabold"/>
                <a:cs typeface="Open Sans Extrabold"/>
              </a:rPr>
              <a:t>/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Feature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81764" y="10041579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02224" y="10041579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11414" y="10041579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010075" y="10041579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05205" y="3884698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05205" y="5141204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915684" y="5141204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64313" y="6146409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915684" y="6146409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7936626" y="7151614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774784" y="8167290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295977" y="2039593"/>
            <a:ext cx="147637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MVP</a:t>
            </a:r>
            <a:endParaRPr sz="1650">
              <a:latin typeface="Open Sans Extrabold"/>
              <a:cs typeface="Open Sans Extrabold"/>
            </a:endParaRPr>
          </a:p>
          <a:p>
            <a:pPr marL="12700">
              <a:lnSpc>
                <a:spcPct val="100000"/>
              </a:lnSpc>
            </a:pPr>
            <a:r>
              <a:rPr sz="1650" b="1" spc="-80" dirty="0">
                <a:latin typeface="Open Sans Extrabold"/>
                <a:cs typeface="Open Sans Extrabold"/>
              </a:rPr>
              <a:t>Relevant</a:t>
            </a:r>
            <a:r>
              <a:rPr sz="1650" b="1" spc="-30" dirty="0">
                <a:latin typeface="Open Sans Extrabold"/>
                <a:cs typeface="Open Sans Extrabold"/>
              </a:rPr>
              <a:t> </a:t>
            </a:r>
            <a:r>
              <a:rPr sz="1650" b="1" spc="-85" dirty="0">
                <a:latin typeface="Open Sans Extrabold"/>
                <a:cs typeface="Open Sans Extrabold"/>
              </a:rPr>
              <a:t>(Y/N)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9168591" y="2290894"/>
            <a:ext cx="113157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Comments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133496" y="2290894"/>
            <a:ext cx="280606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Evaluation</a:t>
            </a:r>
            <a:r>
              <a:rPr sz="1650" b="1" spc="-2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of</a:t>
            </a:r>
            <a:r>
              <a:rPr sz="1650" b="1" spc="-15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requirements</a:t>
            </a:r>
            <a:endParaRPr sz="1650">
              <a:latin typeface="Open Sans Extrabold"/>
              <a:cs typeface="Open Sans Extrabold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078016" y="2290894"/>
            <a:ext cx="56896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0" dirty="0">
                <a:latin typeface="Open Sans Extrabold"/>
                <a:cs typeface="Open Sans Extrabold"/>
              </a:rPr>
              <a:t>Topic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76806" y="2290894"/>
            <a:ext cx="189039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5" dirty="0">
                <a:latin typeface="Open Sans Extrabold"/>
                <a:cs typeface="Open Sans Extrabold"/>
              </a:rPr>
              <a:t>Use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70" dirty="0">
                <a:latin typeface="Open Sans Extrabold"/>
                <a:cs typeface="Open Sans Extrabold"/>
              </a:rPr>
              <a:t>case</a:t>
            </a:r>
            <a:r>
              <a:rPr sz="1650" b="1" spc="-5" dirty="0">
                <a:latin typeface="Open Sans Extrabold"/>
                <a:cs typeface="Open Sans Extrabold"/>
              </a:rPr>
              <a:t> </a:t>
            </a:r>
            <a:r>
              <a:rPr sz="1650" b="1" spc="-90" dirty="0">
                <a:latin typeface="Open Sans Extrabold"/>
                <a:cs typeface="Open Sans Extrabold"/>
              </a:rPr>
              <a:t>/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Feature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21264" y="6060413"/>
            <a:ext cx="16510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105" dirty="0">
                <a:latin typeface="Open Sans Extrabold"/>
                <a:cs typeface="Open Sans Extrabold"/>
              </a:rPr>
              <a:t>A</a:t>
            </a:r>
            <a:endParaRPr sz="1650">
              <a:latin typeface="Open Sans Extrabold"/>
              <a:cs typeface="Open Sans Extrabold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068030" y="2706723"/>
          <a:ext cx="16972276" cy="73512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0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9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269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2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5005">
                <a:tc rowSpan="4">
                  <a:txBody>
                    <a:bodyPr/>
                    <a:lstStyle/>
                    <a:p>
                      <a:pPr marL="17145" marR="420370">
                        <a:lnSpc>
                          <a:spcPct val="100000"/>
                        </a:lnSpc>
                        <a:spcBef>
                          <a:spcPts val="1730"/>
                        </a:spcBef>
                      </a:pPr>
                      <a:r>
                        <a:rPr sz="1650" b="1" spc="-75" dirty="0">
                          <a:latin typeface="Open Sans Extrabold"/>
                          <a:cs typeface="Open Sans Extrabold"/>
                        </a:rPr>
                        <a:t>Site</a:t>
                      </a:r>
                      <a:r>
                        <a:rPr sz="1650" b="1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100" dirty="0">
                          <a:latin typeface="Open Sans Extrabold"/>
                          <a:cs typeface="Open Sans Extrabold"/>
                        </a:rPr>
                        <a:t>&amp; </a:t>
                      </a:r>
                      <a:r>
                        <a:rPr sz="1650" b="1" spc="-95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Conten</a:t>
                      </a:r>
                      <a:r>
                        <a:rPr sz="1650" b="1" dirty="0">
                          <a:latin typeface="Open Sans Extrabold"/>
                          <a:cs typeface="Open Sans Extrabold"/>
                        </a:rPr>
                        <a:t>t</a:t>
                      </a:r>
                      <a:r>
                        <a:rPr sz="1650" b="1" spc="1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Mgt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download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event and error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logs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as</a:t>
                      </a:r>
                      <a:endParaRPr sz="1450">
                        <a:latin typeface="Open Sans"/>
                        <a:cs typeface="Open Sans"/>
                      </a:endParaRPr>
                    </a:p>
                    <a:p>
                      <a:pPr marL="1866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csv</a:t>
                      </a:r>
                      <a:r>
                        <a:rPr sz="1450" spc="-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files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1938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456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marR="260350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publication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messages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inform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about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e.g.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unavailability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 system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due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maintenance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37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marR="492759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content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management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(incl.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Catalog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content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management)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9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marR="725805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Provide automated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testing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for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standard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features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5205">
                <a:tc rowSpan="5"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sz="1650" b="1" spc="-80" dirty="0">
                          <a:latin typeface="Open Sans Extrabold"/>
                          <a:cs typeface="Open Sans Extrabold"/>
                        </a:rPr>
                        <a:t>nalytics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16192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577850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OOTB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features and dashboards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(if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they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satisfy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requirements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-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user and customer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specific)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86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192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594360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Possibilty 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run reports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/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analysis (target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performance,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competitive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scoring)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37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192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51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Trace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RfQ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routed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to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marketplace/Certified</a:t>
                      </a:r>
                      <a:endParaRPr sz="1450">
                        <a:latin typeface="Open Sans"/>
                        <a:cs typeface="Open Sans"/>
                      </a:endParaRPr>
                    </a:p>
                    <a:p>
                      <a:pPr marL="1866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Partners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monitor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results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9240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9949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192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494665">
                        <a:lnSpc>
                          <a:spcPct val="113700"/>
                        </a:lnSpc>
                        <a:spcBef>
                          <a:spcPts val="12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Integration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with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CRM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Tealium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track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 personalize experiences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(e.g.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track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events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such as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“CAD downloads”)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19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72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192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755650">
                        <a:lnSpc>
                          <a:spcPts val="1980"/>
                        </a:lnSpc>
                        <a:spcBef>
                          <a:spcPts val="12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Automated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transfer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analytics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data to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external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system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49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2781764" y="10041579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02224" y="10041579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111414" y="10041579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010075" y="10041579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64313" y="5141204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915684" y="5141204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47088" y="5905579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947098" y="6910784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049188" y="7659452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7295977" y="2039593"/>
            <a:ext cx="147637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MVP</a:t>
            </a:r>
            <a:endParaRPr sz="1650">
              <a:latin typeface="Open Sans Extrabold"/>
              <a:cs typeface="Open Sans Extrabold"/>
            </a:endParaRPr>
          </a:p>
          <a:p>
            <a:pPr marL="12700">
              <a:lnSpc>
                <a:spcPct val="100000"/>
              </a:lnSpc>
            </a:pPr>
            <a:r>
              <a:rPr sz="1650" b="1" spc="-80" dirty="0">
                <a:latin typeface="Open Sans Extrabold"/>
                <a:cs typeface="Open Sans Extrabold"/>
              </a:rPr>
              <a:t>Relevant</a:t>
            </a:r>
            <a:r>
              <a:rPr sz="1650" b="1" spc="-30" dirty="0">
                <a:latin typeface="Open Sans Extrabold"/>
                <a:cs typeface="Open Sans Extrabold"/>
              </a:rPr>
              <a:t> </a:t>
            </a:r>
            <a:r>
              <a:rPr sz="1650" b="1" spc="-85" dirty="0">
                <a:latin typeface="Open Sans Extrabold"/>
                <a:cs typeface="Open Sans Extrabold"/>
              </a:rPr>
              <a:t>(Y/N)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9168591" y="2290894"/>
            <a:ext cx="113157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Comments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133496" y="2290894"/>
            <a:ext cx="280606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Evaluation</a:t>
            </a:r>
            <a:r>
              <a:rPr sz="1650" b="1" spc="-2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of</a:t>
            </a:r>
            <a:r>
              <a:rPr sz="1650" b="1" spc="-15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requirements</a:t>
            </a:r>
            <a:endParaRPr sz="1650">
              <a:latin typeface="Open Sans Extrabold"/>
              <a:cs typeface="Open Sans Extrabold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26146" y="2706723"/>
          <a:ext cx="17013553" cy="76352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0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9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67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3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4340">
                <a:tc rowSpan="4">
                  <a:txBody>
                    <a:bodyPr/>
                    <a:lstStyle/>
                    <a:p>
                      <a:pPr marL="59055" marR="260350">
                        <a:lnSpc>
                          <a:spcPct val="100000"/>
                        </a:lnSpc>
                        <a:spcBef>
                          <a:spcPts val="1730"/>
                        </a:spcBef>
                      </a:pP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Searc</a:t>
                      </a:r>
                      <a:r>
                        <a:rPr sz="1650" b="1" dirty="0">
                          <a:latin typeface="Open Sans Extrabold"/>
                          <a:cs typeface="Open Sans Extrabold"/>
                        </a:rPr>
                        <a:t>h</a:t>
                      </a:r>
                      <a:r>
                        <a:rPr sz="1650" b="1" spc="1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Engine  </a:t>
                      </a:r>
                      <a:r>
                        <a:rPr sz="1650" b="1" spc="-65" dirty="0">
                          <a:latin typeface="Open Sans Extrabold"/>
                          <a:cs typeface="Open Sans Extrabold"/>
                        </a:rPr>
                        <a:t>Optimization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  <a:p>
                      <a:pPr marL="59055">
                        <a:lnSpc>
                          <a:spcPct val="100000"/>
                        </a:lnSpc>
                        <a:spcBef>
                          <a:spcPts val="1975"/>
                        </a:spcBef>
                      </a:pPr>
                      <a:r>
                        <a:rPr sz="1650" b="1" spc="-10" dirty="0">
                          <a:latin typeface="Open Sans Extrabold"/>
                          <a:cs typeface="Open Sans Extrabold"/>
                        </a:rPr>
                        <a:t>-SEO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Automatically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generate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a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Google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sitemap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1938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1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Create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search engine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friendly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URLs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4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56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Take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full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control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of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URLs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with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URL rewrites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9812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456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marR="217804">
                        <a:lnSpc>
                          <a:spcPct val="113700"/>
                        </a:lnSpc>
                        <a:spcBef>
                          <a:spcPts val="124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 detailed search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results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by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automatically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adding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structured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data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markup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product pages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748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6030">
                <a:tc>
                  <a:txBody>
                    <a:bodyPr/>
                    <a:lstStyle/>
                    <a:p>
                      <a:pPr marL="2540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sz="1650" b="1" spc="-75" dirty="0">
                          <a:latin typeface="Open Sans Extrabold"/>
                          <a:cs typeface="Open Sans Extrabold"/>
                        </a:rPr>
                        <a:t>Architecture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16192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marR="501015">
                        <a:lnSpc>
                          <a:spcPct val="113700"/>
                        </a:lnSpc>
                        <a:spcBef>
                          <a:spcPts val="124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Accelerate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site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performance and defend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against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DDoS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attacks with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Fastly’s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Content </a:t>
                      </a:r>
                      <a:r>
                        <a:rPr sz="1450" spc="-37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Delivery Network (CDN), which includes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generous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bandwidth allowances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748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9490">
                <a:tc rowSpan="4">
                  <a:txBody>
                    <a:bodyPr/>
                    <a:lstStyle/>
                    <a:p>
                      <a:pPr marL="2540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sz="1650" b="1" spc="-45" dirty="0">
                          <a:latin typeface="Open Sans Extrabold"/>
                          <a:cs typeface="Open Sans Extrabold"/>
                        </a:rPr>
                        <a:t>Cloud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16192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276225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Automatically back up your code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 </a:t>
                      </a:r>
                      <a:r>
                        <a:rPr sz="1450" spc="3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databases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for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easy restoration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case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any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incident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5603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192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279400">
                        <a:lnSpc>
                          <a:spcPct val="113700"/>
                        </a:lnSpc>
                        <a:spcBef>
                          <a:spcPts val="1280"/>
                        </a:spcBef>
                      </a:pP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Manage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performance with unrestricted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versions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New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Relic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APM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 (performance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monitoring)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blackfire.io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Enterprise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(performance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testing)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tools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256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86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192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367030">
                        <a:lnSpc>
                          <a:spcPct val="113700"/>
                        </a:lnSpc>
                        <a:spcBef>
                          <a:spcPts val="12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Process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transactions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with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confidence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with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certified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cloud infrastructure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19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3154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192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513080">
                        <a:lnSpc>
                          <a:spcPct val="113700"/>
                        </a:lnSpc>
                        <a:spcBef>
                          <a:spcPts val="130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Get enterprise grade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reliability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 </a:t>
                      </a:r>
                      <a:r>
                        <a:rPr sz="1450" spc="3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availability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with 99.99% uptime and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high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availability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architecture**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510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078016" y="2290894"/>
            <a:ext cx="56896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0" dirty="0">
                <a:latin typeface="Open Sans Extrabold"/>
                <a:cs typeface="Open Sans Extrabold"/>
              </a:rPr>
              <a:t>Topic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76806" y="2290894"/>
            <a:ext cx="189039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5" dirty="0">
                <a:latin typeface="Open Sans Extrabold"/>
                <a:cs typeface="Open Sans Extrabold"/>
              </a:rPr>
              <a:t>Use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70" dirty="0">
                <a:latin typeface="Open Sans Extrabold"/>
                <a:cs typeface="Open Sans Extrabold"/>
              </a:rPr>
              <a:t>case</a:t>
            </a:r>
            <a:r>
              <a:rPr sz="1650" b="1" spc="-5" dirty="0">
                <a:latin typeface="Open Sans Extrabold"/>
                <a:cs typeface="Open Sans Extrabold"/>
              </a:rPr>
              <a:t> </a:t>
            </a:r>
            <a:r>
              <a:rPr sz="1650" b="1" spc="-90" dirty="0">
                <a:latin typeface="Open Sans Extrabold"/>
                <a:cs typeface="Open Sans Extrabold"/>
              </a:rPr>
              <a:t>/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Feature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81764" y="10355705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02224" y="10355705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11414" y="10355705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010075" y="10355705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64313" y="3141265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4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936626" y="363339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887790" y="4146470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15675" y="5151675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926155" y="5151675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05205" y="6408181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8049188" y="7408151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295977" y="2039593"/>
            <a:ext cx="147637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MVP</a:t>
            </a:r>
            <a:endParaRPr sz="1650">
              <a:latin typeface="Open Sans Extrabold"/>
              <a:cs typeface="Open Sans Extrabold"/>
            </a:endParaRPr>
          </a:p>
          <a:p>
            <a:pPr marL="12700">
              <a:lnSpc>
                <a:spcPct val="100000"/>
              </a:lnSpc>
            </a:pPr>
            <a:r>
              <a:rPr sz="1650" b="1" spc="-80" dirty="0">
                <a:latin typeface="Open Sans Extrabold"/>
                <a:cs typeface="Open Sans Extrabold"/>
              </a:rPr>
              <a:t>Relevant</a:t>
            </a:r>
            <a:r>
              <a:rPr sz="1650" b="1" spc="-30" dirty="0">
                <a:latin typeface="Open Sans Extrabold"/>
                <a:cs typeface="Open Sans Extrabold"/>
              </a:rPr>
              <a:t> </a:t>
            </a:r>
            <a:r>
              <a:rPr sz="1650" b="1" spc="-85" dirty="0">
                <a:latin typeface="Open Sans Extrabold"/>
                <a:cs typeface="Open Sans Extrabold"/>
              </a:rPr>
              <a:t>(Y/N)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9168591" y="2290894"/>
            <a:ext cx="113157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Comments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133496" y="2290894"/>
            <a:ext cx="280606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Evaluation</a:t>
            </a:r>
            <a:r>
              <a:rPr sz="1650" b="1" spc="-2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of</a:t>
            </a:r>
            <a:r>
              <a:rPr sz="1650" b="1" spc="-15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requirements</a:t>
            </a:r>
            <a:endParaRPr sz="1650">
              <a:latin typeface="Open Sans Extrabold"/>
              <a:cs typeface="Open Sans Extrabold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26146" y="2706723"/>
          <a:ext cx="17013553" cy="7259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0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9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67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3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26465"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730"/>
                        </a:spcBef>
                      </a:pPr>
                      <a:r>
                        <a:rPr sz="1650" b="1" spc="-60" dirty="0">
                          <a:latin typeface="Open Sans Extrabold"/>
                          <a:cs typeface="Open Sans Extrabold"/>
                        </a:rPr>
                        <a:t>Performance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marR="305435">
                        <a:lnSpc>
                          <a:spcPct val="113700"/>
                        </a:lnSpc>
                        <a:spcBef>
                          <a:spcPts val="70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Store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media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files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on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a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separate database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server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or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content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delivery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network (CDN) for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faster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page</a:t>
                      </a:r>
                      <a:r>
                        <a:rPr sz="1450" spc="409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load times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905">
                <a:tc rowSpan="8"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1360"/>
                        </a:spcBef>
                      </a:pP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U</a:t>
                      </a:r>
                      <a:r>
                        <a:rPr sz="1650" b="1" dirty="0">
                          <a:latin typeface="Open Sans Extrabold"/>
                          <a:cs typeface="Open Sans Extrabold"/>
                        </a:rPr>
                        <a:t>X</a:t>
                      </a:r>
                      <a:r>
                        <a:rPr sz="1650" b="1" spc="1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dirty="0">
                          <a:latin typeface="Open Sans Extrabold"/>
                          <a:cs typeface="Open Sans Extrabold"/>
                        </a:rPr>
                        <a:t>&amp;</a:t>
                      </a:r>
                      <a:r>
                        <a:rPr sz="1650" b="1" spc="1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Design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17272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210820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Lean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design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with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selfexplaining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elements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clear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user guideance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37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272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918844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 use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also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 other devices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(e.g.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smartphones)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37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272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342265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Easy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login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process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direct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possibility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continue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my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work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37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272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374650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Provide performant system with supportive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functionality (e.g.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search)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86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272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427990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Easy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check out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possiblity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with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all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necessary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information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86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272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579120">
                        <a:lnSpc>
                          <a:spcPct val="113700"/>
                        </a:lnSpc>
                        <a:spcBef>
                          <a:spcPts val="128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Representation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assortment (lead-time) </a:t>
                      </a:r>
                      <a:r>
                        <a:rPr sz="1450" spc="-37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information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in a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trustworthy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way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256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153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272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387350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Possibility for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the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user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save current state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activity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(e.g.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shopping)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order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continue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later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956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272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828675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minimum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surcharge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transparent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way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078016" y="2290894"/>
            <a:ext cx="56896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0" dirty="0">
                <a:latin typeface="Open Sans Extrabold"/>
                <a:cs typeface="Open Sans Extrabold"/>
              </a:rPr>
              <a:t>Topic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76806" y="2290894"/>
            <a:ext cx="189039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5" dirty="0">
                <a:latin typeface="Open Sans Extrabold"/>
                <a:cs typeface="Open Sans Extrabold"/>
              </a:rPr>
              <a:t>Use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70" dirty="0">
                <a:latin typeface="Open Sans Extrabold"/>
                <a:cs typeface="Open Sans Extrabold"/>
              </a:rPr>
              <a:t>case</a:t>
            </a:r>
            <a:r>
              <a:rPr sz="1650" b="1" spc="-5" dirty="0">
                <a:latin typeface="Open Sans Extrabold"/>
                <a:cs typeface="Open Sans Extrabold"/>
              </a:rPr>
              <a:t> </a:t>
            </a:r>
            <a:r>
              <a:rPr sz="1650" b="1" spc="-90" dirty="0">
                <a:latin typeface="Open Sans Extrabold"/>
                <a:cs typeface="Open Sans Extrabold"/>
              </a:rPr>
              <a:t>/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Feature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81764" y="9978753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02224" y="9978753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11414" y="9978753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010075" y="9978753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05205" y="363339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936626" y="363339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887790" y="4397771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7926155" y="5151675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8049188" y="7408151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049188" y="6659483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7295977" y="2039593"/>
            <a:ext cx="147637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MVP</a:t>
            </a:r>
            <a:endParaRPr sz="1650">
              <a:latin typeface="Open Sans Extrabold"/>
              <a:cs typeface="Open Sans Extrabold"/>
            </a:endParaRPr>
          </a:p>
          <a:p>
            <a:pPr marL="12700">
              <a:lnSpc>
                <a:spcPct val="100000"/>
              </a:lnSpc>
            </a:pPr>
            <a:r>
              <a:rPr sz="1650" b="1" spc="-80" dirty="0">
                <a:latin typeface="Open Sans Extrabold"/>
                <a:cs typeface="Open Sans Extrabold"/>
              </a:rPr>
              <a:t>Relevant</a:t>
            </a:r>
            <a:r>
              <a:rPr sz="1650" b="1" spc="-30" dirty="0">
                <a:latin typeface="Open Sans Extrabold"/>
                <a:cs typeface="Open Sans Extrabold"/>
              </a:rPr>
              <a:t> </a:t>
            </a:r>
            <a:r>
              <a:rPr sz="1650" b="1" spc="-85" dirty="0">
                <a:latin typeface="Open Sans Extrabold"/>
                <a:cs typeface="Open Sans Extrabold"/>
              </a:rPr>
              <a:t>(Y/N)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9168591" y="2290894"/>
            <a:ext cx="113157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Comments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133496" y="2290894"/>
            <a:ext cx="280606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Evaluation</a:t>
            </a:r>
            <a:r>
              <a:rPr sz="1650" b="1" spc="-2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of</a:t>
            </a:r>
            <a:r>
              <a:rPr sz="1650" b="1" spc="-15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requirements</a:t>
            </a:r>
            <a:endParaRPr sz="1650">
              <a:latin typeface="Open Sans Extrabold"/>
              <a:cs typeface="Open Sans Extrabold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57559" y="2706723"/>
          <a:ext cx="16977992" cy="69449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4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0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8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66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2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7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26465">
                <a:tc rowSpan="3"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1730"/>
                        </a:spcBef>
                      </a:pP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U</a:t>
                      </a:r>
                      <a:r>
                        <a:rPr sz="1650" b="1" dirty="0">
                          <a:latin typeface="Open Sans Extrabold"/>
                          <a:cs typeface="Open Sans Extrabold"/>
                        </a:rPr>
                        <a:t>X</a:t>
                      </a:r>
                      <a:r>
                        <a:rPr sz="1650" b="1" spc="1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dirty="0">
                          <a:latin typeface="Open Sans Extrabold"/>
                          <a:cs typeface="Open Sans Extrabold"/>
                        </a:rPr>
                        <a:t>&amp;</a:t>
                      </a:r>
                      <a:r>
                        <a:rPr sz="1650" b="1" spc="1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Design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marR="807085" algn="just">
                        <a:lnSpc>
                          <a:spcPct val="113700"/>
                        </a:lnSpc>
                        <a:spcBef>
                          <a:spcPts val="70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Provide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possibility 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chat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a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Rexroth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respresentative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directly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without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calling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(addressed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as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Integration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topic)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9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marR="208915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Provide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active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guidance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when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 user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is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new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 eShop on what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do next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28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A/B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testing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across the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platform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3745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5080" marR="400050">
                        <a:lnSpc>
                          <a:spcPct val="100000"/>
                        </a:lnSpc>
                      </a:pP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Histor</a:t>
                      </a:r>
                      <a:r>
                        <a:rPr sz="1650" b="1" dirty="0">
                          <a:latin typeface="Open Sans Extrabold"/>
                          <a:cs typeface="Open Sans Extrabold"/>
                        </a:rPr>
                        <a:t>y</a:t>
                      </a:r>
                      <a:r>
                        <a:rPr sz="1650" b="1" spc="1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Appl.  </a:t>
                      </a:r>
                      <a:r>
                        <a:rPr sz="1650" b="1" spc="-60" dirty="0">
                          <a:latin typeface="Open Sans Extrabold"/>
                          <a:cs typeface="Open Sans Extrabold"/>
                        </a:rPr>
                        <a:t>General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444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624840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Replace old OI Application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(OT, InvT,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OIR,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InqT)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09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Utilize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Rexroth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Information</a:t>
                      </a:r>
                      <a:endParaRPr sz="1450">
                        <a:latin typeface="Open Sans"/>
                        <a:cs typeface="Open Sans"/>
                      </a:endParaRPr>
                    </a:p>
                    <a:p>
                      <a:pPr marL="186690" marR="558800">
                        <a:lnSpc>
                          <a:spcPct val="113700"/>
                        </a:lnSpc>
                      </a:pP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-</a:t>
                      </a:r>
                      <a:r>
                        <a:rPr sz="1450" spc="7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Data</a:t>
                      </a:r>
                      <a:r>
                        <a:rPr sz="1450" spc="7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Model</a:t>
                      </a:r>
                      <a:r>
                        <a:rPr sz="1450" spc="7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7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ensure</a:t>
                      </a:r>
                      <a:r>
                        <a:rPr sz="1450" spc="7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customer-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friendly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information and an online/offline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communication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28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51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 use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different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mobile devices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9240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86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51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easy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fast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configuration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of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history</a:t>
                      </a:r>
                      <a:endParaRPr sz="1450">
                        <a:latin typeface="Open Sans"/>
                        <a:cs typeface="Open Sans"/>
                      </a:endParaRPr>
                    </a:p>
                    <a:p>
                      <a:pPr marL="1866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applications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9240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9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55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manage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of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personal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settings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endParaRPr sz="1450">
                        <a:latin typeface="Open Sans"/>
                        <a:cs typeface="Open Sans"/>
                      </a:endParaRPr>
                    </a:p>
                    <a:p>
                      <a:pPr marL="1866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control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notification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(frequency, amount,…)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9748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279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549910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integrate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History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Applications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into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my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Rexroth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078016" y="2290894"/>
            <a:ext cx="56896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0" dirty="0">
                <a:latin typeface="Open Sans Extrabold"/>
                <a:cs typeface="Open Sans Extrabold"/>
              </a:rPr>
              <a:t>Topic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76806" y="2290894"/>
            <a:ext cx="189039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5" dirty="0">
                <a:latin typeface="Open Sans Extrabold"/>
                <a:cs typeface="Open Sans Extrabold"/>
              </a:rPr>
              <a:t>Use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70" dirty="0">
                <a:latin typeface="Open Sans Extrabold"/>
                <a:cs typeface="Open Sans Extrabold"/>
              </a:rPr>
              <a:t>case</a:t>
            </a:r>
            <a:r>
              <a:rPr sz="1650" b="1" spc="-5" dirty="0">
                <a:latin typeface="Open Sans Extrabold"/>
                <a:cs typeface="Open Sans Extrabold"/>
              </a:rPr>
              <a:t> </a:t>
            </a:r>
            <a:r>
              <a:rPr sz="1650" b="1" spc="-90" dirty="0">
                <a:latin typeface="Open Sans Extrabold"/>
                <a:cs typeface="Open Sans Extrabold"/>
              </a:rPr>
              <a:t>/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Feature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81764" y="966462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02224" y="966462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11414" y="966462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010075" y="966462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7936626" y="363339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887790" y="4397771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6617" y="4900374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8049188" y="7408151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8049188" y="6905549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7295977" y="2039593"/>
            <a:ext cx="147637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MVP</a:t>
            </a:r>
            <a:endParaRPr sz="1650">
              <a:latin typeface="Open Sans Extrabold"/>
              <a:cs typeface="Open Sans Extrabold"/>
            </a:endParaRPr>
          </a:p>
          <a:p>
            <a:pPr marL="12700">
              <a:lnSpc>
                <a:spcPct val="100000"/>
              </a:lnSpc>
            </a:pPr>
            <a:r>
              <a:rPr sz="1650" b="1" spc="-80" dirty="0">
                <a:latin typeface="Open Sans Extrabold"/>
                <a:cs typeface="Open Sans Extrabold"/>
              </a:rPr>
              <a:t>Relevant</a:t>
            </a:r>
            <a:r>
              <a:rPr sz="1650" b="1" spc="-30" dirty="0">
                <a:latin typeface="Open Sans Extrabold"/>
                <a:cs typeface="Open Sans Extrabold"/>
              </a:rPr>
              <a:t> </a:t>
            </a:r>
            <a:r>
              <a:rPr sz="1650" b="1" spc="-85" dirty="0">
                <a:latin typeface="Open Sans Extrabold"/>
                <a:cs typeface="Open Sans Extrabold"/>
              </a:rPr>
              <a:t>(Y/N)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9168591" y="2290894"/>
            <a:ext cx="113157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Comments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133496" y="2290894"/>
            <a:ext cx="280606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Evaluation</a:t>
            </a:r>
            <a:r>
              <a:rPr sz="1650" b="1" spc="-2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of</a:t>
            </a:r>
            <a:r>
              <a:rPr sz="1650" b="1" spc="-15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requirements</a:t>
            </a:r>
            <a:endParaRPr sz="1650">
              <a:latin typeface="Open Sans Extrabold"/>
              <a:cs typeface="Open Sans Extrabold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99440" y="2706723"/>
          <a:ext cx="16936718" cy="69456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2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0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8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82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945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7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77925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30"/>
                        </a:spcBef>
                      </a:pPr>
                      <a:r>
                        <a:rPr sz="1650" b="1" spc="-50" dirty="0">
                          <a:latin typeface="Open Sans Extrabold"/>
                          <a:cs typeface="Open Sans Extrabold"/>
                        </a:rPr>
                        <a:t>Order</a:t>
                      </a:r>
                      <a:r>
                        <a:rPr sz="1650" b="1" spc="-25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70" dirty="0">
                          <a:latin typeface="Open Sans Extrabold"/>
                          <a:cs typeface="Open Sans Extrabold"/>
                        </a:rPr>
                        <a:t>History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365760">
                        <a:lnSpc>
                          <a:spcPct val="113700"/>
                        </a:lnSpc>
                        <a:spcBef>
                          <a:spcPts val="70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ability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track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the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status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an order/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orders placed and completed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past,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have the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possibility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inform myself about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status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7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769620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list of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recent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orders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when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entering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 History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11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229870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Search</a:t>
                      </a:r>
                      <a:r>
                        <a:rPr sz="1450" spc="10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for</a:t>
                      </a:r>
                      <a:r>
                        <a:rPr sz="1450" spc="10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his</a:t>
                      </a:r>
                      <a:r>
                        <a:rPr sz="1450" spc="10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orders</a:t>
                      </a:r>
                      <a:r>
                        <a:rPr sz="1450" spc="10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by</a:t>
                      </a:r>
                      <a:r>
                        <a:rPr sz="1450" spc="10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using</a:t>
                      </a:r>
                      <a:r>
                        <a:rPr sz="1450" spc="10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general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Search</a:t>
                      </a:r>
                      <a:r>
                        <a:rPr sz="1450" spc="13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criteria</a:t>
                      </a:r>
                      <a:r>
                        <a:rPr sz="1450" spc="14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(customer</a:t>
                      </a:r>
                      <a:r>
                        <a:rPr sz="1450" spc="13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numbers</a:t>
                      </a:r>
                      <a:r>
                        <a:rPr sz="1450" spc="14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(int.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only)/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purchase order number/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rexroth order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number)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456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288290" algn="just">
                        <a:lnSpc>
                          <a:spcPct val="113700"/>
                        </a:lnSpc>
                        <a:spcBef>
                          <a:spcPts val="12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Search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for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orders by using extended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criteria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(time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frame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creation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date/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Material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number/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Header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status/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delivery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status/…))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19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09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513080">
                        <a:lnSpc>
                          <a:spcPct val="113700"/>
                        </a:lnSpc>
                        <a:spcBef>
                          <a:spcPts val="12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 general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sales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 Information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search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result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(Header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+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Item;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PO number/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Number/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 Date/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Total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Net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Amount/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 Status)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19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9733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352425">
                        <a:lnSpc>
                          <a:spcPct val="113700"/>
                        </a:lnSpc>
                        <a:spcBef>
                          <a:spcPts val="131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details for a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selected order (Header: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number/ Order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Number/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 Date/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Total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Net Amount/ Order Status/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Payment </a:t>
                      </a:r>
                      <a:r>
                        <a:rPr sz="1450" spc="3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terms/ Contact person; Item: standard item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information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/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confirmation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information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/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00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078016" y="2290894"/>
            <a:ext cx="56896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0" dirty="0">
                <a:latin typeface="Open Sans Extrabold"/>
                <a:cs typeface="Open Sans Extrabold"/>
              </a:rPr>
              <a:t>Topic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76806" y="2290894"/>
            <a:ext cx="189039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5" dirty="0">
                <a:latin typeface="Open Sans Extrabold"/>
                <a:cs typeface="Open Sans Extrabold"/>
              </a:rPr>
              <a:t>Use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70" dirty="0">
                <a:latin typeface="Open Sans Extrabold"/>
                <a:cs typeface="Open Sans Extrabold"/>
              </a:rPr>
              <a:t>case</a:t>
            </a:r>
            <a:r>
              <a:rPr sz="1650" b="1" spc="-5" dirty="0">
                <a:latin typeface="Open Sans Extrabold"/>
                <a:cs typeface="Open Sans Extrabold"/>
              </a:rPr>
              <a:t> </a:t>
            </a:r>
            <a:r>
              <a:rPr sz="1650" b="1" spc="-90" dirty="0">
                <a:latin typeface="Open Sans Extrabold"/>
                <a:cs typeface="Open Sans Extrabold"/>
              </a:rPr>
              <a:t>/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Feature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81764" y="966462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02224" y="966462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11414" y="966462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010075" y="966462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961031" y="9598818"/>
            <a:ext cx="1877695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delivery</a:t>
            </a:r>
            <a:r>
              <a:rPr sz="1450" spc="-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information)</a:t>
            </a:r>
            <a:endParaRPr sz="1450">
              <a:latin typeface="Open Sans"/>
              <a:cs typeface="Open San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7915684" y="3884698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049188" y="6905549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295977" y="2039593"/>
            <a:ext cx="147637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MVP</a:t>
            </a:r>
            <a:endParaRPr sz="1650">
              <a:latin typeface="Open Sans Extrabold"/>
              <a:cs typeface="Open Sans Extrabold"/>
            </a:endParaRPr>
          </a:p>
          <a:p>
            <a:pPr marL="12700">
              <a:lnSpc>
                <a:spcPct val="100000"/>
              </a:lnSpc>
            </a:pPr>
            <a:r>
              <a:rPr sz="1650" b="1" spc="-80" dirty="0">
                <a:latin typeface="Open Sans Extrabold"/>
                <a:cs typeface="Open Sans Extrabold"/>
              </a:rPr>
              <a:t>Relevant</a:t>
            </a:r>
            <a:r>
              <a:rPr sz="1650" b="1" spc="-30" dirty="0">
                <a:latin typeface="Open Sans Extrabold"/>
                <a:cs typeface="Open Sans Extrabold"/>
              </a:rPr>
              <a:t> </a:t>
            </a:r>
            <a:r>
              <a:rPr sz="1650" b="1" spc="-85" dirty="0">
                <a:latin typeface="Open Sans Extrabold"/>
                <a:cs typeface="Open Sans Extrabold"/>
              </a:rPr>
              <a:t>(Y/N)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9168591" y="2290894"/>
            <a:ext cx="113157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Comments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133496" y="2290894"/>
            <a:ext cx="280606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Evaluation</a:t>
            </a:r>
            <a:r>
              <a:rPr sz="1650" b="1" spc="-2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of</a:t>
            </a:r>
            <a:r>
              <a:rPr sz="1650" b="1" spc="-15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requirements</a:t>
            </a:r>
            <a:endParaRPr sz="1650">
              <a:latin typeface="Open Sans Extrabold"/>
              <a:cs typeface="Open Sans Extrabold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99440" y="2706723"/>
          <a:ext cx="16929097" cy="69456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2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0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8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82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945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0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36625"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30"/>
                        </a:spcBef>
                      </a:pPr>
                      <a:r>
                        <a:rPr sz="1650" b="1" spc="-50" dirty="0">
                          <a:latin typeface="Open Sans Extrabold"/>
                          <a:cs typeface="Open Sans Extrabold"/>
                        </a:rPr>
                        <a:t>Order</a:t>
                      </a:r>
                      <a:r>
                        <a:rPr sz="1650" b="1" spc="-25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70" dirty="0">
                          <a:latin typeface="Open Sans Extrabold"/>
                          <a:cs typeface="Open Sans Extrabold"/>
                        </a:rPr>
                        <a:t>History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195580">
                        <a:lnSpc>
                          <a:spcPct val="113700"/>
                        </a:lnSpc>
                        <a:spcBef>
                          <a:spcPts val="70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Mark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sales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for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push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notification,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order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be informed about future changes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sales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document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7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Recieve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mail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notification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about changes</a:t>
                      </a:r>
                      <a:endParaRPr sz="1450">
                        <a:latin typeface="Open Sans"/>
                        <a:cs typeface="Open Sans"/>
                      </a:endParaRPr>
                    </a:p>
                    <a:p>
                      <a:pPr marL="1866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where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done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in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sales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document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37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498475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print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the search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result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as PDF or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Excel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2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193675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Download linked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SAP documents to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sales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 (confirmation document pdf,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invoice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pdf,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delivery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doc./picking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list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pdf)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456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Track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deliveries (all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relevant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data,</a:t>
                      </a:r>
                      <a:endParaRPr sz="1450">
                        <a:latin typeface="Open Sans"/>
                        <a:cs typeface="Open Sans"/>
                      </a:endParaRPr>
                    </a:p>
                    <a:p>
                      <a:pPr marL="186690" marR="628015">
                        <a:lnSpc>
                          <a:spcPct val="113700"/>
                        </a:lnSpc>
                      </a:pP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e.g.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tracking information with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carrier site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integration)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within the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sales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order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37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750570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Reorder whole order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 line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items from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previous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placed order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79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239395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possibility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request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 interaction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 order item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(e.g.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request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be contacted,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cancellation/return/non</a:t>
                      </a:r>
                      <a:r>
                        <a:rPr sz="1450" spc="-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conformity,</a:t>
                      </a:r>
                      <a:r>
                        <a:rPr sz="145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expedite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when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overdue)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078016" y="2290894"/>
            <a:ext cx="56896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0" dirty="0">
                <a:latin typeface="Open Sans Extrabold"/>
                <a:cs typeface="Open Sans Extrabold"/>
              </a:rPr>
              <a:t>Topic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76806" y="2290894"/>
            <a:ext cx="189039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5" dirty="0">
                <a:latin typeface="Open Sans Extrabold"/>
                <a:cs typeface="Open Sans Extrabold"/>
              </a:rPr>
              <a:t>Use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70" dirty="0">
                <a:latin typeface="Open Sans Extrabold"/>
                <a:cs typeface="Open Sans Extrabold"/>
              </a:rPr>
              <a:t>case</a:t>
            </a:r>
            <a:r>
              <a:rPr sz="1650" b="1" spc="-5" dirty="0">
                <a:latin typeface="Open Sans Extrabold"/>
                <a:cs typeface="Open Sans Extrabold"/>
              </a:rPr>
              <a:t> </a:t>
            </a:r>
            <a:r>
              <a:rPr sz="1650" b="1" spc="-90" dirty="0">
                <a:latin typeface="Open Sans Extrabold"/>
                <a:cs typeface="Open Sans Extrabold"/>
              </a:rPr>
              <a:t>/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Feature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81764" y="966462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02224" y="966462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11414" y="966462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010075" y="966462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7915684" y="3643868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030865" y="6156880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764313" y="7162085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64313" y="7915989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295977" y="2039593"/>
            <a:ext cx="147637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MVP</a:t>
            </a:r>
            <a:endParaRPr sz="1650">
              <a:latin typeface="Open Sans Extrabold"/>
              <a:cs typeface="Open Sans Extrabold"/>
            </a:endParaRPr>
          </a:p>
          <a:p>
            <a:pPr marL="12700">
              <a:lnSpc>
                <a:spcPct val="100000"/>
              </a:lnSpc>
            </a:pPr>
            <a:r>
              <a:rPr sz="1650" b="1" spc="-80" dirty="0">
                <a:latin typeface="Open Sans Extrabold"/>
                <a:cs typeface="Open Sans Extrabold"/>
              </a:rPr>
              <a:t>Relevant</a:t>
            </a:r>
            <a:r>
              <a:rPr sz="1650" b="1" spc="-30" dirty="0">
                <a:latin typeface="Open Sans Extrabold"/>
                <a:cs typeface="Open Sans Extrabold"/>
              </a:rPr>
              <a:t> </a:t>
            </a:r>
            <a:r>
              <a:rPr sz="1650" b="1" spc="-85" dirty="0">
                <a:latin typeface="Open Sans Extrabold"/>
                <a:cs typeface="Open Sans Extrabold"/>
              </a:rPr>
              <a:t>(Y/N)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9168591" y="2290894"/>
            <a:ext cx="113157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Comments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133496" y="2290894"/>
            <a:ext cx="280606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Evaluation</a:t>
            </a:r>
            <a:r>
              <a:rPr sz="1650" b="1" spc="-2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of</a:t>
            </a:r>
            <a:r>
              <a:rPr sz="1650" b="1" spc="-15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requirements</a:t>
            </a:r>
            <a:endParaRPr sz="1650">
              <a:latin typeface="Open Sans Extrabold"/>
              <a:cs typeface="Open Sans Extrabold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99440" y="2706723"/>
          <a:ext cx="16928462" cy="69462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2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0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8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82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66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3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0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9259"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30"/>
                        </a:spcBef>
                      </a:pPr>
                      <a:r>
                        <a:rPr sz="1650" b="1" spc="-60" dirty="0">
                          <a:latin typeface="Open Sans Extrabold"/>
                          <a:cs typeface="Open Sans Extrabold"/>
                        </a:rPr>
                        <a:t>Quote</a:t>
                      </a:r>
                      <a:r>
                        <a:rPr sz="1650" b="1" spc="-25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70" dirty="0">
                          <a:latin typeface="Open Sans Extrabold"/>
                          <a:cs typeface="Open Sans Extrabold"/>
                        </a:rPr>
                        <a:t>History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ability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track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status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quote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/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quotes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1938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6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741045">
                        <a:lnSpc>
                          <a:spcPct val="113700"/>
                        </a:lnSpc>
                        <a:spcBef>
                          <a:spcPts val="128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 list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recent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quotes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when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enteringt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Quote History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256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68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215265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Search</a:t>
                      </a:r>
                      <a:r>
                        <a:rPr sz="1450" spc="8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for</a:t>
                      </a:r>
                      <a:r>
                        <a:rPr sz="1450" spc="9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his</a:t>
                      </a:r>
                      <a:r>
                        <a:rPr sz="1450" spc="8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quotes</a:t>
                      </a:r>
                      <a:r>
                        <a:rPr sz="1450" spc="9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by</a:t>
                      </a:r>
                      <a:r>
                        <a:rPr sz="1450" spc="9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using</a:t>
                      </a:r>
                      <a:r>
                        <a:rPr sz="1450" spc="8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general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Search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criteria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(customer numbers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(int.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only)/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purchase order number/ rexroth quote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number)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2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288290" algn="just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Search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for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quotes by using extended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criteria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(time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frame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creation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date/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Material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number/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Header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status))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587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339090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 general quote Information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search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result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(Header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+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Item;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number/ Quote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Number/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Quote Date/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Total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Net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Amount/ </a:t>
                      </a:r>
                      <a:r>
                        <a:rPr sz="1450" spc="3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Quote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Status)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1257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274320">
                        <a:lnSpc>
                          <a:spcPct val="113700"/>
                        </a:lnSpc>
                        <a:spcBef>
                          <a:spcPts val="131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details for a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selected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quote (Header: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number/ Quote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Number/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Quote Date/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Total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Net Amount/ Quote Status/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Payment </a:t>
                      </a:r>
                      <a:r>
                        <a:rPr sz="1450" spc="3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terms/ Contact person; Item: standard item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information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/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delivery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information)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00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787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498475">
                        <a:lnSpc>
                          <a:spcPct val="113700"/>
                        </a:lnSpc>
                        <a:spcBef>
                          <a:spcPts val="12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print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the search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result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as PDF or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Excel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19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078016" y="2290894"/>
            <a:ext cx="56896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0" dirty="0">
                <a:latin typeface="Open Sans Extrabold"/>
                <a:cs typeface="Open Sans Extrabold"/>
              </a:rPr>
              <a:t>Topic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76806" y="2290894"/>
            <a:ext cx="189039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5" dirty="0">
                <a:latin typeface="Open Sans Extrabold"/>
                <a:cs typeface="Open Sans Extrabold"/>
              </a:rPr>
              <a:t>Use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70" dirty="0">
                <a:latin typeface="Open Sans Extrabold"/>
                <a:cs typeface="Open Sans Extrabold"/>
              </a:rPr>
              <a:t>case</a:t>
            </a:r>
            <a:r>
              <a:rPr sz="1650" b="1" spc="-5" dirty="0">
                <a:latin typeface="Open Sans Extrabold"/>
                <a:cs typeface="Open Sans Extrabold"/>
              </a:rPr>
              <a:t> </a:t>
            </a:r>
            <a:r>
              <a:rPr sz="1650" b="1" spc="-90" dirty="0">
                <a:latin typeface="Open Sans Extrabold"/>
                <a:cs typeface="Open Sans Extrabold"/>
              </a:rPr>
              <a:t>/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Feature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81764" y="966462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02224" y="966462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11414" y="966462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010075" y="966462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7915684" y="3136030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4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915684" y="3884698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887790" y="7402916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8030865" y="6156880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8036100" y="8915958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7295977" y="2039593"/>
            <a:ext cx="147637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MVP</a:t>
            </a:r>
            <a:endParaRPr sz="1650">
              <a:latin typeface="Open Sans Extrabold"/>
              <a:cs typeface="Open Sans Extrabold"/>
            </a:endParaRPr>
          </a:p>
          <a:p>
            <a:pPr marL="12700">
              <a:lnSpc>
                <a:spcPct val="100000"/>
              </a:lnSpc>
            </a:pPr>
            <a:r>
              <a:rPr sz="1650" b="1" spc="-80" dirty="0">
                <a:latin typeface="Open Sans Extrabold"/>
                <a:cs typeface="Open Sans Extrabold"/>
              </a:rPr>
              <a:t>Relevant</a:t>
            </a:r>
            <a:r>
              <a:rPr sz="1650" b="1" spc="-30" dirty="0">
                <a:latin typeface="Open Sans Extrabold"/>
                <a:cs typeface="Open Sans Extrabold"/>
              </a:rPr>
              <a:t> </a:t>
            </a:r>
            <a:r>
              <a:rPr sz="1650" b="1" spc="-85" dirty="0">
                <a:latin typeface="Open Sans Extrabold"/>
                <a:cs typeface="Open Sans Extrabold"/>
              </a:rPr>
              <a:t>(Y/N)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9168591" y="2290894"/>
            <a:ext cx="113157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Comments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133496" y="2290894"/>
            <a:ext cx="280606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Evaluation</a:t>
            </a:r>
            <a:r>
              <a:rPr sz="1650" b="1" spc="-2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of</a:t>
            </a:r>
            <a:r>
              <a:rPr sz="1650" b="1" spc="-15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requirements</a:t>
            </a:r>
            <a:endParaRPr sz="1650">
              <a:latin typeface="Open Sans Extrabold"/>
              <a:cs typeface="Open Sans Extrabo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078016" y="2290894"/>
            <a:ext cx="56896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0" dirty="0">
                <a:latin typeface="Open Sans Extrabold"/>
                <a:cs typeface="Open Sans Extrabold"/>
              </a:rPr>
              <a:t>Topic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76806" y="2290894"/>
            <a:ext cx="189039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5" dirty="0">
                <a:latin typeface="Open Sans Extrabold"/>
                <a:cs typeface="Open Sans Extrabold"/>
              </a:rPr>
              <a:t>Use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70" dirty="0">
                <a:latin typeface="Open Sans Extrabold"/>
                <a:cs typeface="Open Sans Extrabold"/>
              </a:rPr>
              <a:t>case</a:t>
            </a:r>
            <a:r>
              <a:rPr sz="1650" b="1" spc="-5" dirty="0">
                <a:latin typeface="Open Sans Extrabold"/>
                <a:cs typeface="Open Sans Extrabold"/>
              </a:rPr>
              <a:t> </a:t>
            </a:r>
            <a:r>
              <a:rPr sz="1650" b="1" spc="-90" dirty="0">
                <a:latin typeface="Open Sans Extrabold"/>
                <a:cs typeface="Open Sans Extrabold"/>
              </a:rPr>
              <a:t>/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Feature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2574" y="7693871"/>
            <a:ext cx="15938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25" dirty="0">
                <a:latin typeface="Open Sans Extrabold"/>
                <a:cs typeface="Open Sans Extrabold"/>
              </a:rPr>
              <a:t>C</a:t>
            </a:r>
            <a:endParaRPr sz="1650">
              <a:latin typeface="Open Sans Extrabold"/>
              <a:cs typeface="Open Sans Extrabold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026146" y="2706723"/>
          <a:ext cx="17005935" cy="7573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0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9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20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0070">
                <a:tc rowSpan="2"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730"/>
                        </a:spcBef>
                      </a:pPr>
                      <a:r>
                        <a:rPr sz="1650" b="1" spc="-65" dirty="0">
                          <a:latin typeface="Open Sans Extrabold"/>
                          <a:cs typeface="Open Sans Extrabold"/>
                        </a:rPr>
                        <a:t>Filter</a:t>
                      </a:r>
                      <a:r>
                        <a:rPr sz="1650" b="1" spc="-2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75" dirty="0">
                          <a:latin typeface="Open Sans Extrabold"/>
                          <a:cs typeface="Open Sans Extrabold"/>
                        </a:rPr>
                        <a:t>results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201930">
                        <a:lnSpc>
                          <a:spcPct val="100000"/>
                        </a:lnSpc>
                      </a:pP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Filter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by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product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group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381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1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Filter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by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service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products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(spare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part,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repair,…)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4569">
                <a:tc rowSpan="3">
                  <a:txBody>
                    <a:bodyPr/>
                    <a:lstStyle/>
                    <a:p>
                      <a:pPr marR="389890">
                        <a:lnSpc>
                          <a:spcPct val="100000"/>
                        </a:lnSpc>
                        <a:spcBef>
                          <a:spcPts val="1360"/>
                        </a:spcBef>
                      </a:pPr>
                      <a:r>
                        <a:rPr sz="1650" b="1" spc="-65" dirty="0">
                          <a:latin typeface="Open Sans Extrabold"/>
                          <a:cs typeface="Open Sans Extrabold"/>
                        </a:rPr>
                        <a:t>Catalog </a:t>
                      </a: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- </a:t>
                      </a:r>
                      <a:r>
                        <a:rPr sz="1650" b="1" spc="-65" dirty="0">
                          <a:latin typeface="Open Sans Extrabold"/>
                          <a:cs typeface="Open Sans Extrabold"/>
                        </a:rPr>
                        <a:t>Sort </a:t>
                      </a:r>
                      <a:r>
                        <a:rPr sz="1650" b="1" spc="-415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75" dirty="0">
                          <a:latin typeface="Open Sans Extrabold"/>
                          <a:cs typeface="Open Sans Extrabold"/>
                        </a:rPr>
                        <a:t>results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17272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 marR="526415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Sort by relevance (relevance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is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set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automatically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-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can be changed by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user; is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differnet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then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for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search)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4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272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56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Sort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by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price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(local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recommended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retail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price)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9812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28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272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Sort</a:t>
                      </a:r>
                      <a:r>
                        <a:rPr sz="1450" spc="-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by</a:t>
                      </a:r>
                      <a:r>
                        <a:rPr sz="1450" spc="-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lead-time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2950">
                <a:tc rowSpan="2">
                  <a:txBody>
                    <a:bodyPr/>
                    <a:lstStyle/>
                    <a:p>
                      <a:pPr marR="477520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sz="1650" b="1" spc="-65" dirty="0">
                          <a:latin typeface="Open Sans Extrabold"/>
                          <a:cs typeface="Open Sans Extrabold"/>
                        </a:rPr>
                        <a:t>Catalog</a:t>
                      </a:r>
                      <a:r>
                        <a:rPr sz="1650" b="1" spc="-5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- </a:t>
                      </a:r>
                      <a:r>
                        <a:rPr sz="1650" b="1" spc="1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Filte</a:t>
                      </a:r>
                      <a:r>
                        <a:rPr sz="1650" b="1" dirty="0">
                          <a:latin typeface="Open Sans Extrabold"/>
                          <a:cs typeface="Open Sans Extrabold"/>
                        </a:rPr>
                        <a:t>r</a:t>
                      </a:r>
                      <a:r>
                        <a:rPr sz="1650" b="1" spc="1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results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16192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 marR="332105">
                        <a:lnSpc>
                          <a:spcPct val="113700"/>
                        </a:lnSpc>
                        <a:spcBef>
                          <a:spcPts val="1240"/>
                        </a:spcBef>
                      </a:pP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Filter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by product attributes/parameters,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e.g.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diameter,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etc.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748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1028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192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 marR="387985" algn="just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Flexibility 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optimize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filter criteria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ongoing,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based on user feedback/analytics (PIM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front-end)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8665">
                <a:tc rowSpan="4"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650" b="1" spc="-75" dirty="0">
                          <a:latin typeface="Open Sans Extrabold"/>
                          <a:cs typeface="Open Sans Extrabold"/>
                        </a:rPr>
                        <a:t>atalog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16700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01930" marR="248920">
                        <a:lnSpc>
                          <a:spcPct val="113700"/>
                        </a:lnSpc>
                        <a:spcBef>
                          <a:spcPts val="128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Automatic catalog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management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with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PIM </a:t>
                      </a:r>
                      <a:r>
                        <a:rPr sz="1450" spc="3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(store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views,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languages,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product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assortment)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256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537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700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01930" marR="220345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Seamless updating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when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products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PIM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change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537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700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560"/>
                        </a:spcBef>
                      </a:pP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Good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performance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(fast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load times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during</a:t>
                      </a:r>
                      <a:endParaRPr sz="1450">
                        <a:latin typeface="Open Sans"/>
                        <a:cs typeface="Open Sans"/>
                      </a:endParaRPr>
                    </a:p>
                    <a:p>
                      <a:pPr marL="20193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filtering)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9812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21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700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56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State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art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Google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indexing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9812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2781764" y="10292880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02224" y="10292880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111414" y="10292880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010075" y="10292880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05205" y="375904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05205" y="5779928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64313" y="4764252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8041335" y="7533802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7295977" y="2039593"/>
            <a:ext cx="147637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MVP</a:t>
            </a:r>
            <a:endParaRPr sz="1650">
              <a:latin typeface="Open Sans Extrabold"/>
              <a:cs typeface="Open Sans Extrabold"/>
            </a:endParaRPr>
          </a:p>
          <a:p>
            <a:pPr marL="12700">
              <a:lnSpc>
                <a:spcPct val="100000"/>
              </a:lnSpc>
            </a:pPr>
            <a:r>
              <a:rPr sz="1650" b="1" spc="-80" dirty="0">
                <a:latin typeface="Open Sans Extrabold"/>
                <a:cs typeface="Open Sans Extrabold"/>
              </a:rPr>
              <a:t>Relevant</a:t>
            </a:r>
            <a:r>
              <a:rPr sz="1650" b="1" spc="-30" dirty="0">
                <a:latin typeface="Open Sans Extrabold"/>
                <a:cs typeface="Open Sans Extrabold"/>
              </a:rPr>
              <a:t> </a:t>
            </a:r>
            <a:r>
              <a:rPr sz="1650" b="1" spc="-85" dirty="0">
                <a:latin typeface="Open Sans Extrabold"/>
                <a:cs typeface="Open Sans Extrabold"/>
              </a:rPr>
              <a:t>(Y/N)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9168591" y="2290894"/>
            <a:ext cx="113157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Comments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133496" y="2290894"/>
            <a:ext cx="280606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Evaluation</a:t>
            </a:r>
            <a:r>
              <a:rPr sz="1650" b="1" spc="-2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of</a:t>
            </a:r>
            <a:r>
              <a:rPr sz="1650" b="1" spc="-15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requirements</a:t>
            </a:r>
            <a:endParaRPr sz="1650">
              <a:latin typeface="Open Sans Extrabold"/>
              <a:cs typeface="Open Sans Extrabold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26146" y="2706723"/>
          <a:ext cx="17014824" cy="7574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0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9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31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7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9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85800">
                <a:tc rowSpan="2"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730"/>
                        </a:spcBef>
                      </a:pPr>
                      <a:r>
                        <a:rPr sz="1650" b="1" spc="-60" dirty="0">
                          <a:latin typeface="Open Sans Extrabold"/>
                          <a:cs typeface="Open Sans Extrabold"/>
                        </a:rPr>
                        <a:t>Quote</a:t>
                      </a:r>
                      <a:r>
                        <a:rPr sz="1650" b="1" spc="-25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70" dirty="0">
                          <a:latin typeface="Open Sans Extrabold"/>
                          <a:cs typeface="Open Sans Extrabold"/>
                        </a:rPr>
                        <a:t>History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marR="193675">
                        <a:lnSpc>
                          <a:spcPct val="113700"/>
                        </a:lnSpc>
                        <a:spcBef>
                          <a:spcPts val="70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Download linked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SAP documents to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quote (quote.pdf)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1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Place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based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quote.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6825">
                <a:tc rowSpan="6">
                  <a:txBody>
                    <a:bodyPr/>
                    <a:lstStyle/>
                    <a:p>
                      <a:pPr marL="59055" marR="951865">
                        <a:lnSpc>
                          <a:spcPct val="100000"/>
                        </a:lnSpc>
                        <a:spcBef>
                          <a:spcPts val="1360"/>
                        </a:spcBef>
                      </a:pP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Invoice  History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17272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201295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ability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track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status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of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the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invoices for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previous placed orders,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be informed about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all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relevant data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have an overview about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payment status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6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272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732790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list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recent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invoice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when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entering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Invoice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History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11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272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215265">
                        <a:lnSpc>
                          <a:spcPct val="113700"/>
                        </a:lnSpc>
                        <a:spcBef>
                          <a:spcPts val="128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Search</a:t>
                      </a:r>
                      <a:r>
                        <a:rPr sz="1450" spc="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for</a:t>
                      </a:r>
                      <a:r>
                        <a:rPr sz="1450" spc="7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his</a:t>
                      </a:r>
                      <a:r>
                        <a:rPr sz="1450" spc="7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Invoice</a:t>
                      </a:r>
                      <a:r>
                        <a:rPr sz="1450" spc="7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by</a:t>
                      </a:r>
                      <a:r>
                        <a:rPr sz="1450" spc="7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using</a:t>
                      </a:r>
                      <a:r>
                        <a:rPr sz="1450" spc="7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general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Search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criteria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(customer numbers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(int.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only)/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purchase order number/ rexroth invoice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number)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256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52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272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445770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Search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for his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Invoice by using extended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criteria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(time frame creation date/ Material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number/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Invoice Status)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509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272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222250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 general invoice Information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search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result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(Header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+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Item;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number/ Invoice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Number/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linked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Sales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Number/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Invoice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Date/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Invoice Status)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36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272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498475">
                        <a:lnSpc>
                          <a:spcPct val="113700"/>
                        </a:lnSpc>
                        <a:spcBef>
                          <a:spcPts val="12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print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the search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result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as PDF or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Excel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19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078016" y="2290894"/>
            <a:ext cx="56896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0" dirty="0">
                <a:latin typeface="Open Sans Extrabold"/>
                <a:cs typeface="Open Sans Extrabold"/>
              </a:rPr>
              <a:t>Topic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76806" y="2290894"/>
            <a:ext cx="189039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5" dirty="0">
                <a:latin typeface="Open Sans Extrabold"/>
                <a:cs typeface="Open Sans Extrabold"/>
              </a:rPr>
              <a:t>Use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70" dirty="0">
                <a:latin typeface="Open Sans Extrabold"/>
                <a:cs typeface="Open Sans Extrabold"/>
              </a:rPr>
              <a:t>case</a:t>
            </a:r>
            <a:r>
              <a:rPr sz="1650" b="1" spc="-5" dirty="0">
                <a:latin typeface="Open Sans Extrabold"/>
                <a:cs typeface="Open Sans Extrabold"/>
              </a:rPr>
              <a:t> </a:t>
            </a:r>
            <a:r>
              <a:rPr sz="1650" b="1" spc="-90" dirty="0">
                <a:latin typeface="Open Sans Extrabold"/>
                <a:cs typeface="Open Sans Extrabold"/>
              </a:rPr>
              <a:t>/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Feature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81764" y="10292880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02224" y="10292880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11414" y="10292880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010075" y="10292880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05205" y="3884698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915684" y="3884698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863331" y="7162085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8049188" y="5900344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764313" y="8167290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7295977" y="2039593"/>
            <a:ext cx="147637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MVP</a:t>
            </a:r>
            <a:endParaRPr sz="1650">
              <a:latin typeface="Open Sans Extrabold"/>
              <a:cs typeface="Open Sans Extrabold"/>
            </a:endParaRPr>
          </a:p>
          <a:p>
            <a:pPr marL="12700">
              <a:lnSpc>
                <a:spcPct val="100000"/>
              </a:lnSpc>
            </a:pPr>
            <a:r>
              <a:rPr sz="1650" b="1" spc="-80" dirty="0">
                <a:latin typeface="Open Sans Extrabold"/>
                <a:cs typeface="Open Sans Extrabold"/>
              </a:rPr>
              <a:t>Relevant</a:t>
            </a:r>
            <a:r>
              <a:rPr sz="1650" b="1" spc="-30" dirty="0">
                <a:latin typeface="Open Sans Extrabold"/>
                <a:cs typeface="Open Sans Extrabold"/>
              </a:rPr>
              <a:t> </a:t>
            </a:r>
            <a:r>
              <a:rPr sz="1650" b="1" spc="-85" dirty="0">
                <a:latin typeface="Open Sans Extrabold"/>
                <a:cs typeface="Open Sans Extrabold"/>
              </a:rPr>
              <a:t>(Y/N)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9168591" y="2290894"/>
            <a:ext cx="113157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Comments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133496" y="2290894"/>
            <a:ext cx="280606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Evaluation</a:t>
            </a:r>
            <a:r>
              <a:rPr sz="1650" b="1" spc="-2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of</a:t>
            </a:r>
            <a:r>
              <a:rPr sz="1650" b="1" spc="-15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requirements</a:t>
            </a:r>
            <a:endParaRPr sz="1650">
              <a:latin typeface="Open Sans Extrabold"/>
              <a:cs typeface="Open Sans Extrabold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26146" y="2706723"/>
          <a:ext cx="17014190" cy="75736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0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9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31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60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730"/>
                        </a:spcBef>
                      </a:pPr>
                      <a:r>
                        <a:rPr sz="1650" b="1" spc="-70" dirty="0">
                          <a:latin typeface="Open Sans Extrabold"/>
                          <a:cs typeface="Open Sans Extrabold"/>
                        </a:rPr>
                        <a:t>Invoice</a:t>
                      </a:r>
                      <a:r>
                        <a:rPr sz="1650" b="1" spc="-35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70" dirty="0">
                          <a:latin typeface="Open Sans Extrabold"/>
                          <a:cs typeface="Open Sans Extrabold"/>
                        </a:rPr>
                        <a:t>History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marR="193675">
                        <a:lnSpc>
                          <a:spcPct val="113700"/>
                        </a:lnSpc>
                        <a:spcBef>
                          <a:spcPts val="70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Download linked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SAP documents to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invoice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(invoice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document pdf)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2950">
                <a:tc rowSpan="6"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sz="1650" b="1" spc="-60" dirty="0">
                          <a:latin typeface="Open Sans Extrabold"/>
                          <a:cs typeface="Open Sans Extrabold"/>
                        </a:rPr>
                        <a:t>Repair</a:t>
                      </a:r>
                      <a:r>
                        <a:rPr sz="1650" b="1" spc="-35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70" dirty="0">
                          <a:latin typeface="Open Sans Extrabold"/>
                          <a:cs typeface="Open Sans Extrabold"/>
                        </a:rPr>
                        <a:t>History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16192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702945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ability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track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the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status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 a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repair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/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orders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9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192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188595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 list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recent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repair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orders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when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enteringt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Repair History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09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192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200025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Search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for his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repair orders by using general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Search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criteria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(customer numbers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(int.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only)/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purchase order number/ rexroth repair order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number)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028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192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429895" algn="just">
                        <a:lnSpc>
                          <a:spcPct val="113700"/>
                        </a:lnSpc>
                        <a:spcBef>
                          <a:spcPts val="12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Search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for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repair orders by using extended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criteria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(time frame creation date/ Material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number/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Repair status)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19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09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192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422909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 general repair order Information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 </a:t>
                      </a:r>
                      <a:r>
                        <a:rPr sz="1450" spc="-37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search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result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(Header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+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Item;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PO number/ </a:t>
                      </a:r>
                      <a:r>
                        <a:rPr sz="1450" spc="3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Repair Order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Number/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Repair Order Date/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Total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Net Amount/ Repair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Status)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88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192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 marR="352425">
                        <a:lnSpc>
                          <a:spcPct val="113700"/>
                        </a:lnSpc>
                        <a:spcBef>
                          <a:spcPts val="12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details for a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selected order (Header: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number/ Order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Number/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 Date/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Total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Net Amount/ Order Status/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Payment </a:t>
                      </a:r>
                      <a:r>
                        <a:rPr sz="1450" spc="3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terms/ Contact person; Item: standard item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information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/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confirmation information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/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repair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information)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19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078016" y="2290894"/>
            <a:ext cx="56896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0" dirty="0">
                <a:latin typeface="Open Sans Extrabold"/>
                <a:cs typeface="Open Sans Extrabold"/>
              </a:rPr>
              <a:t>Topic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76806" y="2290894"/>
            <a:ext cx="189039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5" dirty="0">
                <a:latin typeface="Open Sans Extrabold"/>
                <a:cs typeface="Open Sans Extrabold"/>
              </a:rPr>
              <a:t>Use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70" dirty="0">
                <a:latin typeface="Open Sans Extrabold"/>
                <a:cs typeface="Open Sans Extrabold"/>
              </a:rPr>
              <a:t>case</a:t>
            </a:r>
            <a:r>
              <a:rPr sz="1650" b="1" spc="-5" dirty="0">
                <a:latin typeface="Open Sans Extrabold"/>
                <a:cs typeface="Open Sans Extrabold"/>
              </a:rPr>
              <a:t> </a:t>
            </a:r>
            <a:r>
              <a:rPr sz="1650" b="1" spc="-90" dirty="0">
                <a:latin typeface="Open Sans Extrabold"/>
                <a:cs typeface="Open Sans Extrabold"/>
              </a:rPr>
              <a:t>/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Feature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81764" y="10292880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02224" y="10292880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11414" y="10292880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010075" y="10292880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05205" y="3392566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863331" y="7162085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049188" y="6151645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295977" y="2039593"/>
            <a:ext cx="147637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MVP</a:t>
            </a:r>
            <a:endParaRPr sz="1650">
              <a:latin typeface="Open Sans Extrabold"/>
              <a:cs typeface="Open Sans Extrabold"/>
            </a:endParaRPr>
          </a:p>
          <a:p>
            <a:pPr marL="12700">
              <a:lnSpc>
                <a:spcPct val="100000"/>
              </a:lnSpc>
            </a:pPr>
            <a:r>
              <a:rPr sz="1650" b="1" spc="-80" dirty="0">
                <a:latin typeface="Open Sans Extrabold"/>
                <a:cs typeface="Open Sans Extrabold"/>
              </a:rPr>
              <a:t>Relevant</a:t>
            </a:r>
            <a:r>
              <a:rPr sz="1650" b="1" spc="-30" dirty="0">
                <a:latin typeface="Open Sans Extrabold"/>
                <a:cs typeface="Open Sans Extrabold"/>
              </a:rPr>
              <a:t> </a:t>
            </a:r>
            <a:r>
              <a:rPr sz="1650" b="1" spc="-85" dirty="0">
                <a:latin typeface="Open Sans Extrabold"/>
                <a:cs typeface="Open Sans Extrabold"/>
              </a:rPr>
              <a:t>(Y/N)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9168591" y="2290894"/>
            <a:ext cx="113157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Comments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133496" y="2290894"/>
            <a:ext cx="280606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Evaluation</a:t>
            </a:r>
            <a:r>
              <a:rPr sz="1650" b="1" spc="-2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of</a:t>
            </a:r>
            <a:r>
              <a:rPr sz="1650" b="1" spc="-15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requirements</a:t>
            </a:r>
            <a:endParaRPr sz="1650">
              <a:latin typeface="Open Sans Extrabold"/>
              <a:cs typeface="Open Sans Extrabold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99440" y="2706723"/>
          <a:ext cx="16936716" cy="4955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2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0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8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82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15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7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36625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30"/>
                        </a:spcBef>
                      </a:pPr>
                      <a:r>
                        <a:rPr sz="1650" b="1" spc="-60" dirty="0">
                          <a:latin typeface="Open Sans Extrabold"/>
                          <a:cs typeface="Open Sans Extrabold"/>
                        </a:rPr>
                        <a:t>Repair</a:t>
                      </a:r>
                      <a:r>
                        <a:rPr sz="1650" b="1" spc="-3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70" dirty="0">
                          <a:latin typeface="Open Sans Extrabold"/>
                          <a:cs typeface="Open Sans Extrabold"/>
                        </a:rPr>
                        <a:t>History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00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marR="195580">
                        <a:lnSpc>
                          <a:spcPct val="113700"/>
                        </a:lnSpc>
                        <a:spcBef>
                          <a:spcPts val="70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Mark repair order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for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push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notification,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order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be informed about future changes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repair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document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7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00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Recieve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mail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notification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about changes</a:t>
                      </a:r>
                      <a:endParaRPr sz="1450">
                        <a:latin typeface="Open Sans"/>
                        <a:cs typeface="Open Sans"/>
                      </a:endParaRPr>
                    </a:p>
                    <a:p>
                      <a:pPr marL="1866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where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done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repair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document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29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00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marR="498475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print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the search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result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as PDF or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Excel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11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00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marR="193675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Download linked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SAP documents to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sales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order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(quotation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pdf,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confirmation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document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pdf,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report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of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findings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pdf,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delivery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doc./picking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list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pdf)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11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00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51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Track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deliveries (all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relevant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data,</a:t>
                      </a:r>
                      <a:endParaRPr sz="1450">
                        <a:latin typeface="Open Sans"/>
                        <a:cs typeface="Open Sans"/>
                      </a:endParaRPr>
                    </a:p>
                    <a:p>
                      <a:pPr marL="186690" marR="628015">
                        <a:lnSpc>
                          <a:spcPct val="113700"/>
                        </a:lnSpc>
                      </a:pP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e.g.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tracking information with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carrier site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integration)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within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his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repair order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9240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00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00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000101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00010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078016" y="2290894"/>
            <a:ext cx="56896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0" dirty="0">
                <a:latin typeface="Open Sans Extrabold"/>
                <a:cs typeface="Open Sans Extrabold"/>
              </a:rPr>
              <a:t>Topic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76806" y="2290894"/>
            <a:ext cx="189039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5" dirty="0">
                <a:latin typeface="Open Sans Extrabold"/>
                <a:cs typeface="Open Sans Extrabold"/>
              </a:rPr>
              <a:t>Use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70" dirty="0">
                <a:latin typeface="Open Sans Extrabold"/>
                <a:cs typeface="Open Sans Extrabold"/>
              </a:rPr>
              <a:t>case</a:t>
            </a:r>
            <a:r>
              <a:rPr sz="1650" b="1" spc="-5" dirty="0">
                <a:latin typeface="Open Sans Extrabold"/>
                <a:cs typeface="Open Sans Extrabold"/>
              </a:rPr>
              <a:t> </a:t>
            </a:r>
            <a:r>
              <a:rPr sz="1650" b="1" spc="-90" dirty="0">
                <a:latin typeface="Open Sans Extrabold"/>
                <a:cs typeface="Open Sans Extrabold"/>
              </a:rPr>
              <a:t>/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Feature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95977" y="2039593"/>
            <a:ext cx="147637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MVP</a:t>
            </a:r>
            <a:endParaRPr sz="1650">
              <a:latin typeface="Open Sans Extrabold"/>
              <a:cs typeface="Open Sans Extrabold"/>
            </a:endParaRPr>
          </a:p>
          <a:p>
            <a:pPr marL="12700">
              <a:lnSpc>
                <a:spcPct val="100000"/>
              </a:lnSpc>
            </a:pPr>
            <a:r>
              <a:rPr sz="1650" b="1" spc="-80" dirty="0">
                <a:latin typeface="Open Sans Extrabold"/>
                <a:cs typeface="Open Sans Extrabold"/>
              </a:rPr>
              <a:t>Relevant</a:t>
            </a:r>
            <a:r>
              <a:rPr sz="1650" b="1" spc="-30" dirty="0">
                <a:latin typeface="Open Sans Extrabold"/>
                <a:cs typeface="Open Sans Extrabold"/>
              </a:rPr>
              <a:t> </a:t>
            </a:r>
            <a:r>
              <a:rPr sz="1650" b="1" spc="-85" dirty="0">
                <a:latin typeface="Open Sans Extrabold"/>
                <a:cs typeface="Open Sans Extrabold"/>
              </a:rPr>
              <a:t>(Y/N)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168591" y="2290894"/>
            <a:ext cx="113157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Comments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133496" y="2290894"/>
            <a:ext cx="280606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Evaluation</a:t>
            </a:r>
            <a:r>
              <a:rPr sz="1650" b="1" spc="-2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of</a:t>
            </a:r>
            <a:r>
              <a:rPr sz="1650" b="1" spc="-15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requirements</a:t>
            </a:r>
            <a:endParaRPr sz="1650">
              <a:latin typeface="Open Sans Extrabold"/>
              <a:cs typeface="Open Sans Extrabold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92505" y="2170315"/>
            <a:ext cx="3599179" cy="4279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35" dirty="0"/>
              <a:t>Architecture</a:t>
            </a:r>
            <a:r>
              <a:rPr spc="-40" dirty="0"/>
              <a:t> Integration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1034710" y="3764121"/>
            <a:ext cx="16942435" cy="6204585"/>
            <a:chOff x="1034710" y="3764121"/>
            <a:chExt cx="16942435" cy="6204585"/>
          </a:xfrm>
        </p:grpSpPr>
        <p:sp>
          <p:nvSpPr>
            <p:cNvPr id="6" name="object 6"/>
            <p:cNvSpPr/>
            <p:nvPr/>
          </p:nvSpPr>
          <p:spPr>
            <a:xfrm>
              <a:off x="1040104" y="3769518"/>
              <a:ext cx="16931640" cy="0"/>
            </a:xfrm>
            <a:custGeom>
              <a:avLst/>
              <a:gdLst/>
              <a:ahLst/>
              <a:cxnLst/>
              <a:rect l="l" t="t" r="r" b="b"/>
              <a:pathLst>
                <a:path w="16931640">
                  <a:moveTo>
                    <a:pt x="16931421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40107" y="3769518"/>
              <a:ext cx="16931640" cy="0"/>
            </a:xfrm>
            <a:custGeom>
              <a:avLst/>
              <a:gdLst/>
              <a:ahLst/>
              <a:cxnLst/>
              <a:rect l="l" t="t" r="r" b="b"/>
              <a:pathLst>
                <a:path w="16931640">
                  <a:moveTo>
                    <a:pt x="0" y="0"/>
                  </a:moveTo>
                  <a:lnTo>
                    <a:pt x="16931421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848080" y="3795696"/>
              <a:ext cx="0" cy="6156960"/>
            </a:xfrm>
            <a:custGeom>
              <a:avLst/>
              <a:gdLst/>
              <a:ahLst/>
              <a:cxnLst/>
              <a:rect l="l" t="t" r="r" b="b"/>
              <a:pathLst>
                <a:path h="6156959">
                  <a:moveTo>
                    <a:pt x="0" y="0"/>
                  </a:moveTo>
                  <a:lnTo>
                    <a:pt x="0" y="615688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842844" y="3769518"/>
              <a:ext cx="10795" cy="6198870"/>
            </a:xfrm>
            <a:custGeom>
              <a:avLst/>
              <a:gdLst/>
              <a:ahLst/>
              <a:cxnLst/>
              <a:rect l="l" t="t" r="r" b="b"/>
              <a:pathLst>
                <a:path w="10794" h="6198870">
                  <a:moveTo>
                    <a:pt x="10464" y="6193536"/>
                  </a:moveTo>
                  <a:lnTo>
                    <a:pt x="8928" y="6189827"/>
                  </a:lnTo>
                  <a:lnTo>
                    <a:pt x="5232" y="6188303"/>
                  </a:lnTo>
                  <a:lnTo>
                    <a:pt x="1524" y="6189827"/>
                  </a:lnTo>
                  <a:lnTo>
                    <a:pt x="0" y="6193536"/>
                  </a:lnTo>
                  <a:lnTo>
                    <a:pt x="1524" y="6197231"/>
                  </a:lnTo>
                  <a:lnTo>
                    <a:pt x="5232" y="6198768"/>
                  </a:lnTo>
                  <a:lnTo>
                    <a:pt x="8928" y="6197231"/>
                  </a:lnTo>
                  <a:lnTo>
                    <a:pt x="10464" y="6193536"/>
                  </a:lnTo>
                  <a:close/>
                </a:path>
                <a:path w="10794" h="6198870">
                  <a:moveTo>
                    <a:pt x="10464" y="5245"/>
                  </a:moveTo>
                  <a:lnTo>
                    <a:pt x="8928" y="1536"/>
                  </a:lnTo>
                  <a:lnTo>
                    <a:pt x="5232" y="0"/>
                  </a:lnTo>
                  <a:lnTo>
                    <a:pt x="1524" y="1536"/>
                  </a:lnTo>
                  <a:lnTo>
                    <a:pt x="0" y="5245"/>
                  </a:lnTo>
                  <a:lnTo>
                    <a:pt x="1524" y="8940"/>
                  </a:lnTo>
                  <a:lnTo>
                    <a:pt x="5232" y="10477"/>
                  </a:lnTo>
                  <a:lnTo>
                    <a:pt x="8928" y="8940"/>
                  </a:lnTo>
                  <a:lnTo>
                    <a:pt x="10464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247597" y="3795696"/>
              <a:ext cx="0" cy="6115050"/>
            </a:xfrm>
            <a:custGeom>
              <a:avLst/>
              <a:gdLst/>
              <a:ahLst/>
              <a:cxnLst/>
              <a:rect l="l" t="t" r="r" b="b"/>
              <a:pathLst>
                <a:path h="6115050">
                  <a:moveTo>
                    <a:pt x="0" y="0"/>
                  </a:moveTo>
                  <a:lnTo>
                    <a:pt x="0" y="6114997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242353" y="3769518"/>
              <a:ext cx="10795" cy="6156960"/>
            </a:xfrm>
            <a:custGeom>
              <a:avLst/>
              <a:gdLst/>
              <a:ahLst/>
              <a:cxnLst/>
              <a:rect l="l" t="t" r="r" b="b"/>
              <a:pathLst>
                <a:path w="10795" h="6156959">
                  <a:moveTo>
                    <a:pt x="10477" y="6151651"/>
                  </a:moveTo>
                  <a:lnTo>
                    <a:pt x="8940" y="6147955"/>
                  </a:lnTo>
                  <a:lnTo>
                    <a:pt x="5232" y="6146419"/>
                  </a:lnTo>
                  <a:lnTo>
                    <a:pt x="1536" y="6147955"/>
                  </a:lnTo>
                  <a:lnTo>
                    <a:pt x="0" y="6151651"/>
                  </a:lnTo>
                  <a:lnTo>
                    <a:pt x="1536" y="6155360"/>
                  </a:lnTo>
                  <a:lnTo>
                    <a:pt x="5232" y="6156884"/>
                  </a:lnTo>
                  <a:lnTo>
                    <a:pt x="8940" y="6155360"/>
                  </a:lnTo>
                  <a:lnTo>
                    <a:pt x="10477" y="6151651"/>
                  </a:lnTo>
                  <a:close/>
                </a:path>
                <a:path w="10795" h="6156959">
                  <a:moveTo>
                    <a:pt x="10477" y="5245"/>
                  </a:moveTo>
                  <a:lnTo>
                    <a:pt x="8940" y="1536"/>
                  </a:lnTo>
                  <a:lnTo>
                    <a:pt x="5232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32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125376" y="3795696"/>
              <a:ext cx="0" cy="6115050"/>
            </a:xfrm>
            <a:custGeom>
              <a:avLst/>
              <a:gdLst/>
              <a:ahLst/>
              <a:cxnLst/>
              <a:rect l="l" t="t" r="r" b="b"/>
              <a:pathLst>
                <a:path h="6115050">
                  <a:moveTo>
                    <a:pt x="0" y="0"/>
                  </a:moveTo>
                  <a:lnTo>
                    <a:pt x="0" y="6114997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120137" y="3769518"/>
              <a:ext cx="10795" cy="6156960"/>
            </a:xfrm>
            <a:custGeom>
              <a:avLst/>
              <a:gdLst/>
              <a:ahLst/>
              <a:cxnLst/>
              <a:rect l="l" t="t" r="r" b="b"/>
              <a:pathLst>
                <a:path w="10795" h="6156959">
                  <a:moveTo>
                    <a:pt x="10464" y="6151651"/>
                  </a:moveTo>
                  <a:lnTo>
                    <a:pt x="8940" y="6147955"/>
                  </a:lnTo>
                  <a:lnTo>
                    <a:pt x="5232" y="6146419"/>
                  </a:lnTo>
                  <a:lnTo>
                    <a:pt x="1536" y="6147955"/>
                  </a:lnTo>
                  <a:lnTo>
                    <a:pt x="0" y="6151651"/>
                  </a:lnTo>
                  <a:lnTo>
                    <a:pt x="1536" y="6155360"/>
                  </a:lnTo>
                  <a:lnTo>
                    <a:pt x="5232" y="6156884"/>
                  </a:lnTo>
                  <a:lnTo>
                    <a:pt x="8940" y="6155360"/>
                  </a:lnTo>
                  <a:lnTo>
                    <a:pt x="10464" y="6151651"/>
                  </a:lnTo>
                  <a:close/>
                </a:path>
                <a:path w="10795" h="6156959">
                  <a:moveTo>
                    <a:pt x="10464" y="5245"/>
                  </a:moveTo>
                  <a:lnTo>
                    <a:pt x="8940" y="1536"/>
                  </a:lnTo>
                  <a:lnTo>
                    <a:pt x="5232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32" y="10477"/>
                  </a:lnTo>
                  <a:lnTo>
                    <a:pt x="8940" y="8940"/>
                  </a:lnTo>
                  <a:lnTo>
                    <a:pt x="10464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3264866" y="3795696"/>
              <a:ext cx="0" cy="6115050"/>
            </a:xfrm>
            <a:custGeom>
              <a:avLst/>
              <a:gdLst/>
              <a:ahLst/>
              <a:cxnLst/>
              <a:rect l="l" t="t" r="r" b="b"/>
              <a:pathLst>
                <a:path h="6115050">
                  <a:moveTo>
                    <a:pt x="0" y="0"/>
                  </a:moveTo>
                  <a:lnTo>
                    <a:pt x="0" y="6114997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3259625" y="3769518"/>
              <a:ext cx="10795" cy="6156960"/>
            </a:xfrm>
            <a:custGeom>
              <a:avLst/>
              <a:gdLst/>
              <a:ahLst/>
              <a:cxnLst/>
              <a:rect l="l" t="t" r="r" b="b"/>
              <a:pathLst>
                <a:path w="10794" h="6156959">
                  <a:moveTo>
                    <a:pt x="10464" y="6151651"/>
                  </a:moveTo>
                  <a:lnTo>
                    <a:pt x="8940" y="6147955"/>
                  </a:lnTo>
                  <a:lnTo>
                    <a:pt x="5232" y="6146419"/>
                  </a:lnTo>
                  <a:lnTo>
                    <a:pt x="1536" y="6147955"/>
                  </a:lnTo>
                  <a:lnTo>
                    <a:pt x="0" y="6151651"/>
                  </a:lnTo>
                  <a:lnTo>
                    <a:pt x="1536" y="6155360"/>
                  </a:lnTo>
                  <a:lnTo>
                    <a:pt x="5232" y="6156884"/>
                  </a:lnTo>
                  <a:lnTo>
                    <a:pt x="8940" y="6155360"/>
                  </a:lnTo>
                  <a:lnTo>
                    <a:pt x="10464" y="6151651"/>
                  </a:lnTo>
                  <a:close/>
                </a:path>
                <a:path w="10794" h="6156959">
                  <a:moveTo>
                    <a:pt x="10464" y="5245"/>
                  </a:moveTo>
                  <a:lnTo>
                    <a:pt x="8940" y="1536"/>
                  </a:lnTo>
                  <a:lnTo>
                    <a:pt x="5232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32" y="10477"/>
                  </a:lnTo>
                  <a:lnTo>
                    <a:pt x="8940" y="8940"/>
                  </a:lnTo>
                  <a:lnTo>
                    <a:pt x="10464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013446" y="3421750"/>
            <a:ext cx="56896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0" dirty="0">
                <a:latin typeface="Open Sans Extrabold"/>
                <a:cs typeface="Open Sans Extrabold"/>
              </a:rPr>
              <a:t>Topic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16946" y="3421750"/>
            <a:ext cx="189039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5" dirty="0">
                <a:latin typeface="Open Sans Extrabold"/>
                <a:cs typeface="Open Sans Extrabold"/>
              </a:rPr>
              <a:t>Use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70" dirty="0">
                <a:latin typeface="Open Sans Extrabold"/>
                <a:cs typeface="Open Sans Extrabold"/>
              </a:rPr>
              <a:t>case</a:t>
            </a:r>
            <a:r>
              <a:rPr sz="1650" b="1" spc="-5" dirty="0">
                <a:latin typeface="Open Sans Extrabold"/>
                <a:cs typeface="Open Sans Extrabold"/>
              </a:rPr>
              <a:t> </a:t>
            </a:r>
            <a:r>
              <a:rPr sz="1650" b="1" spc="-90" dirty="0">
                <a:latin typeface="Open Sans Extrabold"/>
                <a:cs typeface="Open Sans Extrabold"/>
              </a:rPr>
              <a:t>/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Feature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13446" y="2667847"/>
            <a:ext cx="116395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Integration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13446" y="3945294"/>
            <a:ext cx="1426210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Header</a:t>
            </a:r>
            <a:r>
              <a:rPr sz="1450" spc="-1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10" dirty="0">
                <a:solidFill>
                  <a:srgbClr val="4B4F51"/>
                </a:solidFill>
                <a:latin typeface="Open Sans"/>
                <a:cs typeface="Open Sans"/>
              </a:rPr>
              <a:t>/</a:t>
            </a:r>
            <a:r>
              <a:rPr sz="1450" spc="-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Footer</a:t>
            </a:r>
            <a:endParaRPr sz="1450">
              <a:latin typeface="Open Sans"/>
              <a:cs typeface="Open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13446" y="5428034"/>
            <a:ext cx="1268730" cy="5283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3700"/>
              </a:lnSpc>
              <a:spcBef>
                <a:spcPts val="90"/>
              </a:spcBef>
            </a:pP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Website</a:t>
            </a:r>
            <a:r>
              <a:rPr sz="1450" spc="-2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10" dirty="0">
                <a:solidFill>
                  <a:srgbClr val="4B4F51"/>
                </a:solidFill>
                <a:latin typeface="Open Sans"/>
                <a:cs typeface="Open Sans"/>
              </a:rPr>
              <a:t>-</a:t>
            </a:r>
            <a:r>
              <a:rPr sz="1450" spc="-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Cart </a:t>
            </a:r>
            <a:r>
              <a:rPr sz="1450" spc="-36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Icon</a:t>
            </a:r>
            <a:endParaRPr sz="1450">
              <a:latin typeface="Open Sans"/>
              <a:cs typeface="Open San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53316" y="3920228"/>
            <a:ext cx="4389120" cy="12820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75895" marR="151130">
              <a:lnSpc>
                <a:spcPct val="113700"/>
              </a:lnSpc>
              <a:spcBef>
                <a:spcPts val="90"/>
              </a:spcBef>
            </a:pP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Website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specific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10" dirty="0">
                <a:solidFill>
                  <a:srgbClr val="4B4F51"/>
                </a:solidFill>
                <a:latin typeface="Open Sans"/>
                <a:cs typeface="Open Sans"/>
              </a:rPr>
              <a:t>/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 personalized</a:t>
            </a: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Header Footer </a:t>
            </a:r>
            <a:r>
              <a:rPr sz="1450" spc="-36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Integration (push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of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navigation structure; </a:t>
            </a: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consumption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of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content and function) </a:t>
            </a: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considere UX and design based on </a:t>
            </a: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Web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UI </a:t>
            </a: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Toolkit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including logged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in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status</a:t>
            </a:r>
            <a:endParaRPr sz="1450">
              <a:latin typeface="Open Sans"/>
              <a:cs typeface="Open San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848080" y="5272090"/>
            <a:ext cx="4399915" cy="1518285"/>
          </a:xfrm>
          <a:prstGeom prst="rect">
            <a:avLst/>
          </a:prstGeom>
          <a:ln w="10470">
            <a:solidFill>
              <a:srgbClr val="B4B5B7"/>
            </a:solidFill>
          </a:ln>
        </p:spPr>
        <p:txBody>
          <a:bodyPr vert="horz" wrap="square" lIns="0" tIns="167640" rIns="0" bIns="0" rtlCol="0">
            <a:spAutoFit/>
          </a:bodyPr>
          <a:lstStyle/>
          <a:p>
            <a:pPr marL="180975" marR="149225">
              <a:lnSpc>
                <a:spcPct val="113700"/>
              </a:lnSpc>
              <a:spcBef>
                <a:spcPts val="1320"/>
              </a:spcBef>
            </a:pP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Minibasket: Beside the shopping basket icon </a:t>
            </a: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in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the header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of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the </a:t>
            </a: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DC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websites the </a:t>
            </a: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number </a:t>
            </a:r>
            <a:r>
              <a:rPr sz="1450" spc="3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of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items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 the basket </a:t>
            </a:r>
            <a:r>
              <a:rPr sz="1450" spc="10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 displayed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(only </a:t>
            </a:r>
            <a:r>
              <a:rPr sz="1450" spc="10" dirty="0">
                <a:solidFill>
                  <a:srgbClr val="4B4F51"/>
                </a:solidFill>
                <a:latin typeface="Open Sans"/>
                <a:cs typeface="Open Sans"/>
              </a:rPr>
              <a:t>if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&gt;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0). </a:t>
            </a:r>
            <a:r>
              <a:rPr sz="1450" spc="-36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10" dirty="0">
                <a:solidFill>
                  <a:srgbClr val="4B4F51"/>
                </a:solidFill>
                <a:latin typeface="Open Sans"/>
                <a:cs typeface="Open Sans"/>
              </a:rPr>
              <a:t>It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has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be always up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date (refreshed after </a:t>
            </a:r>
            <a:r>
              <a:rPr sz="1450" spc="-36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add/delete).</a:t>
            </a:r>
            <a:endParaRPr sz="1450">
              <a:latin typeface="Open Sans"/>
              <a:cs typeface="Open San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48080" y="6790369"/>
            <a:ext cx="4399915" cy="995044"/>
          </a:xfrm>
          <a:prstGeom prst="rect">
            <a:avLst/>
          </a:prstGeom>
          <a:ln w="10470">
            <a:solidFill>
              <a:srgbClr val="B4B5B7"/>
            </a:solidFill>
          </a:ln>
        </p:spPr>
        <p:txBody>
          <a:bodyPr vert="horz" wrap="square" lIns="0" tIns="156845" rIns="0" bIns="0" rtlCol="0">
            <a:spAutoFit/>
          </a:bodyPr>
          <a:lstStyle/>
          <a:p>
            <a:pPr marL="180975" marR="265430">
              <a:lnSpc>
                <a:spcPct val="113700"/>
              </a:lnSpc>
              <a:spcBef>
                <a:spcPts val="1235"/>
              </a:spcBef>
            </a:pP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Provide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a list of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available Productgroups </a:t>
            </a: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and </a:t>
            </a:r>
            <a:r>
              <a:rPr sz="1450" spc="-36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families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 from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local</a:t>
            </a: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catalog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local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 website</a:t>
            </a:r>
            <a:endParaRPr sz="1450">
              <a:latin typeface="Open Sans"/>
              <a:cs typeface="Open Sans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1005205" y="5266855"/>
            <a:ext cx="16963390" cy="4041775"/>
            <a:chOff x="1005205" y="5266855"/>
            <a:chExt cx="16963390" cy="4041775"/>
          </a:xfrm>
        </p:grpSpPr>
        <p:sp>
          <p:nvSpPr>
            <p:cNvPr id="25" name="object 25"/>
            <p:cNvSpPr/>
            <p:nvPr/>
          </p:nvSpPr>
          <p:spPr>
            <a:xfrm>
              <a:off x="1031382" y="5272090"/>
              <a:ext cx="16921480" cy="0"/>
            </a:xfrm>
            <a:custGeom>
              <a:avLst/>
              <a:gdLst/>
              <a:ahLst/>
              <a:cxnLst/>
              <a:rect l="l" t="t" r="r" b="b"/>
              <a:pathLst>
                <a:path w="16921480">
                  <a:moveTo>
                    <a:pt x="0" y="0"/>
                  </a:moveTo>
                  <a:lnTo>
                    <a:pt x="16920950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005192" y="5266861"/>
              <a:ext cx="16963390" cy="10795"/>
            </a:xfrm>
            <a:custGeom>
              <a:avLst/>
              <a:gdLst/>
              <a:ahLst/>
              <a:cxnLst/>
              <a:rect l="l" t="t" r="r" b="b"/>
              <a:pathLst>
                <a:path w="16963390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6963390" h="10795">
                  <a:moveTo>
                    <a:pt x="16962844" y="5232"/>
                  </a:moveTo>
                  <a:lnTo>
                    <a:pt x="16961308" y="1536"/>
                  </a:lnTo>
                  <a:lnTo>
                    <a:pt x="16957612" y="0"/>
                  </a:lnTo>
                  <a:lnTo>
                    <a:pt x="16953903" y="1536"/>
                  </a:lnTo>
                  <a:lnTo>
                    <a:pt x="16952367" y="5232"/>
                  </a:lnTo>
                  <a:lnTo>
                    <a:pt x="16953903" y="8940"/>
                  </a:lnTo>
                  <a:lnTo>
                    <a:pt x="16957612" y="10477"/>
                  </a:lnTo>
                  <a:lnTo>
                    <a:pt x="16961308" y="8940"/>
                  </a:lnTo>
                  <a:lnTo>
                    <a:pt x="16962844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031382" y="6790369"/>
              <a:ext cx="16795750" cy="0"/>
            </a:xfrm>
            <a:custGeom>
              <a:avLst/>
              <a:gdLst/>
              <a:ahLst/>
              <a:cxnLst/>
              <a:rect l="l" t="t" r="r" b="b"/>
              <a:pathLst>
                <a:path w="16795750">
                  <a:moveTo>
                    <a:pt x="0" y="0"/>
                  </a:moveTo>
                  <a:lnTo>
                    <a:pt x="16795300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005192" y="6785133"/>
              <a:ext cx="16837660" cy="10795"/>
            </a:xfrm>
            <a:custGeom>
              <a:avLst/>
              <a:gdLst/>
              <a:ahLst/>
              <a:cxnLst/>
              <a:rect l="l" t="t" r="r" b="b"/>
              <a:pathLst>
                <a:path w="16837660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6837660" h="10795">
                  <a:moveTo>
                    <a:pt x="16837190" y="5245"/>
                  </a:moveTo>
                  <a:lnTo>
                    <a:pt x="16835654" y="1536"/>
                  </a:lnTo>
                  <a:lnTo>
                    <a:pt x="16831958" y="0"/>
                  </a:lnTo>
                  <a:lnTo>
                    <a:pt x="16828250" y="1536"/>
                  </a:lnTo>
                  <a:lnTo>
                    <a:pt x="16826726" y="5245"/>
                  </a:lnTo>
                  <a:lnTo>
                    <a:pt x="16828250" y="8940"/>
                  </a:lnTo>
                  <a:lnTo>
                    <a:pt x="16831958" y="10477"/>
                  </a:lnTo>
                  <a:lnTo>
                    <a:pt x="16835654" y="8940"/>
                  </a:lnTo>
                  <a:lnTo>
                    <a:pt x="16837190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031382" y="7785103"/>
              <a:ext cx="16851630" cy="0"/>
            </a:xfrm>
            <a:custGeom>
              <a:avLst/>
              <a:gdLst/>
              <a:ahLst/>
              <a:cxnLst/>
              <a:rect l="l" t="t" r="r" b="b"/>
              <a:pathLst>
                <a:path w="16851630">
                  <a:moveTo>
                    <a:pt x="0" y="0"/>
                  </a:moveTo>
                  <a:lnTo>
                    <a:pt x="16851172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005192" y="7779873"/>
              <a:ext cx="16893540" cy="10795"/>
            </a:xfrm>
            <a:custGeom>
              <a:avLst/>
              <a:gdLst/>
              <a:ahLst/>
              <a:cxnLst/>
              <a:rect l="l" t="t" r="r" b="b"/>
              <a:pathLst>
                <a:path w="16893540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6893540" h="10795">
                  <a:moveTo>
                    <a:pt x="16893058" y="5232"/>
                  </a:moveTo>
                  <a:lnTo>
                    <a:pt x="16891534" y="1536"/>
                  </a:lnTo>
                  <a:lnTo>
                    <a:pt x="16887825" y="0"/>
                  </a:lnTo>
                  <a:lnTo>
                    <a:pt x="16884130" y="1536"/>
                  </a:lnTo>
                  <a:lnTo>
                    <a:pt x="16882593" y="5232"/>
                  </a:lnTo>
                  <a:lnTo>
                    <a:pt x="16884130" y="8940"/>
                  </a:lnTo>
                  <a:lnTo>
                    <a:pt x="16887825" y="10477"/>
                  </a:lnTo>
                  <a:lnTo>
                    <a:pt x="16891534" y="8940"/>
                  </a:lnTo>
                  <a:lnTo>
                    <a:pt x="16893058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031382" y="8298176"/>
              <a:ext cx="16851630" cy="0"/>
            </a:xfrm>
            <a:custGeom>
              <a:avLst/>
              <a:gdLst/>
              <a:ahLst/>
              <a:cxnLst/>
              <a:rect l="l" t="t" r="r" b="b"/>
              <a:pathLst>
                <a:path w="16851630">
                  <a:moveTo>
                    <a:pt x="0" y="0"/>
                  </a:moveTo>
                  <a:lnTo>
                    <a:pt x="16851172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005192" y="8292941"/>
              <a:ext cx="16893540" cy="10795"/>
            </a:xfrm>
            <a:custGeom>
              <a:avLst/>
              <a:gdLst/>
              <a:ahLst/>
              <a:cxnLst/>
              <a:rect l="l" t="t" r="r" b="b"/>
              <a:pathLst>
                <a:path w="16893540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6893540" h="10795">
                  <a:moveTo>
                    <a:pt x="16893058" y="5245"/>
                  </a:moveTo>
                  <a:lnTo>
                    <a:pt x="16891534" y="1536"/>
                  </a:lnTo>
                  <a:lnTo>
                    <a:pt x="16887825" y="0"/>
                  </a:lnTo>
                  <a:lnTo>
                    <a:pt x="16884130" y="1536"/>
                  </a:lnTo>
                  <a:lnTo>
                    <a:pt x="16882593" y="5245"/>
                  </a:lnTo>
                  <a:lnTo>
                    <a:pt x="16884130" y="8940"/>
                  </a:lnTo>
                  <a:lnTo>
                    <a:pt x="16887825" y="10477"/>
                  </a:lnTo>
                  <a:lnTo>
                    <a:pt x="16891534" y="8940"/>
                  </a:lnTo>
                  <a:lnTo>
                    <a:pt x="16893058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031382" y="9303381"/>
              <a:ext cx="16921480" cy="0"/>
            </a:xfrm>
            <a:custGeom>
              <a:avLst/>
              <a:gdLst/>
              <a:ahLst/>
              <a:cxnLst/>
              <a:rect l="l" t="t" r="r" b="b"/>
              <a:pathLst>
                <a:path w="16921480">
                  <a:moveTo>
                    <a:pt x="0" y="0"/>
                  </a:moveTo>
                  <a:lnTo>
                    <a:pt x="16920950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005192" y="9298146"/>
              <a:ext cx="16963390" cy="10795"/>
            </a:xfrm>
            <a:custGeom>
              <a:avLst/>
              <a:gdLst/>
              <a:ahLst/>
              <a:cxnLst/>
              <a:rect l="l" t="t" r="r" b="b"/>
              <a:pathLst>
                <a:path w="16963390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6963390" h="10795">
                  <a:moveTo>
                    <a:pt x="16962844" y="5245"/>
                  </a:moveTo>
                  <a:lnTo>
                    <a:pt x="16961308" y="1536"/>
                  </a:lnTo>
                  <a:lnTo>
                    <a:pt x="16957612" y="0"/>
                  </a:lnTo>
                  <a:lnTo>
                    <a:pt x="16953903" y="1536"/>
                  </a:lnTo>
                  <a:lnTo>
                    <a:pt x="16952367" y="5245"/>
                  </a:lnTo>
                  <a:lnTo>
                    <a:pt x="16953903" y="8940"/>
                  </a:lnTo>
                  <a:lnTo>
                    <a:pt x="16957612" y="10477"/>
                  </a:lnTo>
                  <a:lnTo>
                    <a:pt x="16961308" y="8940"/>
                  </a:lnTo>
                  <a:lnTo>
                    <a:pt x="16962844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7432099" y="3170448"/>
            <a:ext cx="147637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MVP</a:t>
            </a:r>
            <a:endParaRPr sz="1650">
              <a:latin typeface="Open Sans Extrabold"/>
              <a:cs typeface="Open Sans Extrabold"/>
            </a:endParaRPr>
          </a:p>
          <a:p>
            <a:pPr marL="12700">
              <a:lnSpc>
                <a:spcPct val="100000"/>
              </a:lnSpc>
            </a:pPr>
            <a:r>
              <a:rPr sz="1650" b="1" spc="-80" dirty="0">
                <a:latin typeface="Open Sans Extrabold"/>
                <a:cs typeface="Open Sans Extrabold"/>
              </a:rPr>
              <a:t>Relevant</a:t>
            </a:r>
            <a:r>
              <a:rPr sz="1650" b="1" spc="-30" dirty="0">
                <a:latin typeface="Open Sans Extrabold"/>
                <a:cs typeface="Open Sans Extrabold"/>
              </a:rPr>
              <a:t> </a:t>
            </a:r>
            <a:r>
              <a:rPr sz="1650" b="1" spc="-85" dirty="0">
                <a:latin typeface="Open Sans Extrabold"/>
                <a:cs typeface="Open Sans Extrabold"/>
              </a:rPr>
              <a:t>(Y/N)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45" name="object 4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9208589" y="3421750"/>
            <a:ext cx="113157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Comments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3382913" y="3421750"/>
            <a:ext cx="280606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Evaluation</a:t>
            </a:r>
            <a:r>
              <a:rPr sz="1650" b="1" spc="-2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of</a:t>
            </a:r>
            <a:r>
              <a:rPr sz="1650" b="1" spc="-15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requirements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92505" y="6935842"/>
            <a:ext cx="1595120" cy="7791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3700"/>
              </a:lnSpc>
              <a:spcBef>
                <a:spcPts val="90"/>
              </a:spcBef>
            </a:pP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Website</a:t>
            </a:r>
            <a:r>
              <a:rPr sz="1450" spc="-1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10" dirty="0">
                <a:solidFill>
                  <a:srgbClr val="4B4F51"/>
                </a:solidFill>
                <a:latin typeface="Open Sans"/>
                <a:cs typeface="Open Sans"/>
              </a:rPr>
              <a:t>-</a:t>
            </a:r>
            <a:r>
              <a:rPr sz="1450" spc="-1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Product </a:t>
            </a:r>
            <a:r>
              <a:rPr sz="1450" spc="-36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finder on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local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homepage</a:t>
            </a:r>
            <a:endParaRPr sz="1450">
              <a:latin typeface="Open Sans"/>
              <a:cs typeface="Open Sans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92505" y="7966051"/>
            <a:ext cx="833755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Branding</a:t>
            </a:r>
            <a:endParaRPr sz="1450">
              <a:latin typeface="Open Sans"/>
              <a:cs typeface="Open San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992505" y="8443649"/>
            <a:ext cx="1743075" cy="5283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3700"/>
              </a:lnSpc>
              <a:spcBef>
                <a:spcPts val="90"/>
              </a:spcBef>
            </a:pP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Domain</a:t>
            </a:r>
            <a:r>
              <a:rPr sz="1450" spc="-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10" dirty="0">
                <a:solidFill>
                  <a:srgbClr val="4B4F51"/>
                </a:solidFill>
                <a:latin typeface="Open Sans"/>
                <a:cs typeface="Open Sans"/>
              </a:rPr>
              <a:t>/</a:t>
            </a:r>
            <a:r>
              <a:rPr sz="1450" spc="-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Channel</a:t>
            </a:r>
            <a:r>
              <a:rPr sz="1450" spc="-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10" dirty="0">
                <a:solidFill>
                  <a:srgbClr val="4B4F51"/>
                </a:solidFill>
                <a:latin typeface="Open Sans"/>
                <a:cs typeface="Open Sans"/>
              </a:rPr>
              <a:t>/ </a:t>
            </a:r>
            <a:r>
              <a:rPr sz="1450" spc="-36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Language</a:t>
            </a:r>
            <a:endParaRPr sz="1450">
              <a:latin typeface="Open Sans"/>
              <a:cs typeface="Open San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848080" y="7785103"/>
            <a:ext cx="4399915" cy="513080"/>
          </a:xfrm>
          <a:prstGeom prst="rect">
            <a:avLst/>
          </a:prstGeom>
          <a:ln w="10470">
            <a:solidFill>
              <a:srgbClr val="B4B5B7"/>
            </a:solidFill>
          </a:ln>
        </p:spPr>
        <p:txBody>
          <a:bodyPr vert="horz" wrap="square" lIns="0" tIns="197485" rIns="0" bIns="0" rtlCol="0">
            <a:spAutoFit/>
          </a:bodyPr>
          <a:lstStyle/>
          <a:p>
            <a:pPr marL="198755">
              <a:lnSpc>
                <a:spcPct val="100000"/>
              </a:lnSpc>
              <a:spcBef>
                <a:spcPts val="1555"/>
              </a:spcBef>
            </a:pP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Branding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according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Cooporate Design</a:t>
            </a:r>
            <a:endParaRPr sz="1450">
              <a:latin typeface="Open Sans"/>
              <a:cs typeface="Open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848080" y="8298176"/>
            <a:ext cx="4399915" cy="1005205"/>
          </a:xfrm>
          <a:prstGeom prst="rect">
            <a:avLst/>
          </a:prstGeom>
          <a:ln w="10470">
            <a:solidFill>
              <a:srgbClr val="B4B5B7"/>
            </a:solidFill>
          </a:ln>
        </p:spPr>
        <p:txBody>
          <a:bodyPr vert="horz" wrap="square" lIns="0" tIns="186055" rIns="0" bIns="0" rtlCol="0">
            <a:spAutoFit/>
          </a:bodyPr>
          <a:lstStyle/>
          <a:p>
            <a:pPr marL="198755">
              <a:lnSpc>
                <a:spcPct val="100000"/>
              </a:lnSpc>
              <a:spcBef>
                <a:spcPts val="1465"/>
              </a:spcBef>
            </a:pP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  <a:hlinkClick r:id="rId2"/>
              </a:rPr>
              <a:t>www.example.com/&lt;language</a:t>
            </a:r>
            <a:r>
              <a:rPr sz="1450" spc="30" dirty="0">
                <a:solidFill>
                  <a:srgbClr val="4B4F51"/>
                </a:solidFill>
                <a:latin typeface="Open Sans"/>
                <a:cs typeface="Open Sans"/>
                <a:hlinkClick r:id="rId2"/>
              </a:rPr>
              <a:t>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2</a:t>
            </a: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digit&gt;/</a:t>
            </a:r>
            <a:endParaRPr sz="1450">
              <a:latin typeface="Open Sans"/>
              <a:cs typeface="Open Sans"/>
            </a:endParaRPr>
          </a:p>
          <a:p>
            <a:pPr marL="198755">
              <a:lnSpc>
                <a:spcPct val="100000"/>
              </a:lnSpc>
              <a:spcBef>
                <a:spcPts val="240"/>
              </a:spcBef>
            </a:pP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&lt;country</a:t>
            </a:r>
            <a:r>
              <a:rPr sz="145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2</a:t>
            </a:r>
            <a:r>
              <a:rPr sz="1450" spc="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digit&gt;</a:t>
            </a:r>
            <a:endParaRPr sz="1450">
              <a:latin typeface="Open Sans"/>
              <a:cs typeface="Open Sans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034264" y="9448792"/>
            <a:ext cx="3542665" cy="5283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3700"/>
              </a:lnSpc>
              <a:spcBef>
                <a:spcPts val="90"/>
              </a:spcBef>
            </a:pP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Content consumption from </a:t>
            </a: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WCMS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(First </a:t>
            </a:r>
            <a:r>
              <a:rPr sz="1450" spc="-36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Spirit)</a:t>
            </a:r>
            <a:endParaRPr sz="1450">
              <a:latin typeface="Open Sans"/>
              <a:cs typeface="Open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020399" y="9473858"/>
            <a:ext cx="734060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Content</a:t>
            </a:r>
            <a:endParaRPr sz="1450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/>
          <p:cNvGrpSpPr/>
          <p:nvPr/>
        </p:nvGrpSpPr>
        <p:grpSpPr>
          <a:xfrm>
            <a:off x="1034710" y="3345285"/>
            <a:ext cx="16942435" cy="6832600"/>
            <a:chOff x="1034710" y="3345285"/>
            <a:chExt cx="16942435" cy="6832600"/>
          </a:xfrm>
        </p:grpSpPr>
        <p:sp>
          <p:nvSpPr>
            <p:cNvPr id="5" name="object 5"/>
            <p:cNvSpPr/>
            <p:nvPr/>
          </p:nvSpPr>
          <p:spPr>
            <a:xfrm>
              <a:off x="1040104" y="3350687"/>
              <a:ext cx="16931640" cy="0"/>
            </a:xfrm>
            <a:custGeom>
              <a:avLst/>
              <a:gdLst/>
              <a:ahLst/>
              <a:cxnLst/>
              <a:rect l="l" t="t" r="r" b="b"/>
              <a:pathLst>
                <a:path w="16931640">
                  <a:moveTo>
                    <a:pt x="16931421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40107" y="3350683"/>
              <a:ext cx="16931640" cy="0"/>
            </a:xfrm>
            <a:custGeom>
              <a:avLst/>
              <a:gdLst/>
              <a:ahLst/>
              <a:cxnLst/>
              <a:rect l="l" t="t" r="r" b="b"/>
              <a:pathLst>
                <a:path w="16931640">
                  <a:moveTo>
                    <a:pt x="0" y="0"/>
                  </a:moveTo>
                  <a:lnTo>
                    <a:pt x="16931421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848080" y="3376860"/>
              <a:ext cx="0" cy="6785609"/>
            </a:xfrm>
            <a:custGeom>
              <a:avLst/>
              <a:gdLst/>
              <a:ahLst/>
              <a:cxnLst/>
              <a:rect l="l" t="t" r="r" b="b"/>
              <a:pathLst>
                <a:path h="6785609">
                  <a:moveTo>
                    <a:pt x="0" y="0"/>
                  </a:moveTo>
                  <a:lnTo>
                    <a:pt x="0" y="6785133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842844" y="3350684"/>
              <a:ext cx="10795" cy="6827520"/>
            </a:xfrm>
            <a:custGeom>
              <a:avLst/>
              <a:gdLst/>
              <a:ahLst/>
              <a:cxnLst/>
              <a:rect l="l" t="t" r="r" b="b"/>
              <a:pathLst>
                <a:path w="10794" h="6827520">
                  <a:moveTo>
                    <a:pt x="10464" y="6821792"/>
                  </a:moveTo>
                  <a:lnTo>
                    <a:pt x="8928" y="6818084"/>
                  </a:lnTo>
                  <a:lnTo>
                    <a:pt x="5232" y="6816547"/>
                  </a:lnTo>
                  <a:lnTo>
                    <a:pt x="1524" y="6818084"/>
                  </a:lnTo>
                  <a:lnTo>
                    <a:pt x="0" y="6821792"/>
                  </a:lnTo>
                  <a:lnTo>
                    <a:pt x="1524" y="6825488"/>
                  </a:lnTo>
                  <a:lnTo>
                    <a:pt x="5232" y="6827025"/>
                  </a:lnTo>
                  <a:lnTo>
                    <a:pt x="8928" y="6825488"/>
                  </a:lnTo>
                  <a:lnTo>
                    <a:pt x="10464" y="6821792"/>
                  </a:lnTo>
                  <a:close/>
                </a:path>
                <a:path w="10794" h="6827520">
                  <a:moveTo>
                    <a:pt x="10464" y="5245"/>
                  </a:moveTo>
                  <a:lnTo>
                    <a:pt x="8928" y="1536"/>
                  </a:lnTo>
                  <a:lnTo>
                    <a:pt x="5232" y="0"/>
                  </a:lnTo>
                  <a:lnTo>
                    <a:pt x="1524" y="1536"/>
                  </a:lnTo>
                  <a:lnTo>
                    <a:pt x="0" y="5245"/>
                  </a:lnTo>
                  <a:lnTo>
                    <a:pt x="1524" y="8940"/>
                  </a:lnTo>
                  <a:lnTo>
                    <a:pt x="5232" y="10477"/>
                  </a:lnTo>
                  <a:lnTo>
                    <a:pt x="8928" y="8940"/>
                  </a:lnTo>
                  <a:lnTo>
                    <a:pt x="10464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247597" y="3376860"/>
              <a:ext cx="0" cy="6739255"/>
            </a:xfrm>
            <a:custGeom>
              <a:avLst/>
              <a:gdLst/>
              <a:ahLst/>
              <a:cxnLst/>
              <a:rect l="l" t="t" r="r" b="b"/>
              <a:pathLst>
                <a:path h="6739255">
                  <a:moveTo>
                    <a:pt x="0" y="0"/>
                  </a:moveTo>
                  <a:lnTo>
                    <a:pt x="0" y="6738998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242353" y="3350684"/>
              <a:ext cx="10795" cy="6781165"/>
            </a:xfrm>
            <a:custGeom>
              <a:avLst/>
              <a:gdLst/>
              <a:ahLst/>
              <a:cxnLst/>
              <a:rect l="l" t="t" r="r" b="b"/>
              <a:pathLst>
                <a:path w="10795" h="6781165">
                  <a:moveTo>
                    <a:pt x="10477" y="6775653"/>
                  </a:moveTo>
                  <a:lnTo>
                    <a:pt x="8940" y="6771945"/>
                  </a:lnTo>
                  <a:lnTo>
                    <a:pt x="5232" y="6770421"/>
                  </a:lnTo>
                  <a:lnTo>
                    <a:pt x="1536" y="6771945"/>
                  </a:lnTo>
                  <a:lnTo>
                    <a:pt x="0" y="6775653"/>
                  </a:lnTo>
                  <a:lnTo>
                    <a:pt x="1536" y="6779349"/>
                  </a:lnTo>
                  <a:lnTo>
                    <a:pt x="5232" y="6780885"/>
                  </a:lnTo>
                  <a:lnTo>
                    <a:pt x="8940" y="6779349"/>
                  </a:lnTo>
                  <a:lnTo>
                    <a:pt x="10477" y="6775653"/>
                  </a:lnTo>
                  <a:close/>
                </a:path>
                <a:path w="10795" h="6781165">
                  <a:moveTo>
                    <a:pt x="10477" y="5245"/>
                  </a:moveTo>
                  <a:lnTo>
                    <a:pt x="8940" y="1536"/>
                  </a:lnTo>
                  <a:lnTo>
                    <a:pt x="5232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32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125376" y="3376860"/>
              <a:ext cx="0" cy="6739255"/>
            </a:xfrm>
            <a:custGeom>
              <a:avLst/>
              <a:gdLst/>
              <a:ahLst/>
              <a:cxnLst/>
              <a:rect l="l" t="t" r="r" b="b"/>
              <a:pathLst>
                <a:path h="6739255">
                  <a:moveTo>
                    <a:pt x="0" y="0"/>
                  </a:moveTo>
                  <a:lnTo>
                    <a:pt x="0" y="6738998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120137" y="3350684"/>
              <a:ext cx="10795" cy="6781165"/>
            </a:xfrm>
            <a:custGeom>
              <a:avLst/>
              <a:gdLst/>
              <a:ahLst/>
              <a:cxnLst/>
              <a:rect l="l" t="t" r="r" b="b"/>
              <a:pathLst>
                <a:path w="10795" h="6781165">
                  <a:moveTo>
                    <a:pt x="10464" y="6775653"/>
                  </a:moveTo>
                  <a:lnTo>
                    <a:pt x="8940" y="6771945"/>
                  </a:lnTo>
                  <a:lnTo>
                    <a:pt x="5232" y="6770421"/>
                  </a:lnTo>
                  <a:lnTo>
                    <a:pt x="1536" y="6771945"/>
                  </a:lnTo>
                  <a:lnTo>
                    <a:pt x="0" y="6775653"/>
                  </a:lnTo>
                  <a:lnTo>
                    <a:pt x="1536" y="6779349"/>
                  </a:lnTo>
                  <a:lnTo>
                    <a:pt x="5232" y="6780885"/>
                  </a:lnTo>
                  <a:lnTo>
                    <a:pt x="8940" y="6779349"/>
                  </a:lnTo>
                  <a:lnTo>
                    <a:pt x="10464" y="6775653"/>
                  </a:lnTo>
                  <a:close/>
                </a:path>
                <a:path w="10795" h="6781165">
                  <a:moveTo>
                    <a:pt x="10464" y="5245"/>
                  </a:moveTo>
                  <a:lnTo>
                    <a:pt x="8940" y="1536"/>
                  </a:lnTo>
                  <a:lnTo>
                    <a:pt x="5232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32" y="10477"/>
                  </a:lnTo>
                  <a:lnTo>
                    <a:pt x="8940" y="8940"/>
                  </a:lnTo>
                  <a:lnTo>
                    <a:pt x="10464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3264866" y="3376860"/>
              <a:ext cx="0" cy="6739255"/>
            </a:xfrm>
            <a:custGeom>
              <a:avLst/>
              <a:gdLst/>
              <a:ahLst/>
              <a:cxnLst/>
              <a:rect l="l" t="t" r="r" b="b"/>
              <a:pathLst>
                <a:path h="6739255">
                  <a:moveTo>
                    <a:pt x="0" y="0"/>
                  </a:moveTo>
                  <a:lnTo>
                    <a:pt x="0" y="6738998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3259625" y="3350684"/>
              <a:ext cx="10795" cy="6781165"/>
            </a:xfrm>
            <a:custGeom>
              <a:avLst/>
              <a:gdLst/>
              <a:ahLst/>
              <a:cxnLst/>
              <a:rect l="l" t="t" r="r" b="b"/>
              <a:pathLst>
                <a:path w="10794" h="6781165">
                  <a:moveTo>
                    <a:pt x="10464" y="6775653"/>
                  </a:moveTo>
                  <a:lnTo>
                    <a:pt x="8940" y="6771945"/>
                  </a:lnTo>
                  <a:lnTo>
                    <a:pt x="5232" y="6770421"/>
                  </a:lnTo>
                  <a:lnTo>
                    <a:pt x="1536" y="6771945"/>
                  </a:lnTo>
                  <a:lnTo>
                    <a:pt x="0" y="6775653"/>
                  </a:lnTo>
                  <a:lnTo>
                    <a:pt x="1536" y="6779349"/>
                  </a:lnTo>
                  <a:lnTo>
                    <a:pt x="5232" y="6780885"/>
                  </a:lnTo>
                  <a:lnTo>
                    <a:pt x="8940" y="6779349"/>
                  </a:lnTo>
                  <a:lnTo>
                    <a:pt x="10464" y="6775653"/>
                  </a:lnTo>
                  <a:close/>
                </a:path>
                <a:path w="10794" h="6781165">
                  <a:moveTo>
                    <a:pt x="10464" y="5245"/>
                  </a:moveTo>
                  <a:lnTo>
                    <a:pt x="8940" y="1536"/>
                  </a:lnTo>
                  <a:lnTo>
                    <a:pt x="5232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32" y="10477"/>
                  </a:lnTo>
                  <a:lnTo>
                    <a:pt x="8940" y="8940"/>
                  </a:lnTo>
                  <a:lnTo>
                    <a:pt x="10464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013446" y="2919147"/>
            <a:ext cx="56896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0" dirty="0">
                <a:latin typeface="Open Sans Extrabold"/>
                <a:cs typeface="Open Sans Extrabold"/>
              </a:rPr>
              <a:t>Topic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16946" y="2919147"/>
            <a:ext cx="189039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5" dirty="0">
                <a:latin typeface="Open Sans Extrabold"/>
                <a:cs typeface="Open Sans Extrabold"/>
              </a:rPr>
              <a:t>Use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70" dirty="0">
                <a:latin typeface="Open Sans Extrabold"/>
                <a:cs typeface="Open Sans Extrabold"/>
              </a:rPr>
              <a:t>case</a:t>
            </a:r>
            <a:r>
              <a:rPr sz="1650" b="1" spc="-5" dirty="0">
                <a:latin typeface="Open Sans Extrabold"/>
                <a:cs typeface="Open Sans Extrabold"/>
              </a:rPr>
              <a:t> </a:t>
            </a:r>
            <a:r>
              <a:rPr sz="1650" b="1" spc="-90" dirty="0">
                <a:latin typeface="Open Sans Extrabold"/>
                <a:cs typeface="Open Sans Extrabold"/>
              </a:rPr>
              <a:t>/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Feature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13446" y="2290894"/>
            <a:ext cx="116395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Integration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853316" y="3542269"/>
            <a:ext cx="4389120" cy="7791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75895" marR="536575" algn="just">
              <a:lnSpc>
                <a:spcPct val="113700"/>
              </a:lnSpc>
              <a:spcBef>
                <a:spcPts val="90"/>
              </a:spcBef>
            </a:pP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CIAM (authentication;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login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with Example </a:t>
            </a:r>
            <a:r>
              <a:rPr sz="1450" spc="-36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ID) </a:t>
            </a:r>
            <a:r>
              <a:rPr sz="1450" spc="10" dirty="0">
                <a:solidFill>
                  <a:srgbClr val="4B4F51"/>
                </a:solidFill>
                <a:latin typeface="Open Sans"/>
                <a:cs typeface="Open Sans"/>
              </a:rPr>
              <a:t>/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Keykloack Integration (authorization; </a:t>
            </a:r>
            <a:r>
              <a:rPr sz="1450" spc="-36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Open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 ID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Connect)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10" dirty="0">
                <a:solidFill>
                  <a:srgbClr val="4B4F51"/>
                </a:solidFill>
                <a:latin typeface="Open Sans"/>
                <a:cs typeface="Open Sans"/>
              </a:rPr>
              <a:t>/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SSO</a:t>
            </a:r>
            <a:endParaRPr sz="1450">
              <a:latin typeface="Open Sans"/>
              <a:cs typeface="Open San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48080" y="4397771"/>
            <a:ext cx="4399915" cy="748665"/>
          </a:xfrm>
          <a:prstGeom prst="rect">
            <a:avLst/>
          </a:prstGeom>
          <a:ln w="10470">
            <a:solidFill>
              <a:srgbClr val="B4B5B7"/>
            </a:solidFill>
          </a:ln>
        </p:spPr>
        <p:txBody>
          <a:bodyPr vert="horz" wrap="square" lIns="0" tIns="162560" rIns="0" bIns="0" rtlCol="0">
            <a:spAutoFit/>
          </a:bodyPr>
          <a:lstStyle/>
          <a:p>
            <a:pPr marL="180975" marR="127635">
              <a:lnSpc>
                <a:spcPct val="113700"/>
              </a:lnSpc>
              <a:spcBef>
                <a:spcPts val="1280"/>
              </a:spcBef>
            </a:pP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Integration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of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Tealium Tag </a:t>
            </a: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Management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(as </a:t>
            </a: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base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 for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 chat and google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 analytics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 integration)</a:t>
            </a:r>
            <a:endParaRPr sz="1450">
              <a:latin typeface="Open Sans"/>
              <a:cs typeface="Open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48080" y="5146440"/>
            <a:ext cx="4399915" cy="1508125"/>
          </a:xfrm>
          <a:prstGeom prst="rect">
            <a:avLst/>
          </a:prstGeom>
          <a:ln w="10470">
            <a:solidFill>
              <a:srgbClr val="B4B5B7"/>
            </a:solidFill>
          </a:ln>
        </p:spPr>
        <p:txBody>
          <a:bodyPr vert="horz" wrap="square" lIns="0" tIns="167640" rIns="0" bIns="0" rtlCol="0">
            <a:spAutoFit/>
          </a:bodyPr>
          <a:lstStyle/>
          <a:p>
            <a:pPr marL="180975" marR="44450">
              <a:lnSpc>
                <a:spcPct val="113700"/>
              </a:lnSpc>
              <a:spcBef>
                <a:spcPts val="1320"/>
              </a:spcBef>
            </a:pP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SAP connection (order information; Customer </a:t>
            </a: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master data; ATP; Leadtime;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Pricing;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Order </a:t>
            </a:r>
            <a:r>
              <a:rPr sz="1450" spc="10" dirty="0">
                <a:solidFill>
                  <a:srgbClr val="4B4F51"/>
                </a:solidFill>
                <a:latin typeface="Open Sans"/>
                <a:cs typeface="Open Sans"/>
              </a:rPr>
              <a:t>/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Inquiry</a:t>
            </a:r>
            <a:r>
              <a:rPr sz="1450" spc="-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creation;</a:t>
            </a:r>
            <a:r>
              <a:rPr sz="1450" spc="38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IAM</a:t>
            </a:r>
            <a:r>
              <a:rPr sz="145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Business</a:t>
            </a:r>
            <a:r>
              <a:rPr sz="145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(Serialnumbers; </a:t>
            </a:r>
            <a:r>
              <a:rPr sz="1450" spc="-36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OEM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Numbers);</a:t>
            </a: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Customer material numbers; </a:t>
            </a: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Stock;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Material master</a:t>
            </a:r>
            <a:endParaRPr sz="1450">
              <a:latin typeface="Open Sans"/>
              <a:cs typeface="Open San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48080" y="6654247"/>
            <a:ext cx="4399915" cy="534035"/>
          </a:xfrm>
          <a:prstGeom prst="rect">
            <a:avLst/>
          </a:prstGeom>
          <a:ln w="10470">
            <a:solidFill>
              <a:srgbClr val="B4B5B7"/>
            </a:solidFill>
          </a:ln>
        </p:spPr>
        <p:txBody>
          <a:bodyPr vert="horz" wrap="square" lIns="0" tIns="197485" rIns="0" bIns="0" rtlCol="0">
            <a:spAutoFit/>
          </a:bodyPr>
          <a:lstStyle/>
          <a:p>
            <a:pPr marL="180975">
              <a:lnSpc>
                <a:spcPct val="100000"/>
              </a:lnSpc>
              <a:spcBef>
                <a:spcPts val="1555"/>
              </a:spcBef>
            </a:pP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PIM</a:t>
            </a:r>
            <a:r>
              <a:rPr sz="1450" spc="-2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Integration</a:t>
            </a:r>
            <a:endParaRPr sz="1450">
              <a:latin typeface="Open Sans"/>
              <a:cs typeface="Open San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848080" y="7188262"/>
            <a:ext cx="4399915" cy="502920"/>
          </a:xfrm>
          <a:prstGeom prst="rect">
            <a:avLst/>
          </a:prstGeom>
          <a:ln w="10470">
            <a:solidFill>
              <a:srgbClr val="B4B5B7"/>
            </a:solidFill>
          </a:ln>
        </p:spPr>
        <p:txBody>
          <a:bodyPr vert="horz" wrap="square" lIns="0" tIns="166370" rIns="0" bIns="0" rtlCol="0">
            <a:spAutoFit/>
          </a:bodyPr>
          <a:lstStyle/>
          <a:p>
            <a:pPr marL="180975">
              <a:lnSpc>
                <a:spcPct val="100000"/>
              </a:lnSpc>
              <a:spcBef>
                <a:spcPts val="1310"/>
              </a:spcBef>
            </a:pPr>
            <a:r>
              <a:rPr sz="1450" spc="30" dirty="0">
                <a:solidFill>
                  <a:srgbClr val="4B4F51"/>
                </a:solidFill>
                <a:latin typeface="Open Sans"/>
                <a:cs typeface="Open Sans"/>
              </a:rPr>
              <a:t>MAM</a:t>
            </a:r>
            <a:r>
              <a:rPr sz="1450" spc="-2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integration</a:t>
            </a:r>
            <a:endParaRPr sz="1450">
              <a:latin typeface="Open Sans"/>
              <a:cs typeface="Open San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48080" y="7690865"/>
            <a:ext cx="4399915" cy="984885"/>
          </a:xfrm>
          <a:prstGeom prst="rect">
            <a:avLst/>
          </a:prstGeom>
          <a:ln w="10470">
            <a:solidFill>
              <a:srgbClr val="B4B5B7"/>
            </a:solidFill>
          </a:ln>
        </p:spPr>
        <p:txBody>
          <a:bodyPr vert="horz" wrap="square" lIns="0" tIns="135890" rIns="0" bIns="0" rtlCol="0">
            <a:spAutoFit/>
          </a:bodyPr>
          <a:lstStyle/>
          <a:p>
            <a:pPr marL="180975" marR="673735" algn="just">
              <a:lnSpc>
                <a:spcPct val="113700"/>
              </a:lnSpc>
              <a:spcBef>
                <a:spcPts val="1070"/>
              </a:spcBef>
            </a:pP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Integration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of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Partner Data from central </a:t>
            </a:r>
            <a:r>
              <a:rPr sz="1450" spc="-36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global Content locator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(as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application or </a:t>
            </a:r>
            <a:r>
              <a:rPr sz="1450" spc="-37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snippetsintegration;</a:t>
            </a:r>
            <a:r>
              <a:rPr sz="1450" spc="1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see</a:t>
            </a:r>
            <a:r>
              <a:rPr sz="1450" spc="1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website</a:t>
            </a:r>
            <a:r>
              <a:rPr sz="1450" spc="1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1450" spc="1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DC)</a:t>
            </a:r>
            <a:endParaRPr sz="1450">
              <a:latin typeface="Open Sans"/>
              <a:cs typeface="Open San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848080" y="8675128"/>
            <a:ext cx="4399915" cy="1005205"/>
          </a:xfrm>
          <a:prstGeom prst="rect">
            <a:avLst/>
          </a:prstGeom>
          <a:ln w="10470">
            <a:solidFill>
              <a:srgbClr val="B4B5B7"/>
            </a:solidFill>
          </a:ln>
        </p:spPr>
        <p:txBody>
          <a:bodyPr vert="horz" wrap="square" lIns="0" tIns="156845" rIns="0" bIns="0" rtlCol="0">
            <a:spAutoFit/>
          </a:bodyPr>
          <a:lstStyle/>
          <a:p>
            <a:pPr marL="180975" marR="299720">
              <a:lnSpc>
                <a:spcPct val="113700"/>
              </a:lnSpc>
              <a:spcBef>
                <a:spcPts val="1235"/>
              </a:spcBef>
            </a:pP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Integration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of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available </a:t>
            </a: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CPQ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systems (goto </a:t>
            </a: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configurator; add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1450" spc="10" dirty="0">
                <a:solidFill>
                  <a:srgbClr val="4B4F51"/>
                </a:solidFill>
                <a:latin typeface="Open Sans"/>
                <a:cs typeface="Open Sans"/>
              </a:rPr>
              <a:t>/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update 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cart;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inclulding </a:t>
            </a:r>
            <a:r>
              <a:rPr sz="1450" spc="-36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configuration)</a:t>
            </a:r>
            <a:endParaRPr sz="1450">
              <a:latin typeface="Open Sans"/>
              <a:cs typeface="Open Sans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005205" y="4392536"/>
            <a:ext cx="16963390" cy="5293360"/>
            <a:chOff x="1005205" y="4392536"/>
            <a:chExt cx="16963390" cy="5293360"/>
          </a:xfrm>
        </p:grpSpPr>
        <p:sp>
          <p:nvSpPr>
            <p:cNvPr id="26" name="object 26"/>
            <p:cNvSpPr/>
            <p:nvPr/>
          </p:nvSpPr>
          <p:spPr>
            <a:xfrm>
              <a:off x="1031382" y="4397771"/>
              <a:ext cx="16921480" cy="0"/>
            </a:xfrm>
            <a:custGeom>
              <a:avLst/>
              <a:gdLst/>
              <a:ahLst/>
              <a:cxnLst/>
              <a:rect l="l" t="t" r="r" b="b"/>
              <a:pathLst>
                <a:path w="16921480">
                  <a:moveTo>
                    <a:pt x="0" y="0"/>
                  </a:moveTo>
                  <a:lnTo>
                    <a:pt x="16920950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005192" y="4392542"/>
              <a:ext cx="16963390" cy="10795"/>
            </a:xfrm>
            <a:custGeom>
              <a:avLst/>
              <a:gdLst/>
              <a:ahLst/>
              <a:cxnLst/>
              <a:rect l="l" t="t" r="r" b="b"/>
              <a:pathLst>
                <a:path w="16963390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64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6963390" h="10795">
                  <a:moveTo>
                    <a:pt x="16962844" y="5232"/>
                  </a:moveTo>
                  <a:lnTo>
                    <a:pt x="16961308" y="1536"/>
                  </a:lnTo>
                  <a:lnTo>
                    <a:pt x="16957612" y="0"/>
                  </a:lnTo>
                  <a:lnTo>
                    <a:pt x="16953903" y="1536"/>
                  </a:lnTo>
                  <a:lnTo>
                    <a:pt x="16952367" y="5232"/>
                  </a:lnTo>
                  <a:lnTo>
                    <a:pt x="16953903" y="8940"/>
                  </a:lnTo>
                  <a:lnTo>
                    <a:pt x="16957612" y="10464"/>
                  </a:lnTo>
                  <a:lnTo>
                    <a:pt x="16961308" y="8940"/>
                  </a:lnTo>
                  <a:lnTo>
                    <a:pt x="16962844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031382" y="5146440"/>
              <a:ext cx="16921480" cy="0"/>
            </a:xfrm>
            <a:custGeom>
              <a:avLst/>
              <a:gdLst/>
              <a:ahLst/>
              <a:cxnLst/>
              <a:rect l="l" t="t" r="r" b="b"/>
              <a:pathLst>
                <a:path w="16921480">
                  <a:moveTo>
                    <a:pt x="0" y="0"/>
                  </a:moveTo>
                  <a:lnTo>
                    <a:pt x="16920950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005192" y="5141207"/>
              <a:ext cx="16963390" cy="10795"/>
            </a:xfrm>
            <a:custGeom>
              <a:avLst/>
              <a:gdLst/>
              <a:ahLst/>
              <a:cxnLst/>
              <a:rect l="l" t="t" r="r" b="b"/>
              <a:pathLst>
                <a:path w="16963390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6963390" h="10795">
                  <a:moveTo>
                    <a:pt x="16962844" y="5245"/>
                  </a:moveTo>
                  <a:lnTo>
                    <a:pt x="16961308" y="1536"/>
                  </a:lnTo>
                  <a:lnTo>
                    <a:pt x="16957612" y="0"/>
                  </a:lnTo>
                  <a:lnTo>
                    <a:pt x="16953903" y="1536"/>
                  </a:lnTo>
                  <a:lnTo>
                    <a:pt x="16952367" y="5245"/>
                  </a:lnTo>
                  <a:lnTo>
                    <a:pt x="16953903" y="8940"/>
                  </a:lnTo>
                  <a:lnTo>
                    <a:pt x="16957612" y="10477"/>
                  </a:lnTo>
                  <a:lnTo>
                    <a:pt x="16961308" y="8940"/>
                  </a:lnTo>
                  <a:lnTo>
                    <a:pt x="16962844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031382" y="6654247"/>
              <a:ext cx="16795750" cy="0"/>
            </a:xfrm>
            <a:custGeom>
              <a:avLst/>
              <a:gdLst/>
              <a:ahLst/>
              <a:cxnLst/>
              <a:rect l="l" t="t" r="r" b="b"/>
              <a:pathLst>
                <a:path w="16795750">
                  <a:moveTo>
                    <a:pt x="0" y="0"/>
                  </a:moveTo>
                  <a:lnTo>
                    <a:pt x="16795300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005192" y="6649015"/>
              <a:ext cx="16837660" cy="10795"/>
            </a:xfrm>
            <a:custGeom>
              <a:avLst/>
              <a:gdLst/>
              <a:ahLst/>
              <a:cxnLst/>
              <a:rect l="l" t="t" r="r" b="b"/>
              <a:pathLst>
                <a:path w="16837660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6837660" h="10795">
                  <a:moveTo>
                    <a:pt x="16837190" y="5245"/>
                  </a:moveTo>
                  <a:lnTo>
                    <a:pt x="16835654" y="1536"/>
                  </a:lnTo>
                  <a:lnTo>
                    <a:pt x="16831958" y="0"/>
                  </a:lnTo>
                  <a:lnTo>
                    <a:pt x="16828250" y="1536"/>
                  </a:lnTo>
                  <a:lnTo>
                    <a:pt x="16826726" y="5245"/>
                  </a:lnTo>
                  <a:lnTo>
                    <a:pt x="16828250" y="8940"/>
                  </a:lnTo>
                  <a:lnTo>
                    <a:pt x="16831958" y="10477"/>
                  </a:lnTo>
                  <a:lnTo>
                    <a:pt x="16835654" y="8940"/>
                  </a:lnTo>
                  <a:lnTo>
                    <a:pt x="16837190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031382" y="7188262"/>
              <a:ext cx="16851630" cy="0"/>
            </a:xfrm>
            <a:custGeom>
              <a:avLst/>
              <a:gdLst/>
              <a:ahLst/>
              <a:cxnLst/>
              <a:rect l="l" t="t" r="r" b="b"/>
              <a:pathLst>
                <a:path w="16851630">
                  <a:moveTo>
                    <a:pt x="0" y="0"/>
                  </a:moveTo>
                  <a:lnTo>
                    <a:pt x="16851172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005192" y="7183037"/>
              <a:ext cx="16893540" cy="10795"/>
            </a:xfrm>
            <a:custGeom>
              <a:avLst/>
              <a:gdLst/>
              <a:ahLst/>
              <a:cxnLst/>
              <a:rect l="l" t="t" r="r" b="b"/>
              <a:pathLst>
                <a:path w="16893540" h="10795">
                  <a:moveTo>
                    <a:pt x="10477" y="5232"/>
                  </a:moveTo>
                  <a:lnTo>
                    <a:pt x="8940" y="1524"/>
                  </a:lnTo>
                  <a:lnTo>
                    <a:pt x="5245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45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6893540" h="10795">
                  <a:moveTo>
                    <a:pt x="16893058" y="5232"/>
                  </a:moveTo>
                  <a:lnTo>
                    <a:pt x="16891534" y="1524"/>
                  </a:lnTo>
                  <a:lnTo>
                    <a:pt x="16887825" y="0"/>
                  </a:lnTo>
                  <a:lnTo>
                    <a:pt x="16884130" y="1524"/>
                  </a:lnTo>
                  <a:lnTo>
                    <a:pt x="16882593" y="5232"/>
                  </a:lnTo>
                  <a:lnTo>
                    <a:pt x="16884130" y="8928"/>
                  </a:lnTo>
                  <a:lnTo>
                    <a:pt x="16887825" y="10464"/>
                  </a:lnTo>
                  <a:lnTo>
                    <a:pt x="16891534" y="8928"/>
                  </a:lnTo>
                  <a:lnTo>
                    <a:pt x="16893058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031382" y="7690865"/>
              <a:ext cx="16851630" cy="0"/>
            </a:xfrm>
            <a:custGeom>
              <a:avLst/>
              <a:gdLst/>
              <a:ahLst/>
              <a:cxnLst/>
              <a:rect l="l" t="t" r="r" b="b"/>
              <a:pathLst>
                <a:path w="16851630">
                  <a:moveTo>
                    <a:pt x="0" y="0"/>
                  </a:moveTo>
                  <a:lnTo>
                    <a:pt x="16851172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005192" y="7685639"/>
              <a:ext cx="16893540" cy="10795"/>
            </a:xfrm>
            <a:custGeom>
              <a:avLst/>
              <a:gdLst/>
              <a:ahLst/>
              <a:cxnLst/>
              <a:rect l="l" t="t" r="r" b="b"/>
              <a:pathLst>
                <a:path w="16893540" h="10795">
                  <a:moveTo>
                    <a:pt x="10477" y="5232"/>
                  </a:moveTo>
                  <a:lnTo>
                    <a:pt x="8940" y="1524"/>
                  </a:lnTo>
                  <a:lnTo>
                    <a:pt x="5245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45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6893540" h="10795">
                  <a:moveTo>
                    <a:pt x="16893058" y="5232"/>
                  </a:moveTo>
                  <a:lnTo>
                    <a:pt x="16891534" y="1524"/>
                  </a:lnTo>
                  <a:lnTo>
                    <a:pt x="16887825" y="0"/>
                  </a:lnTo>
                  <a:lnTo>
                    <a:pt x="16884130" y="1524"/>
                  </a:lnTo>
                  <a:lnTo>
                    <a:pt x="16882593" y="5232"/>
                  </a:lnTo>
                  <a:lnTo>
                    <a:pt x="16884130" y="8928"/>
                  </a:lnTo>
                  <a:lnTo>
                    <a:pt x="16887825" y="10464"/>
                  </a:lnTo>
                  <a:lnTo>
                    <a:pt x="16891534" y="8928"/>
                  </a:lnTo>
                  <a:lnTo>
                    <a:pt x="16893058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031382" y="8675128"/>
              <a:ext cx="16921480" cy="0"/>
            </a:xfrm>
            <a:custGeom>
              <a:avLst/>
              <a:gdLst/>
              <a:ahLst/>
              <a:cxnLst/>
              <a:rect l="l" t="t" r="r" b="b"/>
              <a:pathLst>
                <a:path w="16921480">
                  <a:moveTo>
                    <a:pt x="0" y="0"/>
                  </a:moveTo>
                  <a:lnTo>
                    <a:pt x="16920950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005192" y="8669902"/>
              <a:ext cx="16963390" cy="10795"/>
            </a:xfrm>
            <a:custGeom>
              <a:avLst/>
              <a:gdLst/>
              <a:ahLst/>
              <a:cxnLst/>
              <a:rect l="l" t="t" r="r" b="b"/>
              <a:pathLst>
                <a:path w="16963390" h="10795">
                  <a:moveTo>
                    <a:pt x="10477" y="5232"/>
                  </a:moveTo>
                  <a:lnTo>
                    <a:pt x="8940" y="1524"/>
                  </a:lnTo>
                  <a:lnTo>
                    <a:pt x="5245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45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6963390" h="10795">
                  <a:moveTo>
                    <a:pt x="16962844" y="5232"/>
                  </a:moveTo>
                  <a:lnTo>
                    <a:pt x="16961308" y="1524"/>
                  </a:lnTo>
                  <a:lnTo>
                    <a:pt x="16957612" y="0"/>
                  </a:lnTo>
                  <a:lnTo>
                    <a:pt x="16953903" y="1524"/>
                  </a:lnTo>
                  <a:lnTo>
                    <a:pt x="16952367" y="5232"/>
                  </a:lnTo>
                  <a:lnTo>
                    <a:pt x="16953903" y="8928"/>
                  </a:lnTo>
                  <a:lnTo>
                    <a:pt x="16957612" y="10464"/>
                  </a:lnTo>
                  <a:lnTo>
                    <a:pt x="16961308" y="8928"/>
                  </a:lnTo>
                  <a:lnTo>
                    <a:pt x="16962844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031382" y="9680333"/>
              <a:ext cx="16921480" cy="0"/>
            </a:xfrm>
            <a:custGeom>
              <a:avLst/>
              <a:gdLst/>
              <a:ahLst/>
              <a:cxnLst/>
              <a:rect l="l" t="t" r="r" b="b"/>
              <a:pathLst>
                <a:path w="16921480">
                  <a:moveTo>
                    <a:pt x="0" y="0"/>
                  </a:moveTo>
                  <a:lnTo>
                    <a:pt x="16920950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005192" y="9675107"/>
              <a:ext cx="16963390" cy="10795"/>
            </a:xfrm>
            <a:custGeom>
              <a:avLst/>
              <a:gdLst/>
              <a:ahLst/>
              <a:cxnLst/>
              <a:rect l="l" t="t" r="r" b="b"/>
              <a:pathLst>
                <a:path w="16963390" h="10795">
                  <a:moveTo>
                    <a:pt x="10477" y="5232"/>
                  </a:moveTo>
                  <a:lnTo>
                    <a:pt x="8940" y="1524"/>
                  </a:lnTo>
                  <a:lnTo>
                    <a:pt x="5245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45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6963390" h="10795">
                  <a:moveTo>
                    <a:pt x="16962844" y="5232"/>
                  </a:moveTo>
                  <a:lnTo>
                    <a:pt x="16961308" y="1524"/>
                  </a:lnTo>
                  <a:lnTo>
                    <a:pt x="16957612" y="0"/>
                  </a:lnTo>
                  <a:lnTo>
                    <a:pt x="16953903" y="1524"/>
                  </a:lnTo>
                  <a:lnTo>
                    <a:pt x="16952367" y="5232"/>
                  </a:lnTo>
                  <a:lnTo>
                    <a:pt x="16953903" y="8928"/>
                  </a:lnTo>
                  <a:lnTo>
                    <a:pt x="16957612" y="10464"/>
                  </a:lnTo>
                  <a:lnTo>
                    <a:pt x="16961308" y="8928"/>
                  </a:lnTo>
                  <a:lnTo>
                    <a:pt x="16962844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7432099" y="2793497"/>
            <a:ext cx="147637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MVP</a:t>
            </a:r>
            <a:endParaRPr sz="1650">
              <a:latin typeface="Open Sans Extrabold"/>
              <a:cs typeface="Open Sans Extrabold"/>
            </a:endParaRPr>
          </a:p>
          <a:p>
            <a:pPr marL="12700">
              <a:lnSpc>
                <a:spcPct val="100000"/>
              </a:lnSpc>
            </a:pPr>
            <a:r>
              <a:rPr sz="1650" b="1" spc="-80" dirty="0">
                <a:latin typeface="Open Sans Extrabold"/>
                <a:cs typeface="Open Sans Extrabold"/>
              </a:rPr>
              <a:t>Relevant</a:t>
            </a:r>
            <a:r>
              <a:rPr sz="1650" b="1" spc="-30" dirty="0">
                <a:latin typeface="Open Sans Extrabold"/>
                <a:cs typeface="Open Sans Extrabold"/>
              </a:rPr>
              <a:t> </a:t>
            </a:r>
            <a:r>
              <a:rPr sz="1650" b="1" spc="-85" dirty="0">
                <a:latin typeface="Open Sans Extrabold"/>
                <a:cs typeface="Open Sans Extrabold"/>
              </a:rPr>
              <a:t>(Y/N)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50" name="object 5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9208589" y="2919147"/>
            <a:ext cx="113157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Comments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3382913" y="2919147"/>
            <a:ext cx="280606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Evaluation</a:t>
            </a:r>
            <a:r>
              <a:rPr sz="1650" b="1" spc="-2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of</a:t>
            </a:r>
            <a:r>
              <a:rPr sz="1650" b="1" spc="-15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requirements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961092" y="3568342"/>
            <a:ext cx="489584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CIAM</a:t>
            </a:r>
            <a:endParaRPr sz="1450">
              <a:latin typeface="Open Sans"/>
              <a:cs typeface="Open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61092" y="4573485"/>
            <a:ext cx="732155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Tealium</a:t>
            </a:r>
            <a:endParaRPr sz="1450">
              <a:latin typeface="Open Sans"/>
              <a:cs typeface="Open San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961092" y="5578626"/>
            <a:ext cx="364490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SAP</a:t>
            </a:r>
            <a:endParaRPr sz="1450">
              <a:latin typeface="Open Sans"/>
              <a:cs typeface="Open San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992567" y="6835195"/>
            <a:ext cx="363855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PIM</a:t>
            </a:r>
            <a:endParaRPr sz="1450">
              <a:latin typeface="Open Sans"/>
              <a:cs typeface="Open San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992567" y="7337861"/>
            <a:ext cx="487680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30" dirty="0">
                <a:solidFill>
                  <a:srgbClr val="4B4F51"/>
                </a:solidFill>
                <a:latin typeface="Open Sans"/>
                <a:cs typeface="Open Sans"/>
              </a:rPr>
              <a:t>MAM</a:t>
            </a:r>
            <a:endParaRPr sz="1450">
              <a:latin typeface="Open Sans"/>
              <a:cs typeface="Open Sans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992567" y="7840526"/>
            <a:ext cx="1270000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Partner</a:t>
            </a:r>
            <a:r>
              <a:rPr sz="1450" spc="-5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finder</a:t>
            </a:r>
            <a:endParaRPr sz="1450">
              <a:latin typeface="Open Sans"/>
              <a:cs typeface="Open San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992567" y="8845669"/>
            <a:ext cx="407034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CPQ</a:t>
            </a:r>
            <a:endParaRPr sz="1450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013446" y="2919147"/>
            <a:ext cx="56896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0" dirty="0">
                <a:latin typeface="Open Sans Extrabold"/>
                <a:cs typeface="Open Sans Extrabold"/>
              </a:rPr>
              <a:t>Topic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16946" y="2919147"/>
            <a:ext cx="189039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5" dirty="0">
                <a:latin typeface="Open Sans Extrabold"/>
                <a:cs typeface="Open Sans Extrabold"/>
              </a:rPr>
              <a:t>Use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70" dirty="0">
                <a:latin typeface="Open Sans Extrabold"/>
                <a:cs typeface="Open Sans Extrabold"/>
              </a:rPr>
              <a:t>case</a:t>
            </a:r>
            <a:r>
              <a:rPr sz="1650" b="1" spc="-5" dirty="0">
                <a:latin typeface="Open Sans Extrabold"/>
                <a:cs typeface="Open Sans Extrabold"/>
              </a:rPr>
              <a:t> </a:t>
            </a:r>
            <a:r>
              <a:rPr sz="1650" b="1" spc="-90" dirty="0">
                <a:latin typeface="Open Sans Extrabold"/>
                <a:cs typeface="Open Sans Extrabold"/>
              </a:rPr>
              <a:t>/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Feature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13446" y="2290894"/>
            <a:ext cx="116395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Integration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05205" y="3895169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05205" y="4827078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05205" y="7402916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432099" y="2793497"/>
            <a:ext cx="147637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MVP</a:t>
            </a:r>
            <a:endParaRPr sz="1650">
              <a:latin typeface="Open Sans Extrabold"/>
              <a:cs typeface="Open Sans Extrabold"/>
            </a:endParaRPr>
          </a:p>
          <a:p>
            <a:pPr marL="12700">
              <a:lnSpc>
                <a:spcPct val="100000"/>
              </a:lnSpc>
            </a:pPr>
            <a:r>
              <a:rPr sz="1650" b="1" spc="-80" dirty="0">
                <a:latin typeface="Open Sans Extrabold"/>
                <a:cs typeface="Open Sans Extrabold"/>
              </a:rPr>
              <a:t>Relevant</a:t>
            </a:r>
            <a:r>
              <a:rPr sz="1650" b="1" spc="-30" dirty="0">
                <a:latin typeface="Open Sans Extrabold"/>
                <a:cs typeface="Open Sans Extrabold"/>
              </a:rPr>
              <a:t> </a:t>
            </a:r>
            <a:r>
              <a:rPr sz="1650" b="1" spc="-85" dirty="0">
                <a:latin typeface="Open Sans Extrabold"/>
                <a:cs typeface="Open Sans Extrabold"/>
              </a:rPr>
              <a:t>(Y/N)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208589" y="2919147"/>
            <a:ext cx="113157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Comments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382913" y="2919147"/>
            <a:ext cx="280606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Evaluation</a:t>
            </a:r>
            <a:r>
              <a:rPr sz="1650" b="1" spc="-2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of</a:t>
            </a:r>
            <a:r>
              <a:rPr sz="1650" b="1" spc="-15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requirements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61092" y="3568342"/>
            <a:ext cx="142875" cy="75438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R</a:t>
            </a:r>
            <a:endParaRPr sz="1450">
              <a:latin typeface="Open Sans"/>
              <a:cs typeface="Open San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</a:pP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R</a:t>
            </a:r>
            <a:endParaRPr sz="1450">
              <a:latin typeface="Open Sans"/>
              <a:cs typeface="Open Sans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1026146" y="3345447"/>
          <a:ext cx="16939893" cy="40563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9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7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39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066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92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59055">
                        <a:lnSpc>
                          <a:spcPct val="100000"/>
                        </a:lnSpc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FQ</a:t>
                      </a:r>
                      <a:r>
                        <a:rPr sz="1450" spc="-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Buyrexroth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63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1544"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obin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8732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 marR="252095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Transfere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Inquiries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users from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NFC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C4C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(including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partner indication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5560">
                <a:tc>
                  <a:txBody>
                    <a:bodyPr/>
                    <a:lstStyle/>
                    <a:p>
                      <a:pPr marL="30480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dyen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3525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4945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Integration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Payment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provider</a:t>
                      </a:r>
                      <a:endParaRPr sz="1450">
                        <a:latin typeface="Open Sans"/>
                        <a:cs typeface="Open San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194945">
                        <a:lnSpc>
                          <a:spcPct val="100000"/>
                        </a:lnSpc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Branding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according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Cooporate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Design</a:t>
                      </a:r>
                      <a:endParaRPr sz="1450">
                        <a:latin typeface="Open Sans"/>
                        <a:cs typeface="Open San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194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  <a:hlinkClick r:id="rId2"/>
                        </a:rPr>
                        <a:t>www.example.com/&lt;language</a:t>
                      </a:r>
                      <a:r>
                        <a:rPr sz="1450" spc="3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  <a:hlinkClick r:id="rId2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2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digit&gt;/</a:t>
                      </a:r>
                      <a:endParaRPr sz="1450">
                        <a:latin typeface="Open Sans"/>
                        <a:cs typeface="Open Sans"/>
                      </a:endParaRPr>
                    </a:p>
                    <a:p>
                      <a:pPr marL="19494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&lt;country</a:t>
                      </a:r>
                      <a:r>
                        <a:rPr sz="145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2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digit&gt;</a:t>
                      </a:r>
                      <a:endParaRPr sz="1450">
                        <a:latin typeface="Open Sans"/>
                        <a:cs typeface="Open San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194945">
                        <a:lnSpc>
                          <a:spcPct val="100000"/>
                        </a:lnSpc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Content consumption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from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WCMS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(First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Spirit)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3525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object 15"/>
          <p:cNvSpPr txBox="1"/>
          <p:nvPr/>
        </p:nvSpPr>
        <p:spPr>
          <a:xfrm>
            <a:off x="929616" y="4950625"/>
            <a:ext cx="146050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endParaRPr sz="1450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13446" y="2919147"/>
            <a:ext cx="56896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0" dirty="0">
                <a:latin typeface="Open Sans Extrabold"/>
                <a:cs typeface="Open Sans Extrabold"/>
              </a:rPr>
              <a:t>Topic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16946" y="2919147"/>
            <a:ext cx="189039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5" dirty="0">
                <a:latin typeface="Open Sans Extrabold"/>
                <a:cs typeface="Open Sans Extrabold"/>
              </a:rPr>
              <a:t>Use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70" dirty="0">
                <a:latin typeface="Open Sans Extrabold"/>
                <a:cs typeface="Open Sans Extrabold"/>
              </a:rPr>
              <a:t>case</a:t>
            </a:r>
            <a:r>
              <a:rPr sz="1650" b="1" spc="-5" dirty="0">
                <a:latin typeface="Open Sans Extrabold"/>
                <a:cs typeface="Open Sans Extrabold"/>
              </a:rPr>
              <a:t> </a:t>
            </a:r>
            <a:r>
              <a:rPr sz="1650" b="1" spc="-90" dirty="0">
                <a:latin typeface="Open Sans Extrabold"/>
                <a:cs typeface="Open Sans Extrabold"/>
              </a:rPr>
              <a:t>/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Feature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13446" y="2290894"/>
            <a:ext cx="71501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0" dirty="0">
                <a:latin typeface="Open Sans Extrabold"/>
                <a:cs typeface="Open Sans Extrabold"/>
              </a:rPr>
              <a:t>Search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32099" y="2793497"/>
            <a:ext cx="147637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MVP</a:t>
            </a:r>
            <a:endParaRPr sz="1650">
              <a:latin typeface="Open Sans Extrabold"/>
              <a:cs typeface="Open Sans Extrabold"/>
            </a:endParaRPr>
          </a:p>
          <a:p>
            <a:pPr marL="12700">
              <a:lnSpc>
                <a:spcPct val="100000"/>
              </a:lnSpc>
            </a:pPr>
            <a:r>
              <a:rPr sz="1650" b="1" spc="-80" dirty="0">
                <a:latin typeface="Open Sans Extrabold"/>
                <a:cs typeface="Open Sans Extrabold"/>
              </a:rPr>
              <a:t>Relevant</a:t>
            </a:r>
            <a:r>
              <a:rPr sz="1650" b="1" spc="-30" dirty="0">
                <a:latin typeface="Open Sans Extrabold"/>
                <a:cs typeface="Open Sans Extrabold"/>
              </a:rPr>
              <a:t> </a:t>
            </a:r>
            <a:r>
              <a:rPr sz="1650" b="1" spc="-85" dirty="0">
                <a:latin typeface="Open Sans Extrabold"/>
                <a:cs typeface="Open Sans Extrabold"/>
              </a:rPr>
              <a:t>(Y/N)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208589" y="2919147"/>
            <a:ext cx="113157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Comments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382913" y="2919147"/>
            <a:ext cx="280606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Evaluation</a:t>
            </a:r>
            <a:r>
              <a:rPr sz="1650" b="1" spc="-2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of</a:t>
            </a:r>
            <a:r>
              <a:rPr sz="1650" b="1" spc="-15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requirements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61092" y="3543275"/>
            <a:ext cx="173355" cy="12820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3700"/>
              </a:lnSpc>
              <a:spcBef>
                <a:spcPts val="90"/>
              </a:spcBef>
            </a:pP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S </a:t>
            </a:r>
            <a:r>
              <a:rPr sz="1450" spc="-36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30" dirty="0">
                <a:solidFill>
                  <a:srgbClr val="4B4F51"/>
                </a:solidFill>
                <a:latin typeface="Open Sans"/>
                <a:cs typeface="Open Sans"/>
              </a:rPr>
              <a:t>O</a:t>
            </a:r>
            <a:endParaRPr sz="1450">
              <a:latin typeface="Open Sans"/>
              <a:cs typeface="Open San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Open Sans"/>
              <a:cs typeface="Open Sans"/>
            </a:endParaRPr>
          </a:p>
          <a:p>
            <a:pPr marL="12700" marR="5080">
              <a:lnSpc>
                <a:spcPct val="113700"/>
              </a:lnSpc>
            </a:pP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S </a:t>
            </a:r>
            <a:r>
              <a:rPr sz="1450" spc="-36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30" dirty="0">
                <a:solidFill>
                  <a:srgbClr val="4B4F51"/>
                </a:solidFill>
                <a:latin typeface="Open Sans"/>
                <a:cs typeface="Open Sans"/>
              </a:rPr>
              <a:t>O</a:t>
            </a:r>
            <a:endParaRPr sz="1450">
              <a:latin typeface="Open Sans"/>
              <a:cs typeface="Open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61092" y="6081292"/>
            <a:ext cx="142240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p</a:t>
            </a:r>
            <a:endParaRPr sz="1450">
              <a:latin typeface="Open Sans"/>
              <a:cs typeface="Open Sans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1026146" y="3345447"/>
          <a:ext cx="16939893" cy="32912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9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7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39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066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9940">
                <a:tc>
                  <a:txBody>
                    <a:bodyPr/>
                    <a:lstStyle/>
                    <a:p>
                      <a:pPr marL="89535" marR="177800" indent="-43815">
                        <a:lnSpc>
                          <a:spcPct val="113700"/>
                        </a:lnSpc>
                        <a:spcBef>
                          <a:spcPts val="161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earch</a:t>
                      </a:r>
                      <a:r>
                        <a:rPr sz="1450" spc="-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for</a:t>
                      </a:r>
                      <a:r>
                        <a:rPr sz="1450" spc="-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Material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EM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SN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20447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 marR="352425">
                        <a:lnSpc>
                          <a:spcPct val="113700"/>
                        </a:lnSpc>
                        <a:spcBef>
                          <a:spcPts val="161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Transition scenario: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utelize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GUI from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local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search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function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from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e-Commerce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solution;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20447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4569">
                <a:tc>
                  <a:txBody>
                    <a:bodyPr/>
                    <a:lstStyle/>
                    <a:p>
                      <a:pPr marL="89535" marR="177800" indent="-43815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earch</a:t>
                      </a:r>
                      <a:r>
                        <a:rPr sz="1450" spc="-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for</a:t>
                      </a:r>
                      <a:r>
                        <a:rPr sz="1450" spc="-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Material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EM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SN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 marR="121285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Provide sarch service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for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e-Commerce content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for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search by Material number; type code;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OEM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number; Serialnumber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37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 marR="281940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Target scenario: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utelize local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search function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from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e-Commerce solution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155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rovide</a:t>
                      </a:r>
                      <a:r>
                        <a:rPr sz="1450" spc="-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content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9748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0975" marR="395605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provide “Cataloge” content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global search </a:t>
                      </a:r>
                      <a:r>
                        <a:rPr sz="1450" spc="-37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index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(mindbreeze)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13446" y="2290894"/>
            <a:ext cx="3893820" cy="9055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Information</a:t>
            </a:r>
            <a:r>
              <a:rPr sz="1650" b="1" spc="-20" dirty="0">
                <a:latin typeface="Open Sans Extrabold"/>
                <a:cs typeface="Open Sans Extrabold"/>
              </a:rPr>
              <a:t> </a:t>
            </a:r>
            <a:r>
              <a:rPr sz="1650" b="1" spc="-75" dirty="0">
                <a:latin typeface="Open Sans Extrabold"/>
                <a:cs typeface="Open Sans Extrabold"/>
              </a:rPr>
              <a:t>Architecture</a:t>
            </a:r>
            <a:endParaRPr sz="1650">
              <a:latin typeface="Open Sans Extrabold"/>
              <a:cs typeface="Open Sans Extrabold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Open Sans Extrabold"/>
              <a:cs typeface="Open Sans Extrabold"/>
            </a:endParaRPr>
          </a:p>
          <a:p>
            <a:pPr marL="12700">
              <a:lnSpc>
                <a:spcPct val="100000"/>
              </a:lnSpc>
              <a:tabLst>
                <a:tab pos="2016125" algn="l"/>
              </a:tabLst>
            </a:pPr>
            <a:r>
              <a:rPr sz="1650" b="1" spc="-50" dirty="0">
                <a:latin typeface="Open Sans Extrabold"/>
                <a:cs typeface="Open Sans Extrabold"/>
              </a:rPr>
              <a:t>Topic	</a:t>
            </a:r>
            <a:r>
              <a:rPr sz="1650" b="1" spc="-55" dirty="0">
                <a:latin typeface="Open Sans Extrabold"/>
                <a:cs typeface="Open Sans Extrabold"/>
              </a:rPr>
              <a:t>Use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70" dirty="0">
                <a:latin typeface="Open Sans Extrabold"/>
                <a:cs typeface="Open Sans Extrabold"/>
              </a:rPr>
              <a:t>case</a:t>
            </a:r>
            <a:r>
              <a:rPr sz="1650" b="1" spc="-5" dirty="0">
                <a:latin typeface="Open Sans Extrabold"/>
                <a:cs typeface="Open Sans Extrabold"/>
              </a:rPr>
              <a:t> </a:t>
            </a:r>
            <a:r>
              <a:rPr sz="1650" b="1" spc="-90" dirty="0">
                <a:latin typeface="Open Sans Extrabold"/>
                <a:cs typeface="Open Sans Extrabold"/>
              </a:rPr>
              <a:t>/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Feature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32099" y="2793497"/>
            <a:ext cx="147637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MVP</a:t>
            </a:r>
            <a:endParaRPr sz="1650">
              <a:latin typeface="Open Sans Extrabold"/>
              <a:cs typeface="Open Sans Extrabold"/>
            </a:endParaRPr>
          </a:p>
          <a:p>
            <a:pPr marL="12700">
              <a:lnSpc>
                <a:spcPct val="100000"/>
              </a:lnSpc>
            </a:pPr>
            <a:r>
              <a:rPr sz="1650" b="1" spc="-80" dirty="0">
                <a:latin typeface="Open Sans Extrabold"/>
                <a:cs typeface="Open Sans Extrabold"/>
              </a:rPr>
              <a:t>Relevant</a:t>
            </a:r>
            <a:r>
              <a:rPr sz="1650" b="1" spc="-30" dirty="0">
                <a:latin typeface="Open Sans Extrabold"/>
                <a:cs typeface="Open Sans Extrabold"/>
              </a:rPr>
              <a:t> </a:t>
            </a:r>
            <a:r>
              <a:rPr sz="1650" b="1" spc="-85" dirty="0">
                <a:latin typeface="Open Sans Extrabold"/>
                <a:cs typeface="Open Sans Extrabold"/>
              </a:rPr>
              <a:t>(Y/N)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08589" y="2919147"/>
            <a:ext cx="113157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Comments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382913" y="2919147"/>
            <a:ext cx="280606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Evaluation</a:t>
            </a:r>
            <a:r>
              <a:rPr sz="1650" b="1" spc="-2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of</a:t>
            </a:r>
            <a:r>
              <a:rPr sz="1650" b="1" spc="-15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requirements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61092" y="3568342"/>
            <a:ext cx="142240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d</a:t>
            </a:r>
            <a:endParaRPr sz="1450">
              <a:latin typeface="Open Sans"/>
              <a:cs typeface="Open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61092" y="4548418"/>
            <a:ext cx="130810" cy="52832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T</a:t>
            </a:r>
            <a:endParaRPr sz="145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450" spc="10" dirty="0">
                <a:solidFill>
                  <a:srgbClr val="4B4F51"/>
                </a:solidFill>
                <a:latin typeface="Open Sans"/>
                <a:cs typeface="Open Sans"/>
              </a:rPr>
              <a:t>j</a:t>
            </a:r>
            <a:endParaRPr sz="1450">
              <a:latin typeface="Open Sans"/>
              <a:cs typeface="Open Sans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026146" y="3345447"/>
          <a:ext cx="16939893" cy="32918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9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7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39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066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58419">
                        <a:lnSpc>
                          <a:spcPct val="100000"/>
                        </a:lnSpc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ispatch</a:t>
                      </a:r>
                      <a:r>
                        <a:rPr sz="1450" spc="-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user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63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 marR="547370">
                        <a:lnSpc>
                          <a:spcPct val="113700"/>
                        </a:lnSpc>
                        <a:spcBef>
                          <a:spcPts val="161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support user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transfere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right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channel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case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logged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according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user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authorization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20447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5365">
                <a:tc>
                  <a:txBody>
                    <a:bodyPr/>
                    <a:lstStyle/>
                    <a:p>
                      <a:pPr marR="729615" indent="55880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PC</a:t>
                      </a:r>
                      <a:r>
                        <a:rPr sz="1450" spc="-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</a:t>
                      </a:r>
                      <a:r>
                        <a:rPr sz="1450" spc="-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NFC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ourney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 marR="224790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support TPC and NFC journey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CU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Websites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(with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full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e-Commerce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solution)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NFC </a:t>
                      </a:r>
                      <a:r>
                        <a:rPr sz="1450" spc="3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journey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for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rest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CUs’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2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Shopping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list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has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be channel independent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2790">
                <a:tc>
                  <a:txBody>
                    <a:bodyPr/>
                    <a:lstStyle/>
                    <a:p>
                      <a:pPr marL="26034" marR="635000" indent="23495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ross</a:t>
                      </a:r>
                      <a:r>
                        <a:rPr sz="1450" spc="-5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channel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cart”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0975" marR="176530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support cross channel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cart (list of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materials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cart)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object 11"/>
          <p:cNvSpPr txBox="1"/>
          <p:nvPr/>
        </p:nvSpPr>
        <p:spPr>
          <a:xfrm>
            <a:off x="978620" y="6056225"/>
            <a:ext cx="116205" cy="5283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3700"/>
              </a:lnSpc>
              <a:spcBef>
                <a:spcPts val="90"/>
              </a:spcBef>
            </a:pP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c  “</a:t>
            </a:r>
            <a:endParaRPr sz="1450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34869" y="3345447"/>
          <a:ext cx="16974818" cy="1297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7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9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7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39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504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97940">
                <a:tc>
                  <a:txBody>
                    <a:bodyPr/>
                    <a:lstStyle/>
                    <a:p>
                      <a:pPr marL="24130" marR="663575" indent="29209">
                        <a:lnSpc>
                          <a:spcPct val="113700"/>
                        </a:lnSpc>
                        <a:spcBef>
                          <a:spcPts val="1610"/>
                        </a:spcBef>
                      </a:pP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uthorization 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oncept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20447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 marR="158750">
                        <a:lnSpc>
                          <a:spcPct val="113700"/>
                        </a:lnSpc>
                        <a:spcBef>
                          <a:spcPts val="161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Authorization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is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maintained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Keykloack;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It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is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distinguished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between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e.g.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internal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/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external;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no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ordering</a:t>
                      </a:r>
                      <a:r>
                        <a:rPr sz="1450" spc="409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/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ordering;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distributor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/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no </a:t>
                      </a:r>
                      <a:r>
                        <a:rPr sz="1450" spc="3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distributor;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superuser (impersonate)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20447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5" name="object 5"/>
          <p:cNvGrpSpPr/>
          <p:nvPr/>
        </p:nvGrpSpPr>
        <p:grpSpPr>
          <a:xfrm>
            <a:off x="1034710" y="6287604"/>
            <a:ext cx="16942435" cy="1304290"/>
            <a:chOff x="1034710" y="6287604"/>
            <a:chExt cx="16942435" cy="1304290"/>
          </a:xfrm>
        </p:grpSpPr>
        <p:sp>
          <p:nvSpPr>
            <p:cNvPr id="6" name="object 6"/>
            <p:cNvSpPr/>
            <p:nvPr/>
          </p:nvSpPr>
          <p:spPr>
            <a:xfrm>
              <a:off x="1040104" y="6293004"/>
              <a:ext cx="16931640" cy="0"/>
            </a:xfrm>
            <a:custGeom>
              <a:avLst/>
              <a:gdLst/>
              <a:ahLst/>
              <a:cxnLst/>
              <a:rect l="l" t="t" r="r" b="b"/>
              <a:pathLst>
                <a:path w="16931640">
                  <a:moveTo>
                    <a:pt x="16931421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40107" y="6293002"/>
              <a:ext cx="16931640" cy="0"/>
            </a:xfrm>
            <a:custGeom>
              <a:avLst/>
              <a:gdLst/>
              <a:ahLst/>
              <a:cxnLst/>
              <a:rect l="l" t="t" r="r" b="b"/>
              <a:pathLst>
                <a:path w="16931640">
                  <a:moveTo>
                    <a:pt x="0" y="0"/>
                  </a:moveTo>
                  <a:lnTo>
                    <a:pt x="16931421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848080" y="6319342"/>
              <a:ext cx="0" cy="1256665"/>
            </a:xfrm>
            <a:custGeom>
              <a:avLst/>
              <a:gdLst/>
              <a:ahLst/>
              <a:cxnLst/>
              <a:rect l="l" t="t" r="r" b="b"/>
              <a:pathLst>
                <a:path h="1256665">
                  <a:moveTo>
                    <a:pt x="0" y="0"/>
                  </a:moveTo>
                  <a:lnTo>
                    <a:pt x="0" y="1256265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842844" y="6293008"/>
              <a:ext cx="10795" cy="1298575"/>
            </a:xfrm>
            <a:custGeom>
              <a:avLst/>
              <a:gdLst/>
              <a:ahLst/>
              <a:cxnLst/>
              <a:rect l="l" t="t" r="r" b="b"/>
              <a:pathLst>
                <a:path w="10794" h="1298575">
                  <a:moveTo>
                    <a:pt x="10464" y="1293152"/>
                  </a:moveTo>
                  <a:lnTo>
                    <a:pt x="8928" y="1289456"/>
                  </a:lnTo>
                  <a:lnTo>
                    <a:pt x="5232" y="1287919"/>
                  </a:lnTo>
                  <a:lnTo>
                    <a:pt x="1524" y="1289456"/>
                  </a:lnTo>
                  <a:lnTo>
                    <a:pt x="0" y="1293152"/>
                  </a:lnTo>
                  <a:lnTo>
                    <a:pt x="1524" y="1296860"/>
                  </a:lnTo>
                  <a:lnTo>
                    <a:pt x="5232" y="1298384"/>
                  </a:lnTo>
                  <a:lnTo>
                    <a:pt x="8928" y="1296860"/>
                  </a:lnTo>
                  <a:lnTo>
                    <a:pt x="10464" y="1293152"/>
                  </a:lnTo>
                  <a:close/>
                </a:path>
                <a:path w="10794" h="1298575">
                  <a:moveTo>
                    <a:pt x="10464" y="5232"/>
                  </a:moveTo>
                  <a:lnTo>
                    <a:pt x="8928" y="1536"/>
                  </a:lnTo>
                  <a:lnTo>
                    <a:pt x="5232" y="0"/>
                  </a:lnTo>
                  <a:lnTo>
                    <a:pt x="1524" y="1536"/>
                  </a:lnTo>
                  <a:lnTo>
                    <a:pt x="0" y="5232"/>
                  </a:lnTo>
                  <a:lnTo>
                    <a:pt x="1524" y="8940"/>
                  </a:lnTo>
                  <a:lnTo>
                    <a:pt x="5232" y="10464"/>
                  </a:lnTo>
                  <a:lnTo>
                    <a:pt x="8928" y="8940"/>
                  </a:lnTo>
                  <a:lnTo>
                    <a:pt x="10464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247597" y="6319179"/>
              <a:ext cx="0" cy="1247775"/>
            </a:xfrm>
            <a:custGeom>
              <a:avLst/>
              <a:gdLst/>
              <a:ahLst/>
              <a:cxnLst/>
              <a:rect l="l" t="t" r="r" b="b"/>
              <a:pathLst>
                <a:path h="1247775">
                  <a:moveTo>
                    <a:pt x="0" y="0"/>
                  </a:moveTo>
                  <a:lnTo>
                    <a:pt x="0" y="1247752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242353" y="6293008"/>
              <a:ext cx="10795" cy="1289685"/>
            </a:xfrm>
            <a:custGeom>
              <a:avLst/>
              <a:gdLst/>
              <a:ahLst/>
              <a:cxnLst/>
              <a:rect l="l" t="t" r="r" b="b"/>
              <a:pathLst>
                <a:path w="10795" h="1289684">
                  <a:moveTo>
                    <a:pt x="10477" y="1284401"/>
                  </a:moveTo>
                  <a:lnTo>
                    <a:pt x="8940" y="1280693"/>
                  </a:lnTo>
                  <a:lnTo>
                    <a:pt x="5232" y="1279169"/>
                  </a:lnTo>
                  <a:lnTo>
                    <a:pt x="1536" y="1280693"/>
                  </a:lnTo>
                  <a:lnTo>
                    <a:pt x="0" y="1284401"/>
                  </a:lnTo>
                  <a:lnTo>
                    <a:pt x="1536" y="1288097"/>
                  </a:lnTo>
                  <a:lnTo>
                    <a:pt x="5232" y="1289634"/>
                  </a:lnTo>
                  <a:lnTo>
                    <a:pt x="8940" y="1288097"/>
                  </a:lnTo>
                  <a:lnTo>
                    <a:pt x="10477" y="1284401"/>
                  </a:lnTo>
                  <a:close/>
                </a:path>
                <a:path w="10795" h="1289684">
                  <a:moveTo>
                    <a:pt x="10477" y="5232"/>
                  </a:moveTo>
                  <a:lnTo>
                    <a:pt x="8940" y="1536"/>
                  </a:lnTo>
                  <a:lnTo>
                    <a:pt x="5232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32" y="10464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125376" y="6319179"/>
              <a:ext cx="0" cy="1247775"/>
            </a:xfrm>
            <a:custGeom>
              <a:avLst/>
              <a:gdLst/>
              <a:ahLst/>
              <a:cxnLst/>
              <a:rect l="l" t="t" r="r" b="b"/>
              <a:pathLst>
                <a:path h="1247775">
                  <a:moveTo>
                    <a:pt x="0" y="0"/>
                  </a:moveTo>
                  <a:lnTo>
                    <a:pt x="0" y="1247752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120137" y="6293008"/>
              <a:ext cx="10795" cy="1289685"/>
            </a:xfrm>
            <a:custGeom>
              <a:avLst/>
              <a:gdLst/>
              <a:ahLst/>
              <a:cxnLst/>
              <a:rect l="l" t="t" r="r" b="b"/>
              <a:pathLst>
                <a:path w="10795" h="1289684">
                  <a:moveTo>
                    <a:pt x="10464" y="1284401"/>
                  </a:moveTo>
                  <a:lnTo>
                    <a:pt x="8940" y="1280693"/>
                  </a:lnTo>
                  <a:lnTo>
                    <a:pt x="5232" y="1279169"/>
                  </a:lnTo>
                  <a:lnTo>
                    <a:pt x="1536" y="1280693"/>
                  </a:lnTo>
                  <a:lnTo>
                    <a:pt x="0" y="1284401"/>
                  </a:lnTo>
                  <a:lnTo>
                    <a:pt x="1536" y="1288097"/>
                  </a:lnTo>
                  <a:lnTo>
                    <a:pt x="5232" y="1289634"/>
                  </a:lnTo>
                  <a:lnTo>
                    <a:pt x="8940" y="1288097"/>
                  </a:lnTo>
                  <a:lnTo>
                    <a:pt x="10464" y="1284401"/>
                  </a:lnTo>
                  <a:close/>
                </a:path>
                <a:path w="10795" h="1289684">
                  <a:moveTo>
                    <a:pt x="10464" y="5232"/>
                  </a:moveTo>
                  <a:lnTo>
                    <a:pt x="8940" y="1536"/>
                  </a:lnTo>
                  <a:lnTo>
                    <a:pt x="5232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32" y="10464"/>
                  </a:lnTo>
                  <a:lnTo>
                    <a:pt x="8940" y="8940"/>
                  </a:lnTo>
                  <a:lnTo>
                    <a:pt x="10464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3264866" y="6319179"/>
              <a:ext cx="0" cy="1247775"/>
            </a:xfrm>
            <a:custGeom>
              <a:avLst/>
              <a:gdLst/>
              <a:ahLst/>
              <a:cxnLst/>
              <a:rect l="l" t="t" r="r" b="b"/>
              <a:pathLst>
                <a:path h="1247775">
                  <a:moveTo>
                    <a:pt x="0" y="0"/>
                  </a:moveTo>
                  <a:lnTo>
                    <a:pt x="0" y="1247752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3259625" y="6293008"/>
              <a:ext cx="10795" cy="1289685"/>
            </a:xfrm>
            <a:custGeom>
              <a:avLst/>
              <a:gdLst/>
              <a:ahLst/>
              <a:cxnLst/>
              <a:rect l="l" t="t" r="r" b="b"/>
              <a:pathLst>
                <a:path w="10794" h="1289684">
                  <a:moveTo>
                    <a:pt x="10464" y="1284401"/>
                  </a:moveTo>
                  <a:lnTo>
                    <a:pt x="8940" y="1280693"/>
                  </a:lnTo>
                  <a:lnTo>
                    <a:pt x="5232" y="1279169"/>
                  </a:lnTo>
                  <a:lnTo>
                    <a:pt x="1536" y="1280693"/>
                  </a:lnTo>
                  <a:lnTo>
                    <a:pt x="0" y="1284401"/>
                  </a:lnTo>
                  <a:lnTo>
                    <a:pt x="1536" y="1288097"/>
                  </a:lnTo>
                  <a:lnTo>
                    <a:pt x="5232" y="1289634"/>
                  </a:lnTo>
                  <a:lnTo>
                    <a:pt x="8940" y="1288097"/>
                  </a:lnTo>
                  <a:lnTo>
                    <a:pt x="10464" y="1284401"/>
                  </a:lnTo>
                  <a:close/>
                </a:path>
                <a:path w="10794" h="1289684">
                  <a:moveTo>
                    <a:pt x="10464" y="5232"/>
                  </a:moveTo>
                  <a:lnTo>
                    <a:pt x="8940" y="1536"/>
                  </a:lnTo>
                  <a:lnTo>
                    <a:pt x="5232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32" y="10464"/>
                  </a:lnTo>
                  <a:lnTo>
                    <a:pt x="8940" y="8940"/>
                  </a:lnTo>
                  <a:lnTo>
                    <a:pt x="10464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013446" y="2919147"/>
            <a:ext cx="56896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0" dirty="0">
                <a:latin typeface="Open Sans Extrabold"/>
                <a:cs typeface="Open Sans Extrabold"/>
              </a:rPr>
              <a:t>Topic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13446" y="5934762"/>
            <a:ext cx="56896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0" dirty="0">
                <a:latin typeface="Open Sans Extrabold"/>
                <a:cs typeface="Open Sans Extrabold"/>
              </a:rPr>
              <a:t>Topic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16946" y="2919147"/>
            <a:ext cx="189039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5" dirty="0">
                <a:latin typeface="Open Sans Extrabold"/>
                <a:cs typeface="Open Sans Extrabold"/>
              </a:rPr>
              <a:t>Use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70" dirty="0">
                <a:latin typeface="Open Sans Extrabold"/>
                <a:cs typeface="Open Sans Extrabold"/>
              </a:rPr>
              <a:t>case</a:t>
            </a:r>
            <a:r>
              <a:rPr sz="1650" b="1" spc="-5" dirty="0">
                <a:latin typeface="Open Sans Extrabold"/>
                <a:cs typeface="Open Sans Extrabold"/>
              </a:rPr>
              <a:t> </a:t>
            </a:r>
            <a:r>
              <a:rPr sz="1650" b="1" spc="-90" dirty="0">
                <a:latin typeface="Open Sans Extrabold"/>
                <a:cs typeface="Open Sans Extrabold"/>
              </a:rPr>
              <a:t>/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Feature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16946" y="5934762"/>
            <a:ext cx="189039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5" dirty="0">
                <a:latin typeface="Open Sans Extrabold"/>
                <a:cs typeface="Open Sans Extrabold"/>
              </a:rPr>
              <a:t>Use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70" dirty="0">
                <a:latin typeface="Open Sans Extrabold"/>
                <a:cs typeface="Open Sans Extrabold"/>
              </a:rPr>
              <a:t>case</a:t>
            </a:r>
            <a:r>
              <a:rPr sz="1650" b="1" spc="-5" dirty="0">
                <a:latin typeface="Open Sans Extrabold"/>
                <a:cs typeface="Open Sans Extrabold"/>
              </a:rPr>
              <a:t> </a:t>
            </a:r>
            <a:r>
              <a:rPr sz="1650" b="1" spc="-90" dirty="0">
                <a:latin typeface="Open Sans Extrabold"/>
                <a:cs typeface="Open Sans Extrabold"/>
              </a:rPr>
              <a:t>/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Feature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13446" y="2290894"/>
            <a:ext cx="142240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Authorization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13446" y="5180858"/>
            <a:ext cx="76327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80" dirty="0">
                <a:latin typeface="Open Sans Extrabold"/>
                <a:cs typeface="Open Sans Extrabold"/>
              </a:rPr>
              <a:t>System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853316" y="6458055"/>
            <a:ext cx="4389120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75895">
              <a:lnSpc>
                <a:spcPct val="100000"/>
              </a:lnSpc>
              <a:spcBef>
                <a:spcPts val="135"/>
              </a:spcBef>
            </a:pP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zero</a:t>
            </a:r>
            <a:r>
              <a:rPr sz="1450" spc="1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downtime</a:t>
            </a:r>
            <a:r>
              <a:rPr sz="1450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deployment</a:t>
            </a:r>
            <a:endParaRPr sz="1450">
              <a:latin typeface="Open Sans"/>
              <a:cs typeface="Open Sans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1068030" y="7586156"/>
            <a:ext cx="16963390" cy="10795"/>
            <a:chOff x="1068030" y="7586156"/>
            <a:chExt cx="16963390" cy="10795"/>
          </a:xfrm>
        </p:grpSpPr>
        <p:sp>
          <p:nvSpPr>
            <p:cNvPr id="24" name="object 24"/>
            <p:cNvSpPr/>
            <p:nvPr/>
          </p:nvSpPr>
          <p:spPr>
            <a:xfrm>
              <a:off x="1094207" y="7591391"/>
              <a:ext cx="16921480" cy="0"/>
            </a:xfrm>
            <a:custGeom>
              <a:avLst/>
              <a:gdLst/>
              <a:ahLst/>
              <a:cxnLst/>
              <a:rect l="l" t="t" r="r" b="b"/>
              <a:pathLst>
                <a:path w="16921480">
                  <a:moveTo>
                    <a:pt x="0" y="0"/>
                  </a:moveTo>
                  <a:lnTo>
                    <a:pt x="16920950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068019" y="7586160"/>
              <a:ext cx="16963390" cy="10795"/>
            </a:xfrm>
            <a:custGeom>
              <a:avLst/>
              <a:gdLst/>
              <a:ahLst/>
              <a:cxnLst/>
              <a:rect l="l" t="t" r="r" b="b"/>
              <a:pathLst>
                <a:path w="16963390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6963390" h="10795">
                  <a:moveTo>
                    <a:pt x="16962844" y="5232"/>
                  </a:moveTo>
                  <a:lnTo>
                    <a:pt x="16961308" y="1536"/>
                  </a:lnTo>
                  <a:lnTo>
                    <a:pt x="16957599" y="0"/>
                  </a:lnTo>
                  <a:lnTo>
                    <a:pt x="16953903" y="1536"/>
                  </a:lnTo>
                  <a:lnTo>
                    <a:pt x="16952367" y="5232"/>
                  </a:lnTo>
                  <a:lnTo>
                    <a:pt x="16953903" y="8940"/>
                  </a:lnTo>
                  <a:lnTo>
                    <a:pt x="16957599" y="10477"/>
                  </a:lnTo>
                  <a:lnTo>
                    <a:pt x="16961308" y="8940"/>
                  </a:lnTo>
                  <a:lnTo>
                    <a:pt x="16962844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7432099" y="2793497"/>
            <a:ext cx="147637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MVP</a:t>
            </a:r>
            <a:endParaRPr sz="1650">
              <a:latin typeface="Open Sans Extrabold"/>
              <a:cs typeface="Open Sans Extrabold"/>
            </a:endParaRPr>
          </a:p>
          <a:p>
            <a:pPr marL="12700">
              <a:lnSpc>
                <a:spcPct val="100000"/>
              </a:lnSpc>
            </a:pPr>
            <a:r>
              <a:rPr sz="1650" b="1" spc="-80" dirty="0">
                <a:latin typeface="Open Sans Extrabold"/>
                <a:cs typeface="Open Sans Extrabold"/>
              </a:rPr>
              <a:t>Relevant</a:t>
            </a:r>
            <a:r>
              <a:rPr sz="1650" b="1" spc="-30" dirty="0">
                <a:latin typeface="Open Sans Extrabold"/>
                <a:cs typeface="Open Sans Extrabold"/>
              </a:rPr>
              <a:t> </a:t>
            </a:r>
            <a:r>
              <a:rPr sz="1650" b="1" spc="-85" dirty="0">
                <a:latin typeface="Open Sans Extrabold"/>
                <a:cs typeface="Open Sans Extrabold"/>
              </a:rPr>
              <a:t>(Y/N)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7432099" y="5683461"/>
            <a:ext cx="147637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MVP</a:t>
            </a:r>
            <a:endParaRPr sz="1650">
              <a:latin typeface="Open Sans Extrabold"/>
              <a:cs typeface="Open Sans Extrabold"/>
            </a:endParaRPr>
          </a:p>
          <a:p>
            <a:pPr marL="12700">
              <a:lnSpc>
                <a:spcPct val="100000"/>
              </a:lnSpc>
            </a:pPr>
            <a:r>
              <a:rPr sz="1650" b="1" spc="-80" dirty="0">
                <a:latin typeface="Open Sans Extrabold"/>
                <a:cs typeface="Open Sans Extrabold"/>
              </a:rPr>
              <a:t>Relevant</a:t>
            </a:r>
            <a:r>
              <a:rPr sz="1650" b="1" spc="-30" dirty="0">
                <a:latin typeface="Open Sans Extrabold"/>
                <a:cs typeface="Open Sans Extrabold"/>
              </a:rPr>
              <a:t> </a:t>
            </a:r>
            <a:r>
              <a:rPr sz="1650" b="1" spc="-85" dirty="0">
                <a:latin typeface="Open Sans Extrabold"/>
                <a:cs typeface="Open Sans Extrabold"/>
              </a:rPr>
              <a:t>(Y/N)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208589" y="2919147"/>
            <a:ext cx="113157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Comments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208589" y="5934762"/>
            <a:ext cx="113157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Comments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3382913" y="2919147"/>
            <a:ext cx="280606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Evaluation</a:t>
            </a:r>
            <a:r>
              <a:rPr sz="1650" b="1" spc="-2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of</a:t>
            </a:r>
            <a:r>
              <a:rPr sz="1650" b="1" spc="-15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requirements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3382913" y="5934762"/>
            <a:ext cx="280606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Evaluation</a:t>
            </a:r>
            <a:r>
              <a:rPr sz="1650" b="1" spc="-2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of</a:t>
            </a:r>
            <a:r>
              <a:rPr sz="1650" b="1" spc="-15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requirements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61092" y="3543275"/>
            <a:ext cx="146050" cy="52832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450" spc="25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endParaRPr sz="145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c</a:t>
            </a:r>
            <a:endParaRPr sz="1450">
              <a:latin typeface="Open Sans"/>
              <a:cs typeface="Open San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61092" y="6583957"/>
            <a:ext cx="1111885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20" dirty="0">
                <a:solidFill>
                  <a:srgbClr val="4B4F51"/>
                </a:solidFill>
                <a:latin typeface="Open Sans"/>
                <a:cs typeface="Open Sans"/>
              </a:rPr>
              <a:t>Deployment</a:t>
            </a:r>
            <a:endParaRPr sz="1450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078016" y="2290894"/>
            <a:ext cx="56896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0" dirty="0">
                <a:latin typeface="Open Sans Extrabold"/>
                <a:cs typeface="Open Sans Extrabold"/>
              </a:rPr>
              <a:t>Topic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76806" y="2290894"/>
            <a:ext cx="189039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5" dirty="0">
                <a:latin typeface="Open Sans Extrabold"/>
                <a:cs typeface="Open Sans Extrabold"/>
              </a:rPr>
              <a:t>Use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70" dirty="0">
                <a:latin typeface="Open Sans Extrabold"/>
                <a:cs typeface="Open Sans Extrabold"/>
              </a:rPr>
              <a:t>case</a:t>
            </a:r>
            <a:r>
              <a:rPr sz="1650" b="1" spc="-5" dirty="0">
                <a:latin typeface="Open Sans Extrabold"/>
                <a:cs typeface="Open Sans Extrabold"/>
              </a:rPr>
              <a:t> </a:t>
            </a:r>
            <a:r>
              <a:rPr sz="1650" b="1" spc="-90" dirty="0">
                <a:latin typeface="Open Sans Extrabold"/>
                <a:cs typeface="Open Sans Extrabold"/>
              </a:rPr>
              <a:t>/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Feature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2574" y="7442570"/>
            <a:ext cx="15684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95"/>
              </a:spcBef>
            </a:pPr>
            <a:r>
              <a:rPr sz="1650" b="1" spc="-25" dirty="0">
                <a:latin typeface="Open Sans Extrabold"/>
                <a:cs typeface="Open Sans Extrabold"/>
              </a:rPr>
              <a:t>P</a:t>
            </a:r>
            <a:endParaRPr sz="1650">
              <a:latin typeface="Open Sans Extrabold"/>
              <a:cs typeface="Open Sans Extrabold"/>
            </a:endParaRPr>
          </a:p>
          <a:p>
            <a:pPr marL="12700">
              <a:lnSpc>
                <a:spcPct val="100000"/>
              </a:lnSpc>
            </a:pPr>
            <a:r>
              <a:rPr sz="1650" b="1" spc="-30" dirty="0">
                <a:latin typeface="Open Sans Extrabold"/>
                <a:cs typeface="Open Sans Extrabold"/>
              </a:rPr>
              <a:t>d</a:t>
            </a:r>
            <a:endParaRPr sz="1650">
              <a:latin typeface="Open Sans Extrabold"/>
              <a:cs typeface="Open Sans Extrabold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403258"/>
              </p:ext>
            </p:extLst>
          </p:nvPr>
        </p:nvGraphicFramePr>
        <p:xfrm>
          <a:off x="1026146" y="2706723"/>
          <a:ext cx="17005935" cy="66948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0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9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20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13815">
                <a:tc rowSpan="5"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730"/>
                        </a:spcBef>
                      </a:pPr>
                      <a:r>
                        <a:rPr sz="1650" b="1" spc="-65" dirty="0">
                          <a:latin typeface="Open Sans Extrabold"/>
                          <a:cs typeface="Open Sans Extrabold"/>
                        </a:rPr>
                        <a:t>Catalog</a:t>
                      </a:r>
                      <a:endParaRPr sz="1650" dirty="0">
                        <a:latin typeface="Open Sans Extrabold"/>
                        <a:cs typeface="Open Sans Extrabold"/>
                      </a:endParaRPr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 marR="196215">
                        <a:lnSpc>
                          <a:spcPct val="113700"/>
                        </a:lnSpc>
                        <a:spcBef>
                          <a:spcPts val="1689"/>
                        </a:spcBef>
                      </a:pP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Ability 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optimize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filtered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navigation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at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every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level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(category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attribute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filtering),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e.g.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by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deleting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filters,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adding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pictures,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change order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 filters,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create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new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filter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groups.</a:t>
                      </a:r>
                      <a:endParaRPr sz="1450" dirty="0">
                        <a:latin typeface="Open Sans"/>
                        <a:cs typeface="Open Sans"/>
                      </a:endParaRPr>
                    </a:p>
                  </a:txBody>
                  <a:tcPr marL="0" marR="0" marT="214629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2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 marR="564515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Ability 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optimize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carousels,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for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example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“recently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viewed”, “frequently bought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together”,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based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 product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or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user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37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Ability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go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straight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from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product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filtering</a:t>
                      </a:r>
                      <a:endParaRPr sz="1450">
                        <a:latin typeface="Open Sans"/>
                        <a:cs typeface="Open Sans"/>
                      </a:endParaRPr>
                    </a:p>
                    <a:p>
                      <a:pPr marL="20193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results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(“List”)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cart,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bypassing the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PDP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page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1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creation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customer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specific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catalogs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456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 marR="61594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possibility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offer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information/features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based on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log-in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and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permission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rights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of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user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5345">
                <a:tc>
                  <a:txBody>
                    <a:bodyPr/>
                    <a:lstStyle/>
                    <a:p>
                      <a:pPr marL="104775" marR="971550" indent="-1905">
                        <a:lnSpc>
                          <a:spcPct val="100000"/>
                        </a:lnSpc>
                        <a:spcBef>
                          <a:spcPts val="1360"/>
                        </a:spcBef>
                      </a:pPr>
                      <a:r>
                        <a:rPr sz="1650" b="1" spc="5" dirty="0" err="1">
                          <a:latin typeface="Open Sans Extrabold"/>
                          <a:cs typeface="Open Sans Extrabold"/>
                        </a:rPr>
                        <a:t>roduct</a:t>
                      </a: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  </a:t>
                      </a:r>
                      <a:r>
                        <a:rPr sz="1650" b="1" spc="-75" dirty="0" err="1">
                          <a:latin typeface="Open Sans Extrabold"/>
                          <a:cs typeface="Open Sans Extrabold"/>
                        </a:rPr>
                        <a:t>etails</a:t>
                      </a:r>
                      <a:endParaRPr sz="1650" dirty="0">
                        <a:latin typeface="Open Sans Extrabold"/>
                        <a:cs typeface="Open Sans Extrabold"/>
                      </a:endParaRPr>
                    </a:p>
                  </a:txBody>
                  <a:tcPr marL="0" marR="0" marT="17272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01930" marR="636270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 display product name, part number,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material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description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(short-text)</a:t>
                      </a:r>
                      <a:endParaRPr sz="1450">
                        <a:latin typeface="Open Sans"/>
                        <a:cs typeface="Open San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201930">
                        <a:lnSpc>
                          <a:spcPct val="100000"/>
                        </a:lnSpc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customer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material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number</a:t>
                      </a:r>
                      <a:endParaRPr sz="1450">
                        <a:latin typeface="Open Sans"/>
                        <a:cs typeface="Open San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201930" marR="635000">
                        <a:lnSpc>
                          <a:spcPct val="113700"/>
                        </a:lnSpc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serial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number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(Eletric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Drives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Controls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spare parts)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2781764" y="9413326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02224" y="9413326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111414" y="9413326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010075" y="9413326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05205" y="7277265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295977" y="2039593"/>
            <a:ext cx="147637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MVP</a:t>
            </a:r>
            <a:endParaRPr sz="1650">
              <a:latin typeface="Open Sans Extrabold"/>
              <a:cs typeface="Open Sans Extrabold"/>
            </a:endParaRPr>
          </a:p>
          <a:p>
            <a:pPr marL="12700">
              <a:lnSpc>
                <a:spcPct val="100000"/>
              </a:lnSpc>
            </a:pPr>
            <a:r>
              <a:rPr sz="1650" b="1" spc="-80" dirty="0">
                <a:latin typeface="Open Sans Extrabold"/>
                <a:cs typeface="Open Sans Extrabold"/>
              </a:rPr>
              <a:t>Relevant</a:t>
            </a:r>
            <a:r>
              <a:rPr sz="1650" b="1" spc="-30" dirty="0">
                <a:latin typeface="Open Sans Extrabold"/>
                <a:cs typeface="Open Sans Extrabold"/>
              </a:rPr>
              <a:t> </a:t>
            </a:r>
            <a:r>
              <a:rPr sz="1650" b="1" spc="-85" dirty="0">
                <a:latin typeface="Open Sans Extrabold"/>
                <a:cs typeface="Open Sans Extrabold"/>
              </a:rPr>
              <a:t>(Y/N)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9168591" y="2290894"/>
            <a:ext cx="113157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Comments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133496" y="2290894"/>
            <a:ext cx="280606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Evaluation</a:t>
            </a:r>
            <a:r>
              <a:rPr sz="1650" b="1" spc="-2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of</a:t>
            </a:r>
            <a:r>
              <a:rPr sz="1650" b="1" spc="-15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requirements</a:t>
            </a:r>
            <a:endParaRPr sz="1650">
              <a:latin typeface="Open Sans Extrabold"/>
              <a:cs typeface="Open Sans Extrabol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689389"/>
              </p:ext>
            </p:extLst>
          </p:nvPr>
        </p:nvGraphicFramePr>
        <p:xfrm>
          <a:off x="1099440" y="2706723"/>
          <a:ext cx="16929732" cy="78018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0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1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8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82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203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13815">
                <a:tc rowSpan="8">
                  <a:txBody>
                    <a:bodyPr/>
                    <a:lstStyle/>
                    <a:p>
                      <a:pPr marR="886460">
                        <a:lnSpc>
                          <a:spcPct val="100000"/>
                        </a:lnSpc>
                        <a:spcBef>
                          <a:spcPts val="1730"/>
                        </a:spcBef>
                      </a:pP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Produ</a:t>
                      </a:r>
                      <a:r>
                        <a:rPr lang="en-US" sz="1650" b="1" spc="5" dirty="0">
                          <a:latin typeface="Open Sans Extrabold"/>
                          <a:cs typeface="Open Sans Extrabold"/>
                        </a:rPr>
                        <a:t>c</a:t>
                      </a: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t  </a:t>
                      </a:r>
                      <a:r>
                        <a:rPr sz="1650" b="1" spc="-70" dirty="0">
                          <a:latin typeface="Open Sans Extrabold"/>
                          <a:cs typeface="Open Sans Extrabold"/>
                        </a:rPr>
                        <a:t>details</a:t>
                      </a:r>
                      <a:endParaRPr sz="1650" dirty="0">
                        <a:latin typeface="Open Sans Extrabold"/>
                        <a:cs typeface="Open Sans Extrabold"/>
                      </a:endParaRPr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01930" marR="208279">
                        <a:lnSpc>
                          <a:spcPct val="113700"/>
                        </a:lnSpc>
                        <a:spcBef>
                          <a:spcPts val="1689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serial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number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 replacement for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manufacturer part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number (MH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Independent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After-market)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-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hide cross-reference Rexroth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part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number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214629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1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</a:t>
                      </a:r>
                      <a:r>
                        <a:rPr sz="145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CAD</a:t>
                      </a:r>
                      <a:r>
                        <a:rPr sz="145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product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info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4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55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similar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products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/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spares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/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accessory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9748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37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01930" marR="408940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Suggest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1:1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alternative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inform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regarding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planned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phase-out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587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01930" marR="333375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 material description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(short text)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certain</a:t>
                      </a:r>
                      <a:r>
                        <a:rPr sz="1450" spc="5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spare</a:t>
                      </a:r>
                      <a:r>
                        <a:rPr sz="1450" spc="5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parts</a:t>
                      </a:r>
                      <a:r>
                        <a:rPr sz="1450" spc="5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(MH</a:t>
                      </a:r>
                      <a:r>
                        <a:rPr sz="1450" spc="5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IAM</a:t>
                      </a:r>
                      <a:r>
                        <a:rPr sz="1450" spc="5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materials)</a:t>
                      </a:r>
                      <a:r>
                        <a:rPr sz="1450" spc="5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displayed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partially,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according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set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rules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(before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login, after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login+rights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full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9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01930" marR="59690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Hide material description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(short text) of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certain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spare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parts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(MH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IAM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materials)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in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source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code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52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01930" marR="321310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use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different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templates/layout/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features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PDP, based on product and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local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requirements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093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01930" marR="97790">
                        <a:lnSpc>
                          <a:spcPts val="1980"/>
                        </a:lnSpc>
                        <a:spcBef>
                          <a:spcPts val="1140"/>
                        </a:spcBef>
                      </a:pP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PDP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displays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all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information and download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options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as specified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PIM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(e.g.: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download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CAD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datasheet),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incl.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what attributes should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shown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first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4478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078016" y="2290894"/>
            <a:ext cx="56896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0" dirty="0">
                <a:latin typeface="Open Sans Extrabold"/>
                <a:cs typeface="Open Sans Extrabold"/>
              </a:rPr>
              <a:t>Topic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76806" y="2290894"/>
            <a:ext cx="189039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5" dirty="0">
                <a:latin typeface="Open Sans Extrabold"/>
                <a:cs typeface="Open Sans Extrabold"/>
              </a:rPr>
              <a:t>Use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70" dirty="0">
                <a:latin typeface="Open Sans Extrabold"/>
                <a:cs typeface="Open Sans Extrabold"/>
              </a:rPr>
              <a:t>case</a:t>
            </a:r>
            <a:r>
              <a:rPr sz="1650" b="1" spc="-5" dirty="0">
                <a:latin typeface="Open Sans Extrabold"/>
                <a:cs typeface="Open Sans Extrabold"/>
              </a:rPr>
              <a:t> </a:t>
            </a:r>
            <a:r>
              <a:rPr sz="1650" b="1" spc="-90" dirty="0">
                <a:latin typeface="Open Sans Extrabold"/>
                <a:cs typeface="Open Sans Extrabold"/>
              </a:rPr>
              <a:t>/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Feature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81764" y="9915928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02224" y="9915928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11414" y="9915928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010075" y="9915928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74784" y="7790338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74784" y="8795543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295977" y="2039593"/>
            <a:ext cx="147637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MVP</a:t>
            </a:r>
            <a:endParaRPr sz="1650">
              <a:latin typeface="Open Sans Extrabold"/>
              <a:cs typeface="Open Sans Extrabold"/>
            </a:endParaRPr>
          </a:p>
          <a:p>
            <a:pPr marL="12700">
              <a:lnSpc>
                <a:spcPct val="100000"/>
              </a:lnSpc>
            </a:pPr>
            <a:r>
              <a:rPr sz="1650" b="1" spc="-80" dirty="0">
                <a:latin typeface="Open Sans Extrabold"/>
                <a:cs typeface="Open Sans Extrabold"/>
              </a:rPr>
              <a:t>Relevant</a:t>
            </a:r>
            <a:r>
              <a:rPr sz="1650" b="1" spc="-30" dirty="0">
                <a:latin typeface="Open Sans Extrabold"/>
                <a:cs typeface="Open Sans Extrabold"/>
              </a:rPr>
              <a:t> </a:t>
            </a:r>
            <a:r>
              <a:rPr sz="1650" b="1" spc="-85" dirty="0">
                <a:latin typeface="Open Sans Extrabold"/>
                <a:cs typeface="Open Sans Extrabold"/>
              </a:rPr>
              <a:t>(Y/N)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9168591" y="2290894"/>
            <a:ext cx="113157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Comments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133496" y="2290894"/>
            <a:ext cx="280606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Evaluation</a:t>
            </a:r>
            <a:r>
              <a:rPr sz="1650" b="1" spc="-2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of</a:t>
            </a:r>
            <a:r>
              <a:rPr sz="1650" b="1" spc="-15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requirements</a:t>
            </a:r>
            <a:endParaRPr sz="1650">
              <a:latin typeface="Open Sans Extrabold"/>
              <a:cs typeface="Open Sans Extrabol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26146" y="2706723"/>
          <a:ext cx="17005935" cy="74460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0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9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20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62355">
                <a:tc rowSpan="3">
                  <a:txBody>
                    <a:bodyPr/>
                    <a:lstStyle/>
                    <a:p>
                      <a:pPr marL="59055" marR="886460">
                        <a:lnSpc>
                          <a:spcPct val="100000"/>
                        </a:lnSpc>
                        <a:spcBef>
                          <a:spcPts val="1730"/>
                        </a:spcBef>
                      </a:pP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Product  </a:t>
                      </a:r>
                      <a:r>
                        <a:rPr sz="1650" b="1" spc="-70" dirty="0">
                          <a:latin typeface="Open Sans Extrabold"/>
                          <a:cs typeface="Open Sans Extrabold"/>
                        </a:rPr>
                        <a:t>details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 marR="407670">
                        <a:lnSpc>
                          <a:spcPct val="113700"/>
                        </a:lnSpc>
                        <a:spcBef>
                          <a:spcPts val="1689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Route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part number/product not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local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Shop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portfolio 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other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DC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catalog/tool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e.g.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GoSelect,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configurators,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etc.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214629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1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Allow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user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to give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product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reviews/ratings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9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 marR="348615">
                        <a:lnSpc>
                          <a:spcPct val="113700"/>
                        </a:lnSpc>
                        <a:spcBef>
                          <a:spcPts val="132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 relevant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PDP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be displayed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via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QR-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code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scan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456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2540" marR="714375">
                        <a:lnSpc>
                          <a:spcPct val="100000"/>
                        </a:lnSpc>
                      </a:pPr>
                      <a:r>
                        <a:rPr sz="1650" b="1" spc="-55" dirty="0">
                          <a:latin typeface="Open Sans Extrabold"/>
                          <a:cs typeface="Open Sans Extrabold"/>
                        </a:rPr>
                        <a:t>Product </a:t>
                      </a:r>
                      <a:r>
                        <a:rPr sz="1650" b="1" spc="-5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70" dirty="0">
                          <a:latin typeface="Open Sans Extrabold"/>
                          <a:cs typeface="Open Sans Extrabold"/>
                        </a:rPr>
                        <a:t>details</a:t>
                      </a:r>
                      <a:r>
                        <a:rPr sz="1650" b="1" spc="-1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- </a:t>
                      </a:r>
                      <a:r>
                        <a:rPr sz="1650" b="1" spc="1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additional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698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01930" marR="553085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lead-time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related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assortment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data,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if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relevant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(e.g.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assortment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class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or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max.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quantity)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810">
                <a:tc>
                  <a:txBody>
                    <a:bodyPr/>
                    <a:lstStyle/>
                    <a:p>
                      <a:pPr marL="2540">
                        <a:lnSpc>
                          <a:spcPts val="1960"/>
                        </a:lnSpc>
                      </a:pPr>
                      <a:r>
                        <a:rPr sz="1650" b="1" spc="-65" dirty="0">
                          <a:latin typeface="Open Sans Extrabold"/>
                          <a:cs typeface="Open Sans Extrabold"/>
                        </a:rPr>
                        <a:t>information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16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in-stock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/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out-of-stock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info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for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4795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products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local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Shop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portfolio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460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55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stock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/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out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of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stock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info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for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9748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5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products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in Certified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Partner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inventory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460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22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recommended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list price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w/o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login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41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pre-calculated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net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price 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logged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95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user</a:t>
                      </a:r>
                      <a:r>
                        <a:rPr sz="145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with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permission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rights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460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41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If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product not included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Shop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portfolio,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show “where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buy”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“call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us”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BOTH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460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Product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Detail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Page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460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078016" y="2290894"/>
            <a:ext cx="56896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0" dirty="0">
                <a:latin typeface="Open Sans Extrabold"/>
                <a:cs typeface="Open Sans Extrabold"/>
              </a:rPr>
              <a:t>Topic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76806" y="2290894"/>
            <a:ext cx="189039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5" dirty="0">
                <a:latin typeface="Open Sans Extrabold"/>
                <a:cs typeface="Open Sans Extrabold"/>
              </a:rPr>
              <a:t>Use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70" dirty="0">
                <a:latin typeface="Open Sans Extrabold"/>
                <a:cs typeface="Open Sans Extrabold"/>
              </a:rPr>
              <a:t>case</a:t>
            </a:r>
            <a:r>
              <a:rPr sz="1650" b="1" spc="-5" dirty="0">
                <a:latin typeface="Open Sans Extrabold"/>
                <a:cs typeface="Open Sans Extrabold"/>
              </a:rPr>
              <a:t> </a:t>
            </a:r>
            <a:r>
              <a:rPr sz="1650" b="1" spc="-90" dirty="0">
                <a:latin typeface="Open Sans Extrabold"/>
                <a:cs typeface="Open Sans Extrabold"/>
              </a:rPr>
              <a:t>/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Feature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81764" y="9915928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02224" y="9915928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11414" y="9915928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010075" y="9915928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64313" y="3769518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74784" y="753903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774784" y="8795543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74784" y="8041640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05205" y="5026025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7295977" y="2039593"/>
            <a:ext cx="147637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MVP</a:t>
            </a:r>
            <a:endParaRPr sz="1650">
              <a:latin typeface="Open Sans Extrabold"/>
              <a:cs typeface="Open Sans Extrabold"/>
            </a:endParaRPr>
          </a:p>
          <a:p>
            <a:pPr marL="12700">
              <a:lnSpc>
                <a:spcPct val="100000"/>
              </a:lnSpc>
            </a:pPr>
            <a:r>
              <a:rPr sz="1650" b="1" spc="-80" dirty="0">
                <a:latin typeface="Open Sans Extrabold"/>
                <a:cs typeface="Open Sans Extrabold"/>
              </a:rPr>
              <a:t>Relevant</a:t>
            </a:r>
            <a:r>
              <a:rPr sz="1650" b="1" spc="-30" dirty="0">
                <a:latin typeface="Open Sans Extrabold"/>
                <a:cs typeface="Open Sans Extrabold"/>
              </a:rPr>
              <a:t> </a:t>
            </a:r>
            <a:r>
              <a:rPr sz="1650" b="1" spc="-85" dirty="0">
                <a:latin typeface="Open Sans Extrabold"/>
                <a:cs typeface="Open Sans Extrabold"/>
              </a:rPr>
              <a:t>(Y/N)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9168591" y="2290894"/>
            <a:ext cx="113157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Comments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133496" y="2290894"/>
            <a:ext cx="280606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Evaluation</a:t>
            </a:r>
            <a:r>
              <a:rPr sz="1650" b="1" spc="-2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of</a:t>
            </a:r>
            <a:r>
              <a:rPr sz="1650" b="1" spc="-15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requirements</a:t>
            </a:r>
            <a:endParaRPr sz="1650">
              <a:latin typeface="Open Sans Extrabold"/>
              <a:cs typeface="Open Sans Extrabol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99440" y="2706723"/>
          <a:ext cx="16929732" cy="74656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2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0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8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82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203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5615">
                <a:tc>
                  <a:txBody>
                    <a:bodyPr/>
                    <a:lstStyle/>
                    <a:p>
                      <a:pPr>
                        <a:lnSpc>
                          <a:spcPts val="1914"/>
                        </a:lnSpc>
                        <a:spcBef>
                          <a:spcPts val="1730"/>
                        </a:spcBef>
                      </a:pPr>
                      <a:r>
                        <a:rPr sz="1650" b="1" spc="-55" dirty="0">
                          <a:latin typeface="Open Sans Extrabold"/>
                          <a:cs typeface="Open Sans Extrabold"/>
                        </a:rPr>
                        <a:t>Product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201930">
                        <a:lnSpc>
                          <a:spcPts val="1720"/>
                        </a:lnSpc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list of Certified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Partners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be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381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>
                        <a:lnSpc>
                          <a:spcPts val="1885"/>
                        </a:lnSpc>
                      </a:pPr>
                      <a:r>
                        <a:rPr sz="1650" b="1" spc="-70" dirty="0">
                          <a:latin typeface="Open Sans Extrabold"/>
                          <a:cs typeface="Open Sans Extrabold"/>
                        </a:rPr>
                        <a:t>details</a:t>
                      </a:r>
                      <a:r>
                        <a:rPr sz="1650" b="1" spc="-35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-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contacted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for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order/RfQ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>
                        <a:lnSpc>
                          <a:spcPts val="1860"/>
                        </a:lnSpc>
                      </a:pPr>
                      <a:r>
                        <a:rPr sz="1650" b="1" spc="-65" dirty="0">
                          <a:latin typeface="Open Sans Extrabold"/>
                          <a:cs typeface="Open Sans Extrabold"/>
                        </a:rPr>
                        <a:t>additional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68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37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8485">
                <a:tc>
                  <a:txBody>
                    <a:bodyPr/>
                    <a:lstStyle/>
                    <a:p>
                      <a:pPr>
                        <a:lnSpc>
                          <a:spcPts val="1960"/>
                        </a:lnSpc>
                      </a:pPr>
                      <a:r>
                        <a:rPr sz="1650" b="1" spc="-65" dirty="0">
                          <a:latin typeface="Open Sans Extrabold"/>
                          <a:cs typeface="Open Sans Extrabold"/>
                        </a:rPr>
                        <a:t>information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1930" marR="523240">
                        <a:lnSpc>
                          <a:spcPts val="1980"/>
                        </a:lnSpc>
                        <a:spcBef>
                          <a:spcPts val="4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Provide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possibility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request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a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Repair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((MHS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+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IHS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+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AE)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571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56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product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hierarchy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(from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ERP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9812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5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masterdata)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---&gt; BE, ES,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FR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feature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460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41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Check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P&amp;A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products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 local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Shop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portfolio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5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(ERP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call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&amp;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error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handling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required)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460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41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Allow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stock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handling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platform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via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SAP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API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for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in-stock/out-of-stock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info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stock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460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sharing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with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Certified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Partners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460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55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Allow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collection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Certifed Partner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inventory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9748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information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(Multi-vendor?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Manual?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Partner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460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95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Management?)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460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235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Allow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flexibility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“out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stock”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logic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based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95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</a:t>
                      </a:r>
                      <a:r>
                        <a:rPr sz="1450" spc="-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site/country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460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235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Vizualization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via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explosions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diagram to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18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support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identification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spareparts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460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55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logic 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lead-time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of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certain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9748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products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only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TPC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based on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product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460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ts val="1230"/>
                        </a:lnSpc>
                        <a:spcBef>
                          <a:spcPts val="11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hierarchy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(after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login)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460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078016" y="2290894"/>
            <a:ext cx="56896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0" dirty="0">
                <a:latin typeface="Open Sans Extrabold"/>
                <a:cs typeface="Open Sans Extrabold"/>
              </a:rPr>
              <a:t>Topic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76806" y="2290894"/>
            <a:ext cx="189039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5" dirty="0">
                <a:latin typeface="Open Sans Extrabold"/>
                <a:cs typeface="Open Sans Extrabold"/>
              </a:rPr>
              <a:t>Use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70" dirty="0">
                <a:latin typeface="Open Sans Extrabold"/>
                <a:cs typeface="Open Sans Extrabold"/>
              </a:rPr>
              <a:t>case</a:t>
            </a:r>
            <a:r>
              <a:rPr sz="1650" b="1" spc="-5" dirty="0">
                <a:latin typeface="Open Sans Extrabold"/>
                <a:cs typeface="Open Sans Extrabold"/>
              </a:rPr>
              <a:t> </a:t>
            </a:r>
            <a:r>
              <a:rPr sz="1650" b="1" spc="-90" dirty="0">
                <a:latin typeface="Open Sans Extrabold"/>
                <a:cs typeface="Open Sans Extrabold"/>
              </a:rPr>
              <a:t>/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Feature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81764" y="10167229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02224" y="10167229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11414" y="10167229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010075" y="10167229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64313" y="3643868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295977" y="2039593"/>
            <a:ext cx="147637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MVP</a:t>
            </a:r>
            <a:endParaRPr sz="1650">
              <a:latin typeface="Open Sans Extrabold"/>
              <a:cs typeface="Open Sans Extrabold"/>
            </a:endParaRPr>
          </a:p>
          <a:p>
            <a:pPr marL="12700">
              <a:lnSpc>
                <a:spcPct val="100000"/>
              </a:lnSpc>
            </a:pPr>
            <a:r>
              <a:rPr sz="1650" b="1" spc="-80" dirty="0">
                <a:latin typeface="Open Sans Extrabold"/>
                <a:cs typeface="Open Sans Extrabold"/>
              </a:rPr>
              <a:t>Relevant</a:t>
            </a:r>
            <a:r>
              <a:rPr sz="1650" b="1" spc="-30" dirty="0">
                <a:latin typeface="Open Sans Extrabold"/>
                <a:cs typeface="Open Sans Extrabold"/>
              </a:rPr>
              <a:t> </a:t>
            </a:r>
            <a:r>
              <a:rPr sz="1650" b="1" spc="-85" dirty="0">
                <a:latin typeface="Open Sans Extrabold"/>
                <a:cs typeface="Open Sans Extrabold"/>
              </a:rPr>
              <a:t>(Y/N)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9168591" y="2290894"/>
            <a:ext cx="113157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Comments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133496" y="2290894"/>
            <a:ext cx="280606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Evaluation</a:t>
            </a:r>
            <a:r>
              <a:rPr sz="1650" b="1" spc="-2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of</a:t>
            </a:r>
            <a:r>
              <a:rPr sz="1650" b="1" spc="-15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requirements</a:t>
            </a:r>
            <a:endParaRPr sz="1650">
              <a:latin typeface="Open Sans Extrabold"/>
              <a:cs typeface="Open Sans Extrabol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078016" y="2290894"/>
            <a:ext cx="56896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0" dirty="0">
                <a:latin typeface="Open Sans Extrabold"/>
                <a:cs typeface="Open Sans Extrabold"/>
              </a:rPr>
              <a:t>Topic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76806" y="2290894"/>
            <a:ext cx="189039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5" dirty="0">
                <a:latin typeface="Open Sans Extrabold"/>
                <a:cs typeface="Open Sans Extrabold"/>
              </a:rPr>
              <a:t>Use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70" dirty="0">
                <a:latin typeface="Open Sans Extrabold"/>
                <a:cs typeface="Open Sans Extrabold"/>
              </a:rPr>
              <a:t>case</a:t>
            </a:r>
            <a:r>
              <a:rPr sz="1650" b="1" spc="-5" dirty="0">
                <a:latin typeface="Open Sans Extrabold"/>
                <a:cs typeface="Open Sans Extrabold"/>
              </a:rPr>
              <a:t> </a:t>
            </a:r>
            <a:r>
              <a:rPr sz="1650" b="1" spc="-90" dirty="0">
                <a:latin typeface="Open Sans Extrabold"/>
                <a:cs typeface="Open Sans Extrabold"/>
              </a:rPr>
              <a:t>/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Feature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781764" y="9915928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202224" y="9915928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11414" y="9915928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010075" y="9915928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64313" y="3769518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05205" y="7036434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05205" y="451818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295977" y="2039593"/>
            <a:ext cx="147637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MVP</a:t>
            </a:r>
            <a:endParaRPr sz="1650">
              <a:latin typeface="Open Sans Extrabold"/>
              <a:cs typeface="Open Sans Extrabold"/>
            </a:endParaRPr>
          </a:p>
          <a:p>
            <a:pPr marL="12700">
              <a:lnSpc>
                <a:spcPct val="100000"/>
              </a:lnSpc>
            </a:pPr>
            <a:r>
              <a:rPr sz="1650" b="1" spc="-80" dirty="0">
                <a:latin typeface="Open Sans Extrabold"/>
                <a:cs typeface="Open Sans Extrabold"/>
              </a:rPr>
              <a:t>Relevant</a:t>
            </a:r>
            <a:r>
              <a:rPr sz="1650" b="1" spc="-30" dirty="0">
                <a:latin typeface="Open Sans Extrabold"/>
                <a:cs typeface="Open Sans Extrabold"/>
              </a:rPr>
              <a:t> </a:t>
            </a:r>
            <a:r>
              <a:rPr sz="1650" b="1" spc="-85" dirty="0">
                <a:latin typeface="Open Sans Extrabold"/>
                <a:cs typeface="Open Sans Extrabold"/>
              </a:rPr>
              <a:t>(Y/N)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9168591" y="2290894"/>
            <a:ext cx="113157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Comments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133496" y="2290894"/>
            <a:ext cx="280606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Evaluation</a:t>
            </a:r>
            <a:r>
              <a:rPr sz="1650" b="1" spc="-2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of</a:t>
            </a:r>
            <a:r>
              <a:rPr sz="1650" b="1" spc="-15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requirements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92505" y="7191269"/>
            <a:ext cx="19113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95"/>
              </a:spcBef>
            </a:pPr>
            <a:r>
              <a:rPr sz="1650" b="1" spc="-15" dirty="0">
                <a:latin typeface="Open Sans Extrabold"/>
                <a:cs typeface="Open Sans Extrabold"/>
              </a:rPr>
              <a:t>Q</a:t>
            </a:r>
            <a:endParaRPr sz="1650">
              <a:latin typeface="Open Sans Extrabold"/>
              <a:cs typeface="Open Sans Extrabold"/>
            </a:endParaRPr>
          </a:p>
          <a:p>
            <a:pPr marL="12700" marR="36830">
              <a:lnSpc>
                <a:spcPct val="100000"/>
              </a:lnSpc>
            </a:pPr>
            <a:r>
              <a:rPr sz="1650" b="1" spc="-30" dirty="0">
                <a:latin typeface="Open Sans Extrabold"/>
                <a:cs typeface="Open Sans Extrabold"/>
              </a:rPr>
              <a:t>n  </a:t>
            </a:r>
            <a:r>
              <a:rPr sz="1650" b="1" spc="-110" dirty="0">
                <a:latin typeface="Open Sans Extrabold"/>
                <a:cs typeface="Open Sans Extrabold"/>
              </a:rPr>
              <a:t>t</a:t>
            </a:r>
            <a:endParaRPr sz="1650">
              <a:latin typeface="Open Sans Extrabold"/>
              <a:cs typeface="Open Sans Extrabold"/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1026146" y="2706723"/>
          <a:ext cx="17005935" cy="71951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0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9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20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62355">
                <a:tc rowSpan="2"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730"/>
                        </a:spcBef>
                      </a:pPr>
                      <a:r>
                        <a:rPr sz="1650" b="1" spc="-60" dirty="0">
                          <a:latin typeface="Open Sans Extrabold"/>
                          <a:cs typeface="Open Sans Extrabold"/>
                        </a:rPr>
                        <a:t>Lead-time</a:t>
                      </a:r>
                      <a:r>
                        <a:rPr sz="1650" b="1" spc="-3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80" dirty="0">
                          <a:latin typeface="Open Sans Extrabold"/>
                          <a:cs typeface="Open Sans Extrabold"/>
                        </a:rPr>
                        <a:t>list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  <a:p>
                      <a:pPr marL="59055" marR="347345">
                        <a:lnSpc>
                          <a:spcPct val="100000"/>
                        </a:lnSpc>
                        <a:spcBef>
                          <a:spcPts val="1975"/>
                        </a:spcBef>
                      </a:pPr>
                      <a:r>
                        <a:rPr sz="1650" b="1" spc="-75" dirty="0">
                          <a:latin typeface="Open Sans Extrabold"/>
                          <a:cs typeface="Open Sans Extrabold"/>
                        </a:rPr>
                        <a:t>Check</a:t>
                      </a:r>
                      <a:r>
                        <a:rPr sz="1650" b="1" spc="-1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45" dirty="0">
                          <a:latin typeface="Open Sans Extrabold"/>
                          <a:cs typeface="Open Sans Extrabold"/>
                        </a:rPr>
                        <a:t>lead- </a:t>
                      </a:r>
                      <a:r>
                        <a:rPr sz="1650" b="1" spc="-4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80" dirty="0">
                          <a:latin typeface="Open Sans Extrabold"/>
                          <a:cs typeface="Open Sans Extrabold"/>
                        </a:rPr>
                        <a:t>time</a:t>
                      </a:r>
                      <a:r>
                        <a:rPr sz="1650" b="1" spc="-1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65" dirty="0">
                          <a:latin typeface="Open Sans Extrabold"/>
                          <a:cs typeface="Open Sans Extrabold"/>
                        </a:rPr>
                        <a:t>of</a:t>
                      </a:r>
                      <a:r>
                        <a:rPr sz="1650" b="1" spc="-1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65" dirty="0">
                          <a:latin typeface="Open Sans Extrabold"/>
                          <a:cs typeface="Open Sans Extrabold"/>
                        </a:rPr>
                        <a:t>part </a:t>
                      </a:r>
                      <a:r>
                        <a:rPr sz="1650" b="1" spc="-60" dirty="0">
                          <a:latin typeface="Open Sans Extrabold"/>
                          <a:cs typeface="Open Sans Extrabold"/>
                        </a:rPr>
                        <a:t> numbers</a:t>
                      </a:r>
                      <a:r>
                        <a:rPr sz="1650" b="1" spc="-25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70" dirty="0">
                          <a:latin typeface="Open Sans Extrabold"/>
                          <a:cs typeface="Open Sans Extrabold"/>
                        </a:rPr>
                        <a:t>in</a:t>
                      </a:r>
                      <a:r>
                        <a:rPr sz="1650" b="1" spc="-25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75" dirty="0">
                          <a:latin typeface="Open Sans Extrabold"/>
                          <a:cs typeface="Open Sans Extrabold"/>
                        </a:rPr>
                        <a:t>a </a:t>
                      </a:r>
                      <a:r>
                        <a:rPr sz="1650" b="1" spc="-415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85" dirty="0">
                          <a:latin typeface="Open Sans Extrabold"/>
                          <a:cs typeface="Open Sans Extrabold"/>
                        </a:rPr>
                        <a:t>list</a:t>
                      </a:r>
                      <a:r>
                        <a:rPr sz="1650" b="1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45" dirty="0">
                          <a:latin typeface="Open Sans Extrabold"/>
                          <a:cs typeface="Open Sans Extrabold"/>
                        </a:rPr>
                        <a:t>(TPC)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 marR="315595">
                        <a:lnSpc>
                          <a:spcPct val="113700"/>
                        </a:lnSpc>
                        <a:spcBef>
                          <a:spcPts val="1689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Upload/Download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list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Rexroth part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numbers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as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.csv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file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check lead-time from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ERP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table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(AMS)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214629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6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Request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be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notified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case lead-time of</a:t>
                      </a:r>
                      <a:endParaRPr sz="1450">
                        <a:latin typeface="Open Sans"/>
                        <a:cs typeface="Open Sans"/>
                      </a:endParaRPr>
                    </a:p>
                    <a:p>
                      <a:pPr marL="20193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part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numbers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in list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changes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365">
                <a:tc rowSpan="4"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650" b="1" spc="-60" dirty="0">
                          <a:latin typeface="Open Sans Extrabold"/>
                          <a:cs typeface="Open Sans Extrabold"/>
                        </a:rPr>
                        <a:t>Add</a:t>
                      </a:r>
                      <a:r>
                        <a:rPr sz="1650" b="1" spc="-1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-</a:t>
                      </a:r>
                      <a:r>
                        <a:rPr sz="1650" b="1" spc="-5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75" dirty="0">
                          <a:latin typeface="Open Sans Extrabold"/>
                          <a:cs typeface="Open Sans Extrabold"/>
                        </a:rPr>
                        <a:t>to</a:t>
                      </a:r>
                      <a:r>
                        <a:rPr sz="1650" b="1" spc="-5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-</a:t>
                      </a:r>
                      <a:r>
                        <a:rPr sz="1650" b="1" spc="-5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75" dirty="0">
                          <a:latin typeface="Open Sans Extrabold"/>
                          <a:cs typeface="Open Sans Extrabold"/>
                        </a:rPr>
                        <a:t>cart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16700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51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Add-to-cart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from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store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catalog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(“list”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PDP)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9240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28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700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Add-to-cart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from</a:t>
                      </a:r>
                      <a:r>
                        <a:rPr sz="145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History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37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700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Add-to-cart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from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external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applications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(e.g.</a:t>
                      </a:r>
                      <a:endParaRPr sz="1450">
                        <a:latin typeface="Open Sans"/>
                        <a:cs typeface="Open Sans"/>
                      </a:endParaRPr>
                    </a:p>
                    <a:p>
                      <a:pPr marL="20193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DC</a:t>
                      </a:r>
                      <a:r>
                        <a:rPr sz="1450" spc="-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configurators)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37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700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 marR="1145540">
                        <a:lnSpc>
                          <a:spcPct val="113700"/>
                        </a:lnSpc>
                        <a:spcBef>
                          <a:spcPts val="124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Display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mini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cart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store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pages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summarize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products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in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cart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748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284">
                <a:tc rowSpan="5">
                  <a:txBody>
                    <a:bodyPr/>
                    <a:lstStyle/>
                    <a:p>
                      <a:pPr marL="107314" marR="254000" indent="31750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uick-ad</a:t>
                      </a:r>
                      <a:r>
                        <a:rPr sz="1650" b="1" dirty="0">
                          <a:latin typeface="Open Sans Extrabold"/>
                          <a:cs typeface="Open Sans Extrabold"/>
                        </a:rPr>
                        <a:t>d</a:t>
                      </a:r>
                      <a:r>
                        <a:rPr sz="1650" b="1" spc="1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part  </a:t>
                      </a:r>
                      <a:r>
                        <a:rPr sz="1650" b="1" spc="-60" dirty="0">
                          <a:latin typeface="Open Sans Extrabold"/>
                          <a:cs typeface="Open Sans Extrabold"/>
                        </a:rPr>
                        <a:t>umbers</a:t>
                      </a:r>
                      <a:r>
                        <a:rPr sz="1650" b="1" spc="-5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75" dirty="0">
                          <a:latin typeface="Open Sans Extrabold"/>
                          <a:cs typeface="Open Sans Extrabold"/>
                        </a:rPr>
                        <a:t>to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  <a:p>
                      <a:pPr marL="56515">
                        <a:lnSpc>
                          <a:spcPts val="1975"/>
                        </a:lnSpc>
                      </a:pPr>
                      <a:r>
                        <a:rPr sz="1650" b="1" spc="-65" dirty="0">
                          <a:latin typeface="Open Sans Extrabold"/>
                          <a:cs typeface="Open Sans Extrabold"/>
                        </a:rPr>
                        <a:t>he</a:t>
                      </a:r>
                      <a:r>
                        <a:rPr sz="1650" b="1" spc="-35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75" dirty="0">
                          <a:latin typeface="Open Sans Extrabold"/>
                          <a:cs typeface="Open Sans Extrabold"/>
                        </a:rPr>
                        <a:t>cart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16192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Quick-add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via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Rexroth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material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number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21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192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Quick-add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via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customer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material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number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24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192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56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Quick-add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via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‘Import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list’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(.csv/.txt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files)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9812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429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192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Quick-add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via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‘Import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list’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(.xml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file)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---&gt;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not</a:t>
                      </a:r>
                      <a:endParaRPr sz="1450">
                        <a:latin typeface="Open Sans"/>
                        <a:cs typeface="Open Sans"/>
                      </a:endParaRPr>
                    </a:p>
                    <a:p>
                      <a:pPr marL="20193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standard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172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1925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560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Quick-add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via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Rexroth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serial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number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9812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99440" y="2706723"/>
          <a:ext cx="16929732" cy="71964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2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0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8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82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203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62355">
                <a:tc rowSpan="2">
                  <a:txBody>
                    <a:bodyPr/>
                    <a:lstStyle/>
                    <a:p>
                      <a:pPr marR="480695">
                        <a:lnSpc>
                          <a:spcPct val="100000"/>
                        </a:lnSpc>
                        <a:spcBef>
                          <a:spcPts val="1730"/>
                        </a:spcBef>
                      </a:pPr>
                      <a:r>
                        <a:rPr sz="1650" b="1" spc="-65" dirty="0">
                          <a:latin typeface="Open Sans Extrabold"/>
                          <a:cs typeface="Open Sans Extrabold"/>
                        </a:rPr>
                        <a:t>Cart</a:t>
                      </a:r>
                      <a:r>
                        <a:rPr sz="1650" b="1" spc="-1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80" dirty="0">
                          <a:latin typeface="Open Sans Extrabold"/>
                          <a:cs typeface="Open Sans Extrabold"/>
                        </a:rPr>
                        <a:t>(may </a:t>
                      </a:r>
                      <a:r>
                        <a:rPr sz="1650" b="1" spc="-75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80" dirty="0">
                          <a:latin typeface="Open Sans Extrabold"/>
                          <a:cs typeface="Open Sans Extrabold"/>
                        </a:rPr>
                        <a:t>affect</a:t>
                      </a:r>
                      <a:r>
                        <a:rPr sz="1650" b="1" spc="-1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65" dirty="0">
                          <a:latin typeface="Open Sans Extrabold"/>
                          <a:cs typeface="Open Sans Extrabold"/>
                        </a:rPr>
                        <a:t>also </a:t>
                      </a:r>
                      <a:r>
                        <a:rPr sz="1650" b="1" spc="-6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5" dirty="0">
                          <a:latin typeface="Open Sans Extrabold"/>
                          <a:cs typeface="Open Sans Extrabold"/>
                        </a:rPr>
                        <a:t>Add-to-cart,  </a:t>
                      </a:r>
                      <a:r>
                        <a:rPr sz="1650" b="1" spc="-55" dirty="0">
                          <a:latin typeface="Open Sans Extrabold"/>
                          <a:cs typeface="Open Sans Extrabold"/>
                        </a:rPr>
                        <a:t>Quick-add, </a:t>
                      </a:r>
                      <a:r>
                        <a:rPr sz="1650" b="1" spc="-5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650" b="1" spc="-60" dirty="0">
                          <a:latin typeface="Open Sans Extrabold"/>
                          <a:cs typeface="Open Sans Extrabold"/>
                        </a:rPr>
                        <a:t>Check-out)</a:t>
                      </a:r>
                      <a:endParaRPr sz="1650">
                        <a:latin typeface="Open Sans Extrabold"/>
                        <a:cs typeface="Open Sans Extrabold"/>
                      </a:endParaRPr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01930" marR="295910">
                        <a:lnSpc>
                          <a:spcPct val="113700"/>
                        </a:lnSpc>
                        <a:spcBef>
                          <a:spcPts val="1689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cart 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handle configurable materials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incl.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Characteristics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-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transfer configurator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result 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cart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via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web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service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214629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73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19710" marB="0"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01930" marR="232410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cart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handle </a:t>
                      </a:r>
                      <a:r>
                        <a:rPr sz="1450" spc="3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MH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Independent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After-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market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material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45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1930" marR="196215">
                        <a:lnSpc>
                          <a:spcPct val="113700"/>
                        </a:lnSpc>
                        <a:spcBef>
                          <a:spcPts val="865"/>
                        </a:spcBef>
                      </a:pP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-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serial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number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and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manufacturer part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number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can be used as ordering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IDs;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Rexroth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cross-reference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part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number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is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hidden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37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1930" marR="287020">
                        <a:lnSpc>
                          <a:spcPct val="113700"/>
                        </a:lnSpc>
                        <a:spcBef>
                          <a:spcPts val="865"/>
                        </a:spcBef>
                      </a:pP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-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user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may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be required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add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serial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number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order item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7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1930" marR="307975">
                        <a:lnSpc>
                          <a:spcPct val="113700"/>
                        </a:lnSpc>
                        <a:spcBef>
                          <a:spcPts val="865"/>
                        </a:spcBef>
                      </a:pP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-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all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relevant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IDs are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sent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ERP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(serial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number,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Rexroth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cross-reference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number...)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21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1930" marR="466725">
                        <a:lnSpc>
                          <a:spcPct val="113700"/>
                        </a:lnSpc>
                        <a:spcBef>
                          <a:spcPts val="123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cart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handle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relation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between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main/sub-items (products must be bought </a:t>
                      </a:r>
                      <a:r>
                        <a:rPr sz="145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together,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pricing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results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from both)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67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1930" marR="338455">
                        <a:lnSpc>
                          <a:spcPct val="113700"/>
                        </a:lnSpc>
                        <a:spcBef>
                          <a:spcPts val="865"/>
                        </a:spcBef>
                      </a:pP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-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transfer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result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(relation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between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main/sub </a:t>
                      </a:r>
                      <a:r>
                        <a:rPr sz="1450" spc="-36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item)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to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cart via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web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service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Enable</a:t>
                      </a: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cart 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handle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MTpro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kits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00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45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-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transfer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configurator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result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as</a:t>
                      </a: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a list to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cart</a:t>
                      </a:r>
                      <a:endParaRPr sz="1450">
                        <a:latin typeface="Open Sans"/>
                        <a:cs typeface="Open Sans"/>
                      </a:endParaRPr>
                    </a:p>
                    <a:p>
                      <a:pPr marL="201930">
                        <a:lnSpc>
                          <a:spcPts val="1230"/>
                        </a:lnSpc>
                        <a:spcBef>
                          <a:spcPts val="235"/>
                        </a:spcBef>
                      </a:pPr>
                      <a:r>
                        <a:rPr sz="145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via</a:t>
                      </a:r>
                      <a:r>
                        <a:rPr sz="1450" spc="-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web</a:t>
                      </a:r>
                      <a:r>
                        <a:rPr sz="1450" spc="-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45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service</a:t>
                      </a:r>
                      <a:endParaRPr sz="1450">
                        <a:latin typeface="Open Sans"/>
                        <a:cs typeface="Open Sans"/>
                      </a:endParaRPr>
                    </a:p>
                  </a:txBody>
                  <a:tcPr marL="0" marR="0" marT="140335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R w="12700">
                      <a:solidFill>
                        <a:srgbClr val="B4B5B7"/>
                      </a:solidFill>
                      <a:prstDash val="solid"/>
                    </a:lnR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4B5B7"/>
                      </a:solidFill>
                      <a:prstDash val="solid"/>
                    </a:lnL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078016" y="2290894"/>
            <a:ext cx="56896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0" dirty="0">
                <a:latin typeface="Open Sans Extrabold"/>
                <a:cs typeface="Open Sans Extrabold"/>
              </a:rPr>
              <a:t>Topic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76806" y="2290894"/>
            <a:ext cx="189039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55" dirty="0">
                <a:latin typeface="Open Sans Extrabold"/>
                <a:cs typeface="Open Sans Extrabold"/>
              </a:rPr>
              <a:t>Use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70" dirty="0">
                <a:latin typeface="Open Sans Extrabold"/>
                <a:cs typeface="Open Sans Extrabold"/>
              </a:rPr>
              <a:t>case</a:t>
            </a:r>
            <a:r>
              <a:rPr sz="1650" b="1" spc="-5" dirty="0">
                <a:latin typeface="Open Sans Extrabold"/>
                <a:cs typeface="Open Sans Extrabold"/>
              </a:rPr>
              <a:t> </a:t>
            </a:r>
            <a:r>
              <a:rPr sz="1650" b="1" spc="-90" dirty="0">
                <a:latin typeface="Open Sans Extrabold"/>
                <a:cs typeface="Open Sans Extrabold"/>
              </a:rPr>
              <a:t>/</a:t>
            </a:r>
            <a:r>
              <a:rPr sz="1650" b="1" spc="-1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Feature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81764" y="9915928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02224" y="9915928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11414" y="9915928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010075" y="9915928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64313" y="3769518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64313" y="7036434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5235"/>
                </a:moveTo>
                <a:lnTo>
                  <a:pt x="1533" y="1533"/>
                </a:lnTo>
                <a:lnTo>
                  <a:pt x="5235" y="0"/>
                </a:lnTo>
                <a:lnTo>
                  <a:pt x="8937" y="1533"/>
                </a:lnTo>
                <a:lnTo>
                  <a:pt x="10470" y="5235"/>
                </a:lnTo>
                <a:lnTo>
                  <a:pt x="8937" y="8937"/>
                </a:lnTo>
                <a:lnTo>
                  <a:pt x="5235" y="10470"/>
                </a:lnTo>
                <a:lnTo>
                  <a:pt x="1533" y="8937"/>
                </a:lnTo>
                <a:lnTo>
                  <a:pt x="0" y="5235"/>
                </a:lnTo>
                <a:close/>
              </a:path>
            </a:pathLst>
          </a:custGeom>
          <a:solidFill>
            <a:srgbClr val="B4B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295977" y="2039593"/>
            <a:ext cx="147637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95"/>
              </a:spcBef>
            </a:pPr>
            <a:r>
              <a:rPr sz="1650" b="1" spc="-70" dirty="0">
                <a:latin typeface="Open Sans Extrabold"/>
                <a:cs typeface="Open Sans Extrabold"/>
              </a:rPr>
              <a:t>MVP</a:t>
            </a:r>
            <a:endParaRPr sz="1650">
              <a:latin typeface="Open Sans Extrabold"/>
              <a:cs typeface="Open Sans Extrabold"/>
            </a:endParaRPr>
          </a:p>
          <a:p>
            <a:pPr marL="12700">
              <a:lnSpc>
                <a:spcPct val="100000"/>
              </a:lnSpc>
            </a:pPr>
            <a:r>
              <a:rPr sz="1650" b="1" spc="-80" dirty="0">
                <a:latin typeface="Open Sans Extrabold"/>
                <a:cs typeface="Open Sans Extrabold"/>
              </a:rPr>
              <a:t>Relevant</a:t>
            </a:r>
            <a:r>
              <a:rPr sz="1650" b="1" spc="-30" dirty="0">
                <a:latin typeface="Open Sans Extrabold"/>
                <a:cs typeface="Open Sans Extrabold"/>
              </a:rPr>
              <a:t> </a:t>
            </a:r>
            <a:r>
              <a:rPr sz="1650" b="1" spc="-85" dirty="0">
                <a:latin typeface="Open Sans Extrabold"/>
                <a:cs typeface="Open Sans Extrabold"/>
              </a:rPr>
              <a:t>(Y/N)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5" dirty="0"/>
              <a:t>Adobe</a:t>
            </a:r>
            <a:r>
              <a:rPr spc="10" dirty="0"/>
              <a:t> </a:t>
            </a:r>
            <a:r>
              <a:rPr spc="5" dirty="0"/>
              <a:t>e-Commerce Operational</a:t>
            </a:r>
            <a:r>
              <a:rPr spc="10" dirty="0"/>
              <a:t> </a:t>
            </a:r>
            <a:r>
              <a:rPr spc="5" dirty="0"/>
              <a:t>Playbook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9168591" y="2290894"/>
            <a:ext cx="113157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Comments</a:t>
            </a:r>
            <a:endParaRPr sz="1650">
              <a:latin typeface="Open Sans Extrabold"/>
              <a:cs typeface="Open Sans Extrabold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133496" y="2290894"/>
            <a:ext cx="280606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1" spc="-65" dirty="0">
                <a:latin typeface="Open Sans Extrabold"/>
                <a:cs typeface="Open Sans Extrabold"/>
              </a:rPr>
              <a:t>Evaluation</a:t>
            </a:r>
            <a:r>
              <a:rPr sz="1650" b="1" spc="-20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of</a:t>
            </a:r>
            <a:r>
              <a:rPr sz="1650" b="1" spc="-15" dirty="0">
                <a:latin typeface="Open Sans Extrabold"/>
                <a:cs typeface="Open Sans Extrabold"/>
              </a:rPr>
              <a:t> </a:t>
            </a:r>
            <a:r>
              <a:rPr sz="1650" b="1" spc="-65" dirty="0">
                <a:latin typeface="Open Sans Extrabold"/>
                <a:cs typeface="Open Sans Extrabold"/>
              </a:rPr>
              <a:t>requirements</a:t>
            </a:r>
            <a:endParaRPr sz="1650">
              <a:latin typeface="Open Sans Extrabold"/>
              <a:cs typeface="Open Sans Extra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12786</TotalTime>
  <Words>5658</Words>
  <Application>Microsoft Macintosh PowerPoint</Application>
  <PresentationFormat>Custom</PresentationFormat>
  <Paragraphs>781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Calibri</vt:lpstr>
      <vt:lpstr>Open Sans</vt:lpstr>
      <vt:lpstr>Open Sans Extrabold</vt:lpstr>
      <vt:lpstr>Times New Roman</vt:lpstr>
      <vt:lpstr>Office Theme</vt:lpstr>
      <vt:lpstr>E-Commerce Platform Features (this is an example and is dependent on business requirements)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Architecture Integration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Adobe Commerce  Operational Playbook</dc:title>
  <cp:lastModifiedBy>Jeff Matthews</cp:lastModifiedBy>
  <cp:revision>3</cp:revision>
  <dcterms:created xsi:type="dcterms:W3CDTF">2021-05-31T23:57:21Z</dcterms:created>
  <dcterms:modified xsi:type="dcterms:W3CDTF">2021-09-09T19:02:32Z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2020-12-15T00:00:00Z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2021-05-31T00:00:00Z</vt:filetime>
  </property>
</Properties>
</file>