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4" r:id="rId2"/>
    <p:sldId id="415" r:id="rId3"/>
    <p:sldId id="4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D479-E69A-F844-BB62-C5B115554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8701F-59EE-954B-A30D-982B42DD5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E04F-4BDD-9542-A3E6-0AEA1851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F6D0-02EE-6542-9501-47FC4584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AC44C-0F6E-EC4E-8B1C-BE0758FD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6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40D3-B7E7-5C45-822A-C91949E1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5A90D-E900-3548-913C-7B375112F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632F0-3235-0D45-A492-67DC4C9A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15AC5-ECEA-D64C-8776-BF6F415B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05DCC-B5C8-DE43-835F-18F026C7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D3568-9D1E-DE42-A112-E4F75DE10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53D73-268A-2E49-AE1F-F21AC0CB8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1DAF-137D-FC4E-BE97-B933AE0B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7881E-D4CD-8D48-9ACD-3C80F389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19A36-864F-0A47-ACCD-CFAEB292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26EF-2301-764A-AF1A-C9B5C48B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3BB0A-60EC-9A4E-A34D-1ECA4D3E8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50456-F364-8148-94C7-D95B6B12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1BA77-DE82-1A49-BDED-2806DB80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314CA-EF8C-2F4E-A8BD-25F11AC4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45A0-5231-6A41-B2DC-9DE9F6755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FA29C-58F1-9341-90B7-61F8F5A07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5329C-9457-B146-BCFC-83FF352B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597D0-0489-9E4D-9278-2640B615E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E4137-0214-3041-A111-1E08384B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7087-A4E5-2444-92AC-5C293BA6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FEEB-C5D0-5941-904A-2BA7324C3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E9010-372A-E24F-BF16-C9321F52C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6F311-EE19-424A-8ED4-D4804A70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4B6BF-149A-2A41-85C1-654FD2A6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C2B53-FDE5-E44D-B726-ACFBEFD6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5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4EAF-6F56-8648-B9FB-CB769F49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2D560-9EF3-5045-97E4-5AD67D755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23D9B-4C47-344A-B8AD-AC492CCC2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A6E54-5F49-C340-932E-8A1700148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E4DF0-FE19-AB4D-8E2F-A8C5ACC1F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84775-0F9E-384E-A9A2-4B7F8263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6B8EF-18AB-9346-8987-D14997B3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97325-3101-C641-A4D8-3D5767C1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8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9A54-93A0-8441-9DB2-5ED4E3B3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FF2F7-829B-D643-AC9F-84F6C336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D15BB-44B3-7F42-81B0-6E9E3892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C74C-1C53-D844-BA14-8D2DE381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DC6C6-0FAD-6C45-945C-87143C44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B4030-A8BF-0143-B471-DB425968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A5F59-1235-4044-9875-E3CEFF21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5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BA34-7C01-D349-B957-E308F9AF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6AE0-C77B-D84A-A145-922FF095B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2C3CE-4E66-2542-A00F-23D54FECD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7707D-36D3-C948-B6D9-377F487A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108BB-75FC-0140-844E-95D86152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A15E6-97B9-E048-BF82-980C6F9B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1317-61FC-AD4A-927F-4C7F43D1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71F3C-FAE9-9E42-86E1-AE7C6CA40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D920B-087A-2141-9E7B-3DD7E0D85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2EC6E-0D1F-BE4D-8ABC-B5050857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61AF3-2B7D-2842-A271-189FA303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CA062-B9F9-2847-99DA-5B4A8D4F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8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2A08B0-F629-094D-A9B6-2B285EA8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43AD1-7111-2943-8C2C-7FA40F63D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5F45-61D4-7B45-BC09-D76B435BF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30C8-B5A6-AD45-B260-BDA933505A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4F5A0-9328-BD49-88A9-C121AFB67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6EC5F-5321-B243-9A8C-CF2EC92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4E83-5D5B-D84D-974F-0C12CA9F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2284" y="1279383"/>
            <a:ext cx="5932305" cy="453308"/>
          </a:xfrm>
          <a:prstGeom prst="rect">
            <a:avLst/>
          </a:prstGeom>
        </p:spPr>
        <p:txBody>
          <a:bodyPr vert="horz" wrap="square" lIns="0" tIns="10012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79"/>
              </a:spcBef>
            </a:pPr>
            <a:r>
              <a:rPr sz="2880" spc="-36" dirty="0">
                <a:solidFill>
                  <a:srgbClr val="000000"/>
                </a:solidFill>
              </a:rPr>
              <a:t>Ecommerce</a:t>
            </a:r>
            <a:r>
              <a:rPr sz="2880" spc="-6" dirty="0">
                <a:solidFill>
                  <a:srgbClr val="000000"/>
                </a:solidFill>
              </a:rPr>
              <a:t> </a:t>
            </a:r>
            <a:r>
              <a:rPr sz="2880" spc="-55" dirty="0">
                <a:solidFill>
                  <a:srgbClr val="000000"/>
                </a:solidFill>
              </a:rPr>
              <a:t>Operational</a:t>
            </a:r>
            <a:r>
              <a:rPr sz="2880" spc="-9" dirty="0">
                <a:solidFill>
                  <a:srgbClr val="000000"/>
                </a:solidFill>
              </a:rPr>
              <a:t> </a:t>
            </a:r>
            <a:r>
              <a:rPr sz="2880" spc="-49" dirty="0">
                <a:solidFill>
                  <a:srgbClr val="000000"/>
                </a:solidFill>
              </a:rPr>
              <a:t>Readiness</a:t>
            </a:r>
            <a:endParaRPr sz="2880" dirty="0"/>
          </a:p>
        </p:txBody>
      </p:sp>
      <p:sp>
        <p:nvSpPr>
          <p:cNvPr id="5" name="object 5"/>
          <p:cNvSpPr txBox="1"/>
          <p:nvPr/>
        </p:nvSpPr>
        <p:spPr>
          <a:xfrm>
            <a:off x="602284" y="2072451"/>
            <a:ext cx="3208358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section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high-level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organization’s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operational readiness based upon the conversations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interaction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resources and operations.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684509"/>
            <a:ext cx="3469432" cy="76849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Technology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Readiness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&lt;Place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here,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Destination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section&gt;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598845"/>
            <a:ext cx="3469432" cy="76849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Infrastructure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Readiness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&lt;Place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here,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Destination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section&gt;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4513182"/>
            <a:ext cx="158223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Organizational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Readiness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4815458"/>
            <a:ext cx="3469432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&lt;Place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here,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Destination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section&gt;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5424977"/>
            <a:ext cx="291262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b="1" spc="-9" dirty="0">
                <a:solidFill>
                  <a:srgbClr val="4B4F51"/>
                </a:solidFill>
                <a:latin typeface="Open Sans Extrabold"/>
                <a:cs typeface="Open Sans Extrabold"/>
              </a:rPr>
              <a:t>&lt;SAMPLE</a:t>
            </a:r>
            <a:r>
              <a:rPr sz="879" b="1" spc="9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6" dirty="0">
                <a:solidFill>
                  <a:srgbClr val="4B4F51"/>
                </a:solidFill>
                <a:latin typeface="Open Sans Extrabold"/>
                <a:cs typeface="Open Sans Extrabold"/>
              </a:rPr>
              <a:t>CONTENT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24" dirty="0">
                <a:solidFill>
                  <a:srgbClr val="4B4F51"/>
                </a:solidFill>
                <a:latin typeface="Open Sans Extrabold"/>
                <a:cs typeface="Open Sans Extrabold"/>
              </a:rPr>
              <a:t>ONLY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9" dirty="0">
                <a:solidFill>
                  <a:srgbClr val="4B4F51"/>
                </a:solidFill>
                <a:latin typeface="Open Sans Extrabold"/>
                <a:cs typeface="Open Sans Extrabold"/>
              </a:rPr>
              <a:t>-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dirty="0">
                <a:solidFill>
                  <a:srgbClr val="4B4F51"/>
                </a:solidFill>
                <a:latin typeface="Open Sans Extrabold"/>
                <a:cs typeface="Open Sans Extrabold"/>
              </a:rPr>
              <a:t>TO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BE </a:t>
            </a:r>
            <a:r>
              <a:rPr sz="879" b="1" spc="-9" dirty="0">
                <a:solidFill>
                  <a:srgbClr val="4B4F51"/>
                </a:solidFill>
                <a:latin typeface="Open Sans Extrabold"/>
                <a:cs typeface="Open Sans Extrabold"/>
              </a:rPr>
              <a:t>REVIEWED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6" dirty="0">
                <a:solidFill>
                  <a:srgbClr val="4B4F51"/>
                </a:solidFill>
                <a:latin typeface="Open Sans Extrabold"/>
                <a:cs typeface="Open Sans Extrabold"/>
              </a:rPr>
              <a:t>BEFORE </a:t>
            </a:r>
            <a:r>
              <a:rPr sz="879" b="1" spc="-221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15" dirty="0">
                <a:solidFill>
                  <a:srgbClr val="4B4F51"/>
                </a:solidFill>
                <a:latin typeface="Open Sans Extrabold"/>
                <a:cs typeface="Open Sans Extrabold"/>
              </a:rPr>
              <a:t>INCORPORATING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30" dirty="0">
                <a:solidFill>
                  <a:srgbClr val="4B4F51"/>
                </a:solidFill>
                <a:latin typeface="Open Sans Extrabold"/>
                <a:cs typeface="Open Sans Extrabold"/>
              </a:rPr>
              <a:t>IN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45" dirty="0">
                <a:solidFill>
                  <a:srgbClr val="4B4F51"/>
                </a:solidFill>
                <a:latin typeface="Open Sans Extrabold"/>
                <a:cs typeface="Open Sans Extrabold"/>
              </a:rPr>
              <a:t>A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12" dirty="0">
                <a:solidFill>
                  <a:srgbClr val="4B4F51"/>
                </a:solidFill>
                <a:latin typeface="Open Sans Extrabold"/>
                <a:cs typeface="Open Sans Extrabold"/>
              </a:rPr>
              <a:t>CLIENT</a:t>
            </a:r>
            <a:r>
              <a:rPr sz="879" b="1" spc="12" dirty="0">
                <a:solidFill>
                  <a:srgbClr val="4B4F51"/>
                </a:solidFill>
                <a:latin typeface="Open Sans Extrabold"/>
                <a:cs typeface="Open Sans Extrabold"/>
              </a:rPr>
              <a:t> </a:t>
            </a:r>
            <a:r>
              <a:rPr sz="879" b="1" spc="-6" dirty="0">
                <a:solidFill>
                  <a:srgbClr val="4B4F51"/>
                </a:solidFill>
                <a:latin typeface="Open Sans Extrabold"/>
                <a:cs typeface="Open Sans Extrabold"/>
              </a:rPr>
              <a:t>DELIVERABLE&gt;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5897346"/>
            <a:ext cx="346673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broadly broken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down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terms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three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components: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5860" y="2087652"/>
            <a:ext cx="110629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Ecommerce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team</a:t>
            </a:r>
            <a:endParaRPr sz="879" dirty="0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5860" y="2392468"/>
            <a:ext cx="56758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Training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35860" y="2697285"/>
            <a:ext cx="22603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5860" y="3002102"/>
            <a:ext cx="104121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15" dirty="0">
                <a:solidFill>
                  <a:srgbClr val="5D88C0"/>
                </a:solidFill>
                <a:latin typeface="Open Sans Extrabold"/>
                <a:cs typeface="Open Sans Extrabold"/>
              </a:rPr>
              <a:t>E-commerce</a:t>
            </a:r>
            <a:r>
              <a:rPr sz="879" b="1" spc="-9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18" dirty="0">
                <a:solidFill>
                  <a:srgbClr val="5D88C0"/>
                </a:solidFill>
                <a:latin typeface="Open Sans Extrabold"/>
                <a:cs typeface="Open Sans Extrabold"/>
              </a:rPr>
              <a:t>Team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35860" y="3291718"/>
            <a:ext cx="3489070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68658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clients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dedicated 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team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oversees the day-to-day operations, innovation, future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vision,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maintenance,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involved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decisions around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technology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stack.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Whilst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described below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vital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every organization and can be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fulfilled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degree by existing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staff.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typically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following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roles: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5860" y="4525842"/>
            <a:ext cx="107548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35860" y="4830659"/>
            <a:ext cx="90528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5860" y="5135475"/>
            <a:ext cx="126108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marketeer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5860" y="5440293"/>
            <a:ext cx="132577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specialist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35860" y="5745109"/>
            <a:ext cx="52060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Analyst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69436" y="2087766"/>
            <a:ext cx="111206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SEO/SEA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69436" y="2392582"/>
            <a:ext cx="130729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Manager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69436" y="2697399"/>
            <a:ext cx="100694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18" dirty="0">
                <a:solidFill>
                  <a:srgbClr val="5D88C0"/>
                </a:solidFill>
                <a:latin typeface="Open Sans Extrabold"/>
                <a:cs typeface="Open Sans Extrabold"/>
              </a:rPr>
              <a:t>Product</a:t>
            </a:r>
            <a:r>
              <a:rPr sz="879" b="1" spc="-15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7" dirty="0">
                <a:solidFill>
                  <a:srgbClr val="5D88C0"/>
                </a:solidFill>
                <a:latin typeface="Open Sans Extrabold"/>
                <a:cs typeface="Open Sans Extrabold"/>
              </a:rPr>
              <a:t>Specialist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69436" y="2987015"/>
            <a:ext cx="3469432" cy="1539662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person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who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responsible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onboarding and enriching the online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data.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vital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do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person responsible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making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not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data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consistent across 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Pages, but also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quality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enough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online.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instance,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Product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there are no missing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pictures,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 missing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inconsistent copy, no varying data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formats and 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on.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be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specialist’s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was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enriched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right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quality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standard 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on-line.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69436" y="4678194"/>
            <a:ext cx="83289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21" dirty="0">
                <a:solidFill>
                  <a:srgbClr val="5D88C0"/>
                </a:solidFill>
                <a:latin typeface="Open Sans Extrabold"/>
                <a:cs typeface="Open Sans Extrabold"/>
              </a:rPr>
              <a:t>Data</a:t>
            </a:r>
            <a:r>
              <a:rPr sz="879" b="1" spc="-15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7" dirty="0">
                <a:solidFill>
                  <a:srgbClr val="5D88C0"/>
                </a:solidFill>
                <a:latin typeface="Open Sans Extrabold"/>
                <a:cs typeface="Open Sans Extrabold"/>
              </a:rPr>
              <a:t>Specialist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69436" y="4967809"/>
            <a:ext cx="3436701" cy="10770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responsible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4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building,</a:t>
            </a:r>
            <a:r>
              <a:rPr sz="879" spc="3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personalizing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optimizing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going beyond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“just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data”.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defining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target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audiences, understanding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journeys, personalizing these journeys, A/B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–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message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makes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target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audience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time.  The Data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responsible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ensuring that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 only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 but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wider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organization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" name="object 4"/>
          <p:cNvSpPr txBox="1"/>
          <p:nvPr/>
        </p:nvSpPr>
        <p:spPr>
          <a:xfrm>
            <a:off x="602284" y="1386699"/>
            <a:ext cx="3383562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(think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Service)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right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correct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decisions.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2284" y="1859068"/>
            <a:ext cx="118561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18" dirty="0">
                <a:solidFill>
                  <a:srgbClr val="5D88C0"/>
                </a:solidFill>
                <a:latin typeface="Open Sans Extrabold"/>
                <a:cs typeface="Open Sans Extrabold"/>
              </a:rPr>
              <a:t>Campaign </a:t>
            </a:r>
            <a:r>
              <a:rPr sz="879" b="1" spc="-30" dirty="0">
                <a:solidFill>
                  <a:srgbClr val="5D88C0"/>
                </a:solidFill>
                <a:latin typeface="Open Sans Extrabold"/>
                <a:cs typeface="Open Sans Extrabold"/>
              </a:rPr>
              <a:t>Marketeer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148683"/>
            <a:ext cx="3519105" cy="1385453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80595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Marketeer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5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handling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marketing</a:t>
            </a:r>
            <a:r>
              <a:rPr sz="879" spc="5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across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channels (such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merchandizing,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email marketing, paid</a:t>
            </a:r>
            <a:endParaRPr sz="879">
              <a:latin typeface="Open Sans"/>
              <a:cs typeface="Open Sans"/>
            </a:endParaRPr>
          </a:p>
          <a:p>
            <a:pPr marL="7701" marR="119755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print,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promotion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handling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etc)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responsibility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budgets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expanding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advertising and work on increasing awareness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both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the wider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addition,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 marketeer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analysis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daily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money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on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each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channels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money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gained through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executed.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687511"/>
            <a:ext cx="126493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24" dirty="0">
                <a:solidFill>
                  <a:srgbClr val="5D88C0"/>
                </a:solidFill>
                <a:latin typeface="Open Sans Extrabold"/>
                <a:cs typeface="Open Sans Extrabold"/>
              </a:rPr>
              <a:t>Social</a:t>
            </a:r>
            <a:r>
              <a:rPr sz="879" b="1" spc="3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1" dirty="0">
                <a:solidFill>
                  <a:srgbClr val="5D88C0"/>
                </a:solidFill>
                <a:latin typeface="Open Sans Extrabold"/>
                <a:cs typeface="Open Sans Extrabold"/>
              </a:rPr>
              <a:t>Media</a:t>
            </a:r>
            <a:r>
              <a:rPr sz="879" b="1" spc="6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7" dirty="0">
                <a:solidFill>
                  <a:srgbClr val="5D88C0"/>
                </a:solidFill>
                <a:latin typeface="Open Sans Extrabold"/>
                <a:cs typeface="Open Sans Extrabold"/>
              </a:rPr>
              <a:t>Specialist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3977126"/>
            <a:ext cx="3506398" cy="1851414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504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closely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Marketeer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(initially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could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joint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team)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specialist.</a:t>
            </a:r>
            <a:endParaRPr sz="879">
              <a:latin typeface="Open Sans"/>
              <a:cs typeface="Open Sans"/>
            </a:endParaRPr>
          </a:p>
          <a:p>
            <a:pPr marL="7701" marR="73547">
              <a:lnSpc>
                <a:spcPct val="1137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person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manage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channels,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determine which channels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most successful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&lt;CLIENT_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NAME&gt;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products, determine where 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 relevant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media Ads and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manage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influencers.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Equally,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Social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closely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Marketeer</a:t>
            </a:r>
            <a:endParaRPr sz="879">
              <a:latin typeface="Open Sans"/>
              <a:cs typeface="Open Sans"/>
            </a:endParaRPr>
          </a:p>
          <a:p>
            <a:pPr marL="7701" marR="137083">
              <a:lnSpc>
                <a:spcPct val="1137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stories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aligned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congruent.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Lastly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–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Marketeer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specialist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liaise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 the 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Team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latter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are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aware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expected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peaks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due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promotions.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Ideally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latter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communication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structured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basis,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daily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weekly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7401" y="1386127"/>
            <a:ext cx="3488685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forecast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expected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traffic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measures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taken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advance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least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awareness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speedy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regarding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performance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necessary.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27401" y="2010847"/>
            <a:ext cx="42665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36" dirty="0">
                <a:solidFill>
                  <a:srgbClr val="5D88C0"/>
                </a:solidFill>
                <a:latin typeface="Open Sans Extrabold"/>
                <a:cs typeface="Open Sans Extrabold"/>
              </a:rPr>
              <a:t>Analyst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7402" y="2300464"/>
            <a:ext cx="3454799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 key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Analyst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captures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tracks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KPIs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Net Promotor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Scores, returns,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comparisons 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competitors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He/she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closely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specialists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brings the data together. The analyst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constantly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visibility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happening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happening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&lt;CLIENT_NAME&gt;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the growth and 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(double-opted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in)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database.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7402" y="3671738"/>
            <a:ext cx="3509093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–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data analyst should constantly be measuring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key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metrics,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traffic,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AOV,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 between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orders, customer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lifetime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value,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acquisition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costs,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etc.,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An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graph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been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presented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below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(Figure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2)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show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type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metrics should be measured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 year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year.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7355" y="4589376"/>
            <a:ext cx="241974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Figure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2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" dirty="0">
                <a:latin typeface="Open Sans Extrabold"/>
                <a:cs typeface="Open Sans Extrabold"/>
              </a:rPr>
              <a:t>–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SAMPLE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E-commerce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Metrics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7355" y="4906854"/>
            <a:ext cx="103620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6" dirty="0">
                <a:solidFill>
                  <a:srgbClr val="5D88C0"/>
                </a:solidFill>
                <a:latin typeface="Open Sans Extrabold"/>
                <a:cs typeface="Open Sans Extrabold"/>
              </a:rPr>
              <a:t>SEO/SEA</a:t>
            </a:r>
            <a:r>
              <a:rPr sz="879" b="1" spc="-18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7" dirty="0">
                <a:solidFill>
                  <a:srgbClr val="5D88C0"/>
                </a:solidFill>
                <a:latin typeface="Open Sans Extrabold"/>
                <a:cs typeface="Open Sans Extrabold"/>
              </a:rPr>
              <a:t>Specialist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7355" y="5196469"/>
            <a:ext cx="3345826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companies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someone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focuses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specifically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 SEO/SEA.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always preferred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focuses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specifically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topic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supports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funnel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customers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where,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52474" y="1386661"/>
            <a:ext cx="3421299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online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store.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key as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not necessarily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cost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big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amount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money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highlight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branding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strategy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–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however, SEA could generate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separate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revenue stream bringing substantial revenue. SEA can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also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play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big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role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brand reaches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right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audience.</a:t>
            </a:r>
            <a:endParaRPr sz="879">
              <a:latin typeface="Open Sans"/>
              <a:cs typeface="Open Sans"/>
            </a:endParaRPr>
          </a:p>
          <a:p>
            <a:pPr marL="7701" marR="93956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Budgets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carefully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monitored</a:t>
            </a:r>
            <a:r>
              <a:rPr sz="879" spc="4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sure</a:t>
            </a:r>
            <a:r>
              <a:rPr sz="879" spc="4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funds are spent,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messaging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actually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reaching the target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audience.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52474" y="2773136"/>
            <a:ext cx="122566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15" dirty="0">
                <a:solidFill>
                  <a:srgbClr val="5D88C0"/>
                </a:solidFill>
                <a:latin typeface="Open Sans Extrabold"/>
                <a:cs typeface="Open Sans Extrabold"/>
              </a:rPr>
              <a:t>E-commerce</a:t>
            </a:r>
            <a:r>
              <a:rPr sz="879" b="1" spc="3" dirty="0">
                <a:solidFill>
                  <a:srgbClr val="5D88C0"/>
                </a:solidFill>
                <a:latin typeface="Open Sans Extrabold"/>
                <a:cs typeface="Open Sans Extrabold"/>
              </a:rPr>
              <a:t> </a:t>
            </a:r>
            <a:r>
              <a:rPr sz="879" b="1" spc="-24" dirty="0">
                <a:solidFill>
                  <a:srgbClr val="5D88C0"/>
                </a:solidFill>
                <a:latin typeface="Open Sans Extrabold"/>
                <a:cs typeface="Open Sans Extrabold"/>
              </a:rPr>
              <a:t>Manager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52474" y="3062753"/>
            <a:ext cx="3461345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Manager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ensure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goals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targets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single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day.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Manager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sure the team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everything before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endParaRPr sz="879">
              <a:latin typeface="Open Sans"/>
              <a:cs typeface="Open Sans"/>
            </a:endParaRPr>
          </a:p>
          <a:p>
            <a:pPr marL="7701" marR="206009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team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understand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goals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objectives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day, week,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month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even year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come.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2474" y="3992175"/>
            <a:ext cx="335583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12" dirty="0">
                <a:solidFill>
                  <a:srgbClr val="4B4F51"/>
                </a:solidFill>
                <a:latin typeface="Open Sans Extrabold"/>
                <a:cs typeface="Open Sans Extrabold"/>
              </a:rPr>
              <a:t>&lt;CLIENT_SPECIFIC_RECOMMENDATIONS_BASED_ON_ABOVE&gt;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2474" y="4296992"/>
            <a:ext cx="47208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b="1" spc="-24" dirty="0">
                <a:solidFill>
                  <a:srgbClr val="5D88C0"/>
                </a:solidFill>
                <a:latin typeface="Open Sans Extrabold"/>
                <a:cs typeface="Open Sans Extrabold"/>
              </a:rPr>
              <a:t>Training</a:t>
            </a:r>
            <a:endParaRPr sz="879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52474" y="4586607"/>
            <a:ext cx="3428615" cy="123124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43628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both functional business user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technical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training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through our online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 U courses.  During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COVID-19, Adobe has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made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on-demand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training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free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charge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clients.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would therefore highly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recommend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various departments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working with Magento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(IT,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Creative/Digital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Marketing,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Service,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teams)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take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opportunity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familiarize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themselves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platform.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" name="object 4"/>
          <p:cNvSpPr txBox="1"/>
          <p:nvPr/>
        </p:nvSpPr>
        <p:spPr>
          <a:xfrm>
            <a:off x="602284" y="1386699"/>
            <a:ext cx="3480599" cy="187571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14247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&lt;Place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here,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Destination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section&gt;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1061">
              <a:latin typeface="Open Sans"/>
              <a:cs typeface="Open Sans"/>
            </a:endParaRPr>
          </a:p>
          <a:p>
            <a:pPr marL="7701"/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Reporting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10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ability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better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visibility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analytics,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KPIs,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metrics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crucial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goal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Commerce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Strategy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effort.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14247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&lt;Place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here,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format,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Destination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Format’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‘Paste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only’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into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section&gt;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159" y="3584323"/>
            <a:ext cx="3515640" cy="549241"/>
          </a:xfrm>
          <a:prstGeom prst="rect">
            <a:avLst/>
          </a:prstGeom>
          <a:ln w="10470">
            <a:solidFill>
              <a:srgbClr val="000101"/>
            </a:solidFill>
          </a:ln>
        </p:spPr>
        <p:txBody>
          <a:bodyPr vert="horz" wrap="square" lIns="0" tIns="95111" rIns="0" bIns="0" rtlCol="0">
            <a:spAutoFit/>
          </a:bodyPr>
          <a:lstStyle/>
          <a:p>
            <a:pPr marL="149020" marR="366196">
              <a:lnSpc>
                <a:spcPct val="113700"/>
              </a:lnSpc>
              <a:spcBef>
                <a:spcPts val="749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&lt;Summary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best practices &amp; recommendations along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sample options.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E.g.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Tools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are compatible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Adobe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Commerce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Cloud&gt;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1253</Words>
  <Application>Microsoft Macintosh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Extrabold</vt:lpstr>
      <vt:lpstr>Office Theme</vt:lpstr>
      <vt:lpstr>Ecommerce Operational Readiness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Ecommerce Operational Readiness</dc:title>
  <dc:creator>Jeff Matthews</dc:creator>
  <cp:lastModifiedBy>Jeff Matthews</cp:lastModifiedBy>
  <cp:revision>1</cp:revision>
  <dcterms:created xsi:type="dcterms:W3CDTF">2021-09-09T18:40:04Z</dcterms:created>
  <dcterms:modified xsi:type="dcterms:W3CDTF">2021-09-09T18:40:56Z</dcterms:modified>
</cp:coreProperties>
</file>