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88" r:id="rId9"/>
    <p:sldId id="38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199D4-50CE-C541-B57A-860434773E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FBB7FC-D80F-6E44-9116-4EF2DBCA1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EBAC7-31A9-9648-8336-495BB7323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B3CA-EB2E-6D41-9E98-CEDE53A26807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D7C94-CA99-F640-9C75-20D7D1686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68338-FC76-A448-A18B-ACA76573A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5B2-271F-8B46-A828-C135DAFDD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5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8CEC6-44FB-D249-9661-74CC26C05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DD63B6-D70C-904F-8CD7-11C93891E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79BCC-ECB7-D140-B111-EA75A4437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B3CA-EB2E-6D41-9E98-CEDE53A26807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394BA-31E4-3B4F-97D9-56AD2A5E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1E475-EE07-084A-9586-816216611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5B2-271F-8B46-A828-C135DAFDD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5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7129EB-4CEC-F247-A240-B27926F74B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EE1ED-EA50-0141-A1AF-FCB5654BA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C5A04-10F4-B649-9BE8-2DA307976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B3CA-EB2E-6D41-9E98-CEDE53A26807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DF125-4CF2-1645-8288-ED28780FD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C3511-6980-434B-ACD9-E06F386C7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5B2-271F-8B46-A828-C135DAFDD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34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8953B-DA54-6746-B3F6-343226830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A2634-949E-994E-BEAE-2E4E49F85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CA135-61FD-FF42-A258-1B0FB008B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B3CA-EB2E-6D41-9E98-CEDE53A26807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6FC55-5043-A342-8867-4FE174511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23EDB-9B2F-FD41-9B28-F8C19233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5B2-271F-8B46-A828-C135DAFDD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5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2BEF9-0A9B-B54A-A5B0-D5F51E803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2DECE-3775-D249-BE19-41A67BFFA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F4CFA-3E83-974B-BFA7-0257C90B3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B3CA-EB2E-6D41-9E98-CEDE53A26807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70A80-CC28-9F4E-A62D-AF8143B9D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8D44D-B087-CB4F-AA5F-E072F23CF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5B2-271F-8B46-A828-C135DAFDD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3903E-8268-E340-8E00-D3796E697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06759-4C6B-AA4D-BCB4-69636C36B7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C663A9-2E75-EF4F-911C-65D2E3B9D9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0E662A-AA60-1141-AF2F-BB6964C6D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B3CA-EB2E-6D41-9E98-CEDE53A26807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329E72-0F0E-674B-9BEF-4C64D47B2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E5BE1-5A00-6340-B860-333B332A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5B2-271F-8B46-A828-C135DAFDD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5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3FC75-DF0D-FE43-9C18-794C34678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CAE6E-ADA0-E541-B1DD-E2C65DDD5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67017C-3139-DC4A-81CF-B6A844470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0146D3-9587-E64B-8EDE-BF0E12A65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ECE257-F01A-EE4A-85A4-EAD712D2EA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448B2-6F8E-0B40-A3EA-B3E2AEC15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B3CA-EB2E-6D41-9E98-CEDE53A26807}" type="datetimeFigureOut">
              <a:rPr lang="en-US" smtClean="0"/>
              <a:t>9/9/21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BF42D7-9A2A-8A4E-8289-041D50E3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4B5763-DDD2-5A4B-B770-D11FA8D97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5B2-271F-8B46-A828-C135DAFDD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9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6D8FC-4883-7347-BA1E-F9BDBC53F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81217B-70C6-0E49-9AAC-B4332F38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B3CA-EB2E-6D41-9E98-CEDE53A26807}" type="datetimeFigureOut">
              <a:rPr lang="en-US" smtClean="0"/>
              <a:t>9/9/21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E2E6BA-7477-CE4A-8501-62FA6A1E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DF0363-D456-F74D-9BB2-B71B772D1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5B2-271F-8B46-A828-C135DAFDD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5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DD9BE2-7C67-BB42-B97F-3812B616B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B3CA-EB2E-6D41-9E98-CEDE53A26807}" type="datetimeFigureOut">
              <a:rPr lang="en-US" smtClean="0"/>
              <a:t>9/9/21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250521-79C8-EF4B-A678-506D2F0FD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B3AC31-BD92-0E43-9A12-7725FE1F7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5B2-271F-8B46-A828-C135DAFDD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58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C9035-F0AB-6545-A549-82F250CFC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22923-0EB4-C84D-A61A-5A57DA239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3218DD-0D19-0A4F-98EA-DE33B23A3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26752-5D33-1845-B033-4206C0704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B3CA-EB2E-6D41-9E98-CEDE53A26807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6FDD97-275E-3245-BF84-BE1A52859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C246E4-3140-C845-AAE9-FDDA388EC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5B2-271F-8B46-A828-C135DAFDD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91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09D35-2E9E-0940-AC78-D865560B2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EBE3FB-145B-684D-B64B-CE85D9E474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BA069B-DF24-5047-8175-BA33FB0C1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9733D3-0BF0-A44F-BC8A-B16BA0015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B3CA-EB2E-6D41-9E98-CEDE53A26807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F211E-E462-A941-93F8-25D41829F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74004-60A4-444E-B12A-29FE35840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5B2-271F-8B46-A828-C135DAFDD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3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2B3405-419B-9F49-A7C6-C1438FDCC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DCF4C-E623-824E-9BBC-67F49A4DD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5CF72-97C5-FD40-A48F-C5EC920510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DB3CA-EB2E-6D41-9E98-CEDE53A26807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9FFC1-8E8C-164D-9499-30E15A1E9C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469B9-21A9-A343-BFF6-F92594AA92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645B2-271F-8B46-A828-C135DAFDD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0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F1606EA8-5934-3841-9BFD-7E434351F8B2}"/>
              </a:ext>
            </a:extLst>
          </p:cNvPr>
          <p:cNvGrpSpPr/>
          <p:nvPr/>
        </p:nvGrpSpPr>
        <p:grpSpPr>
          <a:xfrm>
            <a:off x="602284" y="2420516"/>
            <a:ext cx="4660910" cy="3030684"/>
            <a:chOff x="992505" y="2672918"/>
            <a:chExt cx="7686186" cy="4997822"/>
          </a:xfrm>
        </p:grpSpPr>
        <p:grpSp>
          <p:nvGrpSpPr>
            <p:cNvPr id="5" name="object 5"/>
            <p:cNvGrpSpPr/>
            <p:nvPr/>
          </p:nvGrpSpPr>
          <p:grpSpPr>
            <a:xfrm>
              <a:off x="1024401" y="4261650"/>
              <a:ext cx="7654290" cy="10795"/>
              <a:chOff x="1024401" y="4261650"/>
              <a:chExt cx="7654290" cy="10795"/>
            </a:xfrm>
          </p:grpSpPr>
          <p:sp>
            <p:nvSpPr>
              <p:cNvPr id="6" name="object 6"/>
              <p:cNvSpPr/>
              <p:nvPr/>
            </p:nvSpPr>
            <p:spPr>
              <a:xfrm>
                <a:off x="1024404" y="4266887"/>
                <a:ext cx="7654290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54290">
                    <a:moveTo>
                      <a:pt x="7654217" y="0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000101"/>
              </a:solidFill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  <p:sp>
            <p:nvSpPr>
              <p:cNvPr id="7" name="object 7"/>
              <p:cNvSpPr/>
              <p:nvPr/>
            </p:nvSpPr>
            <p:spPr>
              <a:xfrm>
                <a:off x="1024401" y="4266885"/>
                <a:ext cx="7654290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54290">
                    <a:moveTo>
                      <a:pt x="0" y="0"/>
                    </a:moveTo>
                    <a:lnTo>
                      <a:pt x="7654217" y="0"/>
                    </a:lnTo>
                    <a:lnTo>
                      <a:pt x="0" y="0"/>
                    </a:lnTo>
                    <a:close/>
                  </a:path>
                </a:pathLst>
              </a:custGeom>
              <a:ln w="10470">
                <a:solidFill>
                  <a:srgbClr val="000101"/>
                </a:solidFill>
              </a:ln>
            </p:spPr>
            <p:txBody>
              <a:bodyPr wrap="square" lIns="0" tIns="0" rIns="0" bIns="0" rtlCol="0"/>
              <a:lstStyle/>
              <a:p>
                <a:endParaRPr sz="1092"/>
              </a:p>
            </p:txBody>
          </p:sp>
        </p:grpSp>
        <p:sp>
          <p:nvSpPr>
            <p:cNvPr id="8" name="object 8"/>
            <p:cNvSpPr txBox="1"/>
            <p:nvPr/>
          </p:nvSpPr>
          <p:spPr>
            <a:xfrm>
              <a:off x="992505" y="2672918"/>
              <a:ext cx="5466080" cy="4997822"/>
            </a:xfrm>
            <a:prstGeom prst="rect">
              <a:avLst/>
            </a:prstGeom>
          </p:spPr>
          <p:txBody>
            <a:bodyPr vert="horz" wrap="square" lIns="0" tIns="10397" rIns="0" bIns="0" rtlCol="0">
              <a:spAutoFit/>
            </a:bodyPr>
            <a:lstStyle/>
            <a:p>
              <a:pPr marL="7701">
                <a:spcBef>
                  <a:spcPts val="82"/>
                </a:spcBef>
              </a:pPr>
              <a:r>
                <a:rPr sz="1577" spc="-9" dirty="0">
                  <a:solidFill>
                    <a:srgbClr val="2E75B5"/>
                  </a:solidFill>
                  <a:latin typeface="Open Sans"/>
                  <a:cs typeface="Open Sans"/>
                </a:rPr>
                <a:t>STEP</a:t>
              </a:r>
              <a:r>
                <a:rPr sz="1577" spc="-3" dirty="0">
                  <a:solidFill>
                    <a:srgbClr val="2E75B5"/>
                  </a:solidFill>
                  <a:latin typeface="Open Sans"/>
                  <a:cs typeface="Open Sans"/>
                </a:rPr>
                <a:t> </a:t>
              </a:r>
              <a:r>
                <a:rPr sz="1577" spc="-15" dirty="0">
                  <a:solidFill>
                    <a:srgbClr val="2E75B5"/>
                  </a:solidFill>
                  <a:latin typeface="Open Sans"/>
                  <a:cs typeface="Open Sans"/>
                </a:rPr>
                <a:t>1:</a:t>
              </a:r>
              <a:r>
                <a:rPr sz="1577" dirty="0">
                  <a:solidFill>
                    <a:srgbClr val="2E75B5"/>
                  </a:solidFill>
                  <a:latin typeface="Open Sans"/>
                  <a:cs typeface="Open Sans"/>
                </a:rPr>
                <a:t> </a:t>
              </a:r>
              <a:r>
                <a:rPr sz="1577" spc="-33" dirty="0">
                  <a:solidFill>
                    <a:srgbClr val="2E75B5"/>
                  </a:solidFill>
                  <a:latin typeface="Open Sans"/>
                  <a:cs typeface="Open Sans"/>
                </a:rPr>
                <a:t>Platform</a:t>
              </a:r>
              <a:r>
                <a:rPr sz="1577" dirty="0">
                  <a:solidFill>
                    <a:srgbClr val="2E75B5"/>
                  </a:solidFill>
                  <a:latin typeface="Open Sans"/>
                  <a:cs typeface="Open Sans"/>
                </a:rPr>
                <a:t> </a:t>
              </a:r>
              <a:r>
                <a:rPr sz="1577" spc="-15" dirty="0">
                  <a:solidFill>
                    <a:srgbClr val="2E75B5"/>
                  </a:solidFill>
                  <a:latin typeface="Open Sans"/>
                  <a:cs typeface="Open Sans"/>
                </a:rPr>
                <a:t>Selection</a:t>
              </a:r>
              <a:endParaRPr sz="1577" dirty="0">
                <a:latin typeface="Open Sans"/>
                <a:cs typeface="Open Sans"/>
              </a:endParaRPr>
            </a:p>
            <a:p>
              <a:pPr marL="7701">
                <a:spcBef>
                  <a:spcPts val="1182"/>
                </a:spcBef>
              </a:pP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Validate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the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target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 platform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vs.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 your core business processes:</a:t>
              </a:r>
              <a:endParaRPr sz="879" dirty="0">
                <a:latin typeface="Open Sans"/>
                <a:cs typeface="Open Sans"/>
              </a:endParaRPr>
            </a:p>
            <a:p>
              <a:pPr>
                <a:spcBef>
                  <a:spcPts val="6"/>
                </a:spcBef>
              </a:pPr>
              <a:endParaRPr sz="1334" dirty="0">
                <a:latin typeface="Open Sans"/>
                <a:cs typeface="Open Sans"/>
              </a:endParaRPr>
            </a:p>
            <a:p>
              <a:pPr marL="15787">
                <a:tabLst>
                  <a:tab pos="2814048" algn="l"/>
                </a:tabLst>
              </a:pPr>
              <a:r>
                <a:rPr sz="1001" b="1" spc="-39" dirty="0">
                  <a:latin typeface="Open Sans Extrabold"/>
                  <a:cs typeface="Open Sans Extrabold"/>
                </a:rPr>
                <a:t>Step	</a:t>
              </a:r>
              <a:r>
                <a:rPr sz="1001" b="1" spc="-58" dirty="0">
                  <a:latin typeface="Open Sans Extrabold"/>
                  <a:cs typeface="Open Sans Extrabold"/>
                </a:rPr>
                <a:t>Y/N</a:t>
              </a:r>
              <a:endParaRPr sz="1001" dirty="0">
                <a:latin typeface="Open Sans Extrabold"/>
                <a:cs typeface="Open Sans Extrabold"/>
              </a:endParaRPr>
            </a:p>
            <a:p>
              <a:pPr>
                <a:spcBef>
                  <a:spcPts val="21"/>
                </a:spcBef>
              </a:pPr>
              <a:endParaRPr sz="1395" dirty="0">
                <a:latin typeface="Open Sans Extrabold"/>
                <a:cs typeface="Open Sans Extrabold"/>
              </a:endParaRPr>
            </a:p>
            <a:p>
              <a:pPr marL="7701"/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Shopper</a:t>
              </a:r>
              <a:r>
                <a:rPr sz="879" spc="3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experience</a:t>
              </a:r>
              <a:r>
                <a:rPr sz="879" spc="3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flow</a:t>
              </a:r>
              <a:endParaRPr sz="879" dirty="0">
                <a:latin typeface="Open Sans"/>
                <a:cs typeface="Open Sans"/>
              </a:endParaRPr>
            </a:p>
            <a:p>
              <a:pPr>
                <a:spcBef>
                  <a:spcPts val="24"/>
                </a:spcBef>
              </a:pPr>
              <a:endParaRPr sz="970" dirty="0">
                <a:latin typeface="Open Sans"/>
                <a:cs typeface="Open Sans"/>
              </a:endParaRPr>
            </a:p>
            <a:p>
              <a:pPr marL="7701"/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Content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and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product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maintenance</a:t>
              </a:r>
              <a:endParaRPr sz="879" dirty="0">
                <a:latin typeface="Open Sans"/>
                <a:cs typeface="Open Sans"/>
              </a:endParaRPr>
            </a:p>
            <a:p>
              <a:pPr marL="7701" marR="2220279">
                <a:lnSpc>
                  <a:spcPct val="227500"/>
                </a:lnSpc>
              </a:pP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Order fulfilment 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Customer service 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Product</a:t>
              </a:r>
              <a:r>
                <a:rPr sz="879" spc="-18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promotions</a:t>
              </a:r>
              <a:endParaRPr sz="879" dirty="0">
                <a:latin typeface="Open Sans"/>
                <a:cs typeface="Open Sans"/>
              </a:endParaRPr>
            </a:p>
            <a:p>
              <a:pPr marL="7701" marR="1890279">
                <a:lnSpc>
                  <a:spcPct val="227500"/>
                </a:lnSpc>
              </a:pP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Marketing communication </a:t>
              </a:r>
              <a:r>
                <a:rPr sz="879" spc="-224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Customer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services</a:t>
              </a:r>
              <a:endParaRPr sz="879" dirty="0">
                <a:latin typeface="Open Sans"/>
                <a:cs typeface="Open Sans"/>
              </a:endParaRPr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B79E368-D111-DE48-BA79-8CEBC0BAD594}"/>
              </a:ext>
            </a:extLst>
          </p:cNvPr>
          <p:cNvGrpSpPr/>
          <p:nvPr/>
        </p:nvGrpSpPr>
        <p:grpSpPr>
          <a:xfrm>
            <a:off x="592657" y="1323479"/>
            <a:ext cx="9384794" cy="846587"/>
            <a:chOff x="13274853" y="2672918"/>
            <a:chExt cx="5758815" cy="3133852"/>
          </a:xfrm>
        </p:grpSpPr>
        <p:sp>
          <p:nvSpPr>
            <p:cNvPr id="10" name="object 19">
              <a:extLst>
                <a:ext uri="{FF2B5EF4-FFF2-40B4-BE49-F238E27FC236}">
                  <a16:creationId xmlns:a16="http://schemas.microsoft.com/office/drawing/2014/main" id="{92FFCBC4-5347-7144-B0D5-4D7DC73FDA2A}"/>
                </a:ext>
              </a:extLst>
            </p:cNvPr>
            <p:cNvSpPr txBox="1"/>
            <p:nvPr/>
          </p:nvSpPr>
          <p:spPr>
            <a:xfrm>
              <a:off x="13274853" y="2672918"/>
              <a:ext cx="5758815" cy="1892493"/>
            </a:xfrm>
            <a:prstGeom prst="rect">
              <a:avLst/>
            </a:prstGeom>
          </p:spPr>
          <p:txBody>
            <a:bodyPr vert="horz" wrap="square" lIns="0" tIns="7316" rIns="0" bIns="0" rtlCol="0">
              <a:spAutoFit/>
            </a:bodyPr>
            <a:lstStyle/>
            <a:p>
              <a:pPr marL="7701" marR="724690">
                <a:lnSpc>
                  <a:spcPts val="2001"/>
                </a:lnSpc>
                <a:spcBef>
                  <a:spcPts val="58"/>
                </a:spcBef>
              </a:pPr>
              <a:r>
                <a:rPr sz="1577" spc="-21" dirty="0">
                  <a:solidFill>
                    <a:srgbClr val="2E75B5"/>
                  </a:solidFill>
                  <a:latin typeface="Open Sans"/>
                  <a:cs typeface="Open Sans"/>
                </a:rPr>
                <a:t>Commerce</a:t>
              </a:r>
              <a:r>
                <a:rPr sz="1577" spc="-6" dirty="0">
                  <a:solidFill>
                    <a:srgbClr val="2E75B5"/>
                  </a:solidFill>
                  <a:latin typeface="Open Sans"/>
                  <a:cs typeface="Open Sans"/>
                </a:rPr>
                <a:t> </a:t>
              </a:r>
              <a:r>
                <a:rPr sz="1577" spc="-33" dirty="0">
                  <a:solidFill>
                    <a:srgbClr val="2E75B5"/>
                  </a:solidFill>
                  <a:latin typeface="Open Sans"/>
                  <a:cs typeface="Open Sans"/>
                </a:rPr>
                <a:t>Platform</a:t>
              </a:r>
              <a:r>
                <a:rPr sz="1577" spc="-3" dirty="0">
                  <a:solidFill>
                    <a:srgbClr val="2E75B5"/>
                  </a:solidFill>
                  <a:latin typeface="Open Sans"/>
                  <a:cs typeface="Open Sans"/>
                </a:rPr>
                <a:t> </a:t>
              </a:r>
              <a:r>
                <a:rPr sz="1577" spc="-30" dirty="0">
                  <a:solidFill>
                    <a:srgbClr val="2E75B5"/>
                  </a:solidFill>
                  <a:latin typeface="Open Sans"/>
                  <a:cs typeface="Open Sans"/>
                </a:rPr>
                <a:t>Migration </a:t>
              </a:r>
              <a:r>
                <a:rPr sz="1577" spc="-400" dirty="0">
                  <a:solidFill>
                    <a:srgbClr val="2E75B5"/>
                  </a:solidFill>
                  <a:latin typeface="Open Sans"/>
                  <a:cs typeface="Open Sans"/>
                </a:rPr>
                <a:t> </a:t>
              </a:r>
              <a:r>
                <a:rPr sz="1577" spc="-24" dirty="0">
                  <a:solidFill>
                    <a:srgbClr val="2E75B5"/>
                  </a:solidFill>
                  <a:latin typeface="Open Sans"/>
                  <a:cs typeface="Open Sans"/>
                </a:rPr>
                <a:t>Checklist</a:t>
              </a:r>
              <a:endParaRPr sz="1577" dirty="0">
                <a:latin typeface="Open Sans"/>
                <a:cs typeface="Open Sans"/>
              </a:endParaRPr>
            </a:p>
            <a:p>
              <a:pPr marL="7701" marR="3081">
                <a:lnSpc>
                  <a:spcPct val="113700"/>
                </a:lnSpc>
                <a:spcBef>
                  <a:spcPts val="752"/>
                </a:spcBef>
              </a:pP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You are seeking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a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new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 e-commerce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platform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to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 build your online </a:t>
              </a:r>
              <a:r>
                <a:rPr sz="879" spc="-218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store.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 Or maybe,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you might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be on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a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 mission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to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 upgrade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your 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current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shopping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cart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 with the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latest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 technology.</a:t>
              </a:r>
              <a:endParaRPr sz="879" dirty="0">
                <a:latin typeface="Open Sans"/>
                <a:cs typeface="Open Sans"/>
              </a:endParaRPr>
            </a:p>
          </p:txBody>
        </p:sp>
        <p:sp>
          <p:nvSpPr>
            <p:cNvPr id="11" name="object 20">
              <a:extLst>
                <a:ext uri="{FF2B5EF4-FFF2-40B4-BE49-F238E27FC236}">
                  <a16:creationId xmlns:a16="http://schemas.microsoft.com/office/drawing/2014/main" id="{DE34069A-31A0-1B44-AF6F-B7E84FD33D87}"/>
                </a:ext>
              </a:extLst>
            </p:cNvPr>
            <p:cNvSpPr txBox="1"/>
            <p:nvPr/>
          </p:nvSpPr>
          <p:spPr>
            <a:xfrm>
              <a:off x="13274853" y="4674068"/>
              <a:ext cx="5688965" cy="1132702"/>
            </a:xfrm>
            <a:prstGeom prst="rect">
              <a:avLst/>
            </a:prstGeom>
          </p:spPr>
          <p:txBody>
            <a:bodyPr vert="horz" wrap="square" lIns="0" tIns="6931" rIns="0" bIns="0" rtlCol="0">
              <a:spAutoFit/>
            </a:bodyPr>
            <a:lstStyle/>
            <a:p>
              <a:pPr marL="7701" marR="3081">
                <a:lnSpc>
                  <a:spcPct val="113700"/>
                </a:lnSpc>
                <a:spcBef>
                  <a:spcPts val="55"/>
                </a:spcBef>
              </a:pPr>
              <a:r>
                <a:rPr sz="879" spc="6" dirty="0">
                  <a:solidFill>
                    <a:srgbClr val="4B4F51"/>
                  </a:solidFill>
                  <a:latin typeface="Open Sans"/>
                  <a:cs typeface="Open Sans"/>
                </a:rPr>
                <a:t>If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 you run an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active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 online store then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even migration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of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a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 simple </a:t>
              </a:r>
              <a:r>
                <a:rPr sz="879" spc="-218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store would require thorough planning, seamless execution 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and </a:t>
              </a:r>
              <a:r>
                <a:rPr sz="879" spc="-221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a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post-migration checkup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to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ensure 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minimum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interruption for 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online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shoppers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and</a:t>
              </a:r>
              <a:r>
                <a:rPr sz="879" spc="18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business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overall.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This</a:t>
              </a:r>
              <a:r>
                <a:rPr sz="879" spc="18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checklist,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with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6" dirty="0">
                  <a:solidFill>
                    <a:srgbClr val="4B4F51"/>
                  </a:solidFill>
                  <a:latin typeface="Open Sans"/>
                  <a:cs typeface="Open Sans"/>
                </a:rPr>
                <a:t>it’s</a:t>
              </a:r>
              <a:r>
                <a:rPr sz="879" spc="18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95 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points,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 should provide you with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all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of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the necessary steps </a:t>
              </a:r>
              <a:r>
                <a:rPr sz="879" spc="9" dirty="0">
                  <a:solidFill>
                    <a:srgbClr val="4B4F51"/>
                  </a:solidFill>
                  <a:latin typeface="Open Sans"/>
                  <a:cs typeface="Open Sans"/>
                </a:rPr>
                <a:t>to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5" dirty="0">
                  <a:solidFill>
                    <a:srgbClr val="4B4F51"/>
                  </a:solidFill>
                  <a:latin typeface="Open Sans"/>
                  <a:cs typeface="Open Sans"/>
                </a:rPr>
                <a:t>do </a:t>
              </a:r>
              <a:r>
                <a:rPr sz="879" spc="18" dirty="0">
                  <a:solidFill>
                    <a:srgbClr val="4B4F51"/>
                  </a:solidFill>
                  <a:latin typeface="Open Sans"/>
                  <a:cs typeface="Open Sans"/>
                </a:rPr>
                <a:t> </a:t>
              </a:r>
              <a:r>
                <a:rPr sz="879" spc="12" dirty="0">
                  <a:solidFill>
                    <a:srgbClr val="4B4F51"/>
                  </a:solidFill>
                  <a:latin typeface="Open Sans"/>
                  <a:cs typeface="Open Sans"/>
                </a:rPr>
                <a:t>so.</a:t>
              </a:r>
              <a:endParaRPr sz="879" dirty="0">
                <a:latin typeface="Open Sans"/>
                <a:cs typeface="Open Sans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02284" y="1620860"/>
            <a:ext cx="3298463" cy="491079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9" dirty="0">
                <a:solidFill>
                  <a:srgbClr val="2E75B5"/>
                </a:solidFill>
                <a:latin typeface="Open Sans"/>
                <a:cs typeface="Open Sans"/>
              </a:rPr>
              <a:t>STEP</a:t>
            </a:r>
            <a:r>
              <a:rPr sz="1577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15" dirty="0">
                <a:solidFill>
                  <a:srgbClr val="2E75B5"/>
                </a:solidFill>
                <a:latin typeface="Open Sans"/>
                <a:cs typeface="Open Sans"/>
              </a:rPr>
              <a:t>2:</a:t>
            </a:r>
            <a:r>
              <a:rPr sz="1577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30" dirty="0">
                <a:solidFill>
                  <a:srgbClr val="2E75B5"/>
                </a:solidFill>
                <a:latin typeface="Open Sans"/>
                <a:cs typeface="Open Sans"/>
              </a:rPr>
              <a:t>Migration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Planning</a:t>
            </a:r>
            <a:r>
              <a:rPr sz="1577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4" dirty="0">
                <a:solidFill>
                  <a:srgbClr val="2E75B5"/>
                </a:solidFill>
                <a:latin typeface="Open Sans"/>
                <a:cs typeface="Open Sans"/>
              </a:rPr>
              <a:t>Checklist</a:t>
            </a:r>
            <a:endParaRPr sz="1577">
              <a:latin typeface="Open Sans"/>
              <a:cs typeface="Open Sans"/>
            </a:endParaRPr>
          </a:p>
          <a:p>
            <a:pPr marL="7701">
              <a:spcBef>
                <a:spcPts val="807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General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Configuration: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21625" y="2584269"/>
            <a:ext cx="4633097" cy="6546"/>
            <a:chOff x="1024401" y="4261650"/>
            <a:chExt cx="7640320" cy="10795"/>
          </a:xfrm>
        </p:grpSpPr>
        <p:sp>
          <p:nvSpPr>
            <p:cNvPr id="7" name="object 7"/>
            <p:cNvSpPr/>
            <p:nvPr/>
          </p:nvSpPr>
          <p:spPr>
            <a:xfrm>
              <a:off x="1024404" y="4266887"/>
              <a:ext cx="7640320" cy="0"/>
            </a:xfrm>
            <a:custGeom>
              <a:avLst/>
              <a:gdLst/>
              <a:ahLst/>
              <a:cxnLst/>
              <a:rect l="l" t="t" r="r" b="b"/>
              <a:pathLst>
                <a:path w="7640320">
                  <a:moveTo>
                    <a:pt x="7640249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/>
            <p:cNvSpPr/>
            <p:nvPr/>
          </p:nvSpPr>
          <p:spPr>
            <a:xfrm>
              <a:off x="1024401" y="4266885"/>
              <a:ext cx="7640320" cy="0"/>
            </a:xfrm>
            <a:custGeom>
              <a:avLst/>
              <a:gdLst/>
              <a:ahLst/>
              <a:cxnLst/>
              <a:rect l="l" t="t" r="r" b="b"/>
              <a:pathLst>
                <a:path w="7640320">
                  <a:moveTo>
                    <a:pt x="0" y="0"/>
                  </a:moveTo>
                  <a:lnTo>
                    <a:pt x="7640259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10749" y="2379732"/>
            <a:ext cx="28956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Step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08745" y="2379732"/>
            <a:ext cx="2414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Y/N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284" y="2773403"/>
            <a:ext cx="80363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Contact</a:t>
            </a:r>
            <a:r>
              <a:rPr sz="879" spc="-30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Phone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2284" y="3078220"/>
            <a:ext cx="752416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Contact</a:t>
            </a:r>
            <a:r>
              <a:rPr sz="879" spc="-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Email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2284" y="3383037"/>
            <a:ext cx="193957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Supported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countries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currencies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2284" y="3687853"/>
            <a:ext cx="155219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Languages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local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settings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2284" y="3992669"/>
            <a:ext cx="2758218" cy="1948850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Time</a:t>
            </a:r>
            <a:r>
              <a:rPr sz="879" spc="-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zone</a:t>
            </a:r>
            <a:endParaRPr sz="879">
              <a:latin typeface="Open Sans"/>
              <a:cs typeface="Open Sans"/>
            </a:endParaRPr>
          </a:p>
          <a:p>
            <a:pPr marL="7701" marR="1305752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Shipping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options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rates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Tax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rules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rates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Payment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gateways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PayPal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Required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e-Commerce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platform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extensions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Web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site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domain and your store URLs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SSL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certificate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209231" y="2584269"/>
            <a:ext cx="4641568" cy="6546"/>
            <a:chOff x="10238776" y="4261650"/>
            <a:chExt cx="7654290" cy="10795"/>
          </a:xfrm>
        </p:grpSpPr>
        <p:sp>
          <p:nvSpPr>
            <p:cNvPr id="17" name="object 17"/>
            <p:cNvSpPr/>
            <p:nvPr/>
          </p:nvSpPr>
          <p:spPr>
            <a:xfrm>
              <a:off x="10238776" y="4266887"/>
              <a:ext cx="7654290" cy="0"/>
            </a:xfrm>
            <a:custGeom>
              <a:avLst/>
              <a:gdLst/>
              <a:ahLst/>
              <a:cxnLst/>
              <a:rect l="l" t="t" r="r" b="b"/>
              <a:pathLst>
                <a:path w="7654290">
                  <a:moveTo>
                    <a:pt x="7654227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238780" y="4266885"/>
              <a:ext cx="7654290" cy="0"/>
            </a:xfrm>
            <a:custGeom>
              <a:avLst/>
              <a:gdLst/>
              <a:ahLst/>
              <a:cxnLst/>
              <a:rect l="l" t="t" r="r" b="b"/>
              <a:pathLst>
                <a:path w="7654290">
                  <a:moveTo>
                    <a:pt x="0" y="0"/>
                  </a:moveTo>
                  <a:lnTo>
                    <a:pt x="7654217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198357" y="2379732"/>
            <a:ext cx="28956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Step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20" name="object 20"/>
          <p:cNvSpPr txBox="1"/>
          <p:nvPr/>
        </p:nvSpPr>
        <p:spPr>
          <a:xfrm>
            <a:off x="8996352" y="2379732"/>
            <a:ext cx="2414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Y/N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189891" y="2773403"/>
            <a:ext cx="1595708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PCI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compliance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requirements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189891" y="3078220"/>
            <a:ext cx="164114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Up-time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monitoring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alerts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189891" y="3383037"/>
            <a:ext cx="168311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Security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malware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scanning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89891" y="3672653"/>
            <a:ext cx="2360831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Data and content backup. Disaster recovery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processes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02284" y="1620860"/>
            <a:ext cx="4065897" cy="491079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9" dirty="0">
                <a:solidFill>
                  <a:srgbClr val="2E75B5"/>
                </a:solidFill>
                <a:latin typeface="Open Sans"/>
                <a:cs typeface="Open Sans"/>
              </a:rPr>
              <a:t>STEP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15" dirty="0">
                <a:solidFill>
                  <a:srgbClr val="2E75B5"/>
                </a:solidFill>
                <a:latin typeface="Open Sans"/>
                <a:cs typeface="Open Sans"/>
              </a:rPr>
              <a:t>3: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30" dirty="0">
                <a:solidFill>
                  <a:srgbClr val="2E75B5"/>
                </a:solidFill>
                <a:latin typeface="Open Sans"/>
                <a:cs typeface="Open Sans"/>
              </a:rPr>
              <a:t>Migration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Planning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6" dirty="0">
                <a:solidFill>
                  <a:srgbClr val="2E75B5"/>
                </a:solidFill>
                <a:latin typeface="Open Sans"/>
                <a:cs typeface="Open Sans"/>
              </a:rPr>
              <a:t>-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15" dirty="0">
                <a:solidFill>
                  <a:srgbClr val="2E75B5"/>
                </a:solidFill>
                <a:latin typeface="Open Sans"/>
                <a:cs typeface="Open Sans"/>
              </a:rPr>
              <a:t>Product</a:t>
            </a:r>
            <a:r>
              <a:rPr sz="1577" spc="6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Catalog</a:t>
            </a:r>
            <a:endParaRPr sz="1577">
              <a:latin typeface="Open Sans"/>
              <a:cs typeface="Open Sans"/>
            </a:endParaRPr>
          </a:p>
          <a:p>
            <a:pPr marL="7701">
              <a:spcBef>
                <a:spcPts val="807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Catalog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Migration: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21626" y="2584269"/>
            <a:ext cx="5369725" cy="6546"/>
            <a:chOff x="1024401" y="4261650"/>
            <a:chExt cx="8855075" cy="10795"/>
          </a:xfrm>
        </p:grpSpPr>
        <p:sp>
          <p:nvSpPr>
            <p:cNvPr id="7" name="object 7"/>
            <p:cNvSpPr/>
            <p:nvPr/>
          </p:nvSpPr>
          <p:spPr>
            <a:xfrm>
              <a:off x="1024404" y="4266887"/>
              <a:ext cx="8855075" cy="0"/>
            </a:xfrm>
            <a:custGeom>
              <a:avLst/>
              <a:gdLst/>
              <a:ahLst/>
              <a:cxnLst/>
              <a:rect l="l" t="t" r="r" b="b"/>
              <a:pathLst>
                <a:path w="8855075">
                  <a:moveTo>
                    <a:pt x="8854871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/>
            <p:cNvSpPr/>
            <p:nvPr/>
          </p:nvSpPr>
          <p:spPr>
            <a:xfrm>
              <a:off x="1024401" y="4266885"/>
              <a:ext cx="8855075" cy="0"/>
            </a:xfrm>
            <a:custGeom>
              <a:avLst/>
              <a:gdLst/>
              <a:ahLst/>
              <a:cxnLst/>
              <a:rect l="l" t="t" r="r" b="b"/>
              <a:pathLst>
                <a:path w="8855075">
                  <a:moveTo>
                    <a:pt x="0" y="0"/>
                  </a:moveTo>
                  <a:lnTo>
                    <a:pt x="885488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10749" y="2379732"/>
            <a:ext cx="28956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Step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10" name="object 10"/>
          <p:cNvSpPr txBox="1"/>
          <p:nvPr/>
        </p:nvSpPr>
        <p:spPr>
          <a:xfrm>
            <a:off x="4335779" y="2379732"/>
            <a:ext cx="2414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Y/N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284" y="2758203"/>
            <a:ext cx="3473667" cy="3019875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Map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standards and custom product attributes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import/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export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process</a:t>
            </a:r>
            <a:endParaRPr sz="879">
              <a:latin typeface="Open Sans"/>
              <a:cs typeface="Open Sans"/>
            </a:endParaRPr>
          </a:p>
          <a:p>
            <a:pPr marL="7701" marR="913757">
              <a:lnSpc>
                <a:spcPct val="227500"/>
              </a:lnSpc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Map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old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new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catalogue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category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structures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Related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Products</a:t>
            </a:r>
            <a:endParaRPr sz="879">
              <a:latin typeface="Open Sans"/>
              <a:cs typeface="Open Sans"/>
            </a:endParaRPr>
          </a:p>
          <a:p>
            <a:pPr marL="7701" marR="2294981">
              <a:lnSpc>
                <a:spcPct val="227500"/>
              </a:lnSpc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Cross-Sell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Ups-sell products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Price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promotion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rules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tax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group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settings</a:t>
            </a:r>
            <a:endParaRPr sz="879">
              <a:latin typeface="Open Sans"/>
              <a:cs typeface="Open Sans"/>
            </a:endParaRPr>
          </a:p>
          <a:p>
            <a:pPr marL="7701" marR="365811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Data feeds with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POS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inventory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other inventory systems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Data feeds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other market places (eBay, Amazon,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etc.)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RSS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Feed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any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02284" y="1620860"/>
            <a:ext cx="3545675" cy="491079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9" dirty="0">
                <a:solidFill>
                  <a:srgbClr val="2E75B5"/>
                </a:solidFill>
                <a:latin typeface="Open Sans"/>
                <a:cs typeface="Open Sans"/>
              </a:rPr>
              <a:t>STEP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15" dirty="0">
                <a:solidFill>
                  <a:srgbClr val="2E75B5"/>
                </a:solidFill>
                <a:latin typeface="Open Sans"/>
                <a:cs typeface="Open Sans"/>
              </a:rPr>
              <a:t>4: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30" dirty="0">
                <a:solidFill>
                  <a:srgbClr val="2E75B5"/>
                </a:solidFill>
                <a:latin typeface="Open Sans"/>
                <a:cs typeface="Open Sans"/>
              </a:rPr>
              <a:t>Migration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Planning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6" dirty="0">
                <a:solidFill>
                  <a:srgbClr val="2E75B5"/>
                </a:solidFill>
                <a:latin typeface="Open Sans"/>
                <a:cs typeface="Open Sans"/>
              </a:rPr>
              <a:t>-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1" dirty="0">
                <a:solidFill>
                  <a:srgbClr val="2E75B5"/>
                </a:solidFill>
                <a:latin typeface="Open Sans"/>
                <a:cs typeface="Open Sans"/>
              </a:rPr>
              <a:t>Storefront</a:t>
            </a:r>
            <a:endParaRPr sz="1577">
              <a:latin typeface="Open Sans"/>
              <a:cs typeface="Open Sans"/>
            </a:endParaRPr>
          </a:p>
          <a:p>
            <a:pPr marL="7701">
              <a:spcBef>
                <a:spcPts val="807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Storefront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style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content: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21626" y="2584269"/>
            <a:ext cx="4641568" cy="6546"/>
            <a:chOff x="1024401" y="4261650"/>
            <a:chExt cx="7654290" cy="10795"/>
          </a:xfrm>
        </p:grpSpPr>
        <p:sp>
          <p:nvSpPr>
            <p:cNvPr id="7" name="object 7"/>
            <p:cNvSpPr/>
            <p:nvPr/>
          </p:nvSpPr>
          <p:spPr>
            <a:xfrm>
              <a:off x="1024404" y="4266887"/>
              <a:ext cx="7654290" cy="0"/>
            </a:xfrm>
            <a:custGeom>
              <a:avLst/>
              <a:gdLst/>
              <a:ahLst/>
              <a:cxnLst/>
              <a:rect l="l" t="t" r="r" b="b"/>
              <a:pathLst>
                <a:path w="7654290">
                  <a:moveTo>
                    <a:pt x="7654217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/>
            <p:cNvSpPr/>
            <p:nvPr/>
          </p:nvSpPr>
          <p:spPr>
            <a:xfrm>
              <a:off x="1024401" y="4266885"/>
              <a:ext cx="7654290" cy="0"/>
            </a:xfrm>
            <a:custGeom>
              <a:avLst/>
              <a:gdLst/>
              <a:ahLst/>
              <a:cxnLst/>
              <a:rect l="l" t="t" r="r" b="b"/>
              <a:pathLst>
                <a:path w="7654290">
                  <a:moveTo>
                    <a:pt x="0" y="0"/>
                  </a:moveTo>
                  <a:lnTo>
                    <a:pt x="7654217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10749" y="2379732"/>
            <a:ext cx="28956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Step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21443" y="2379732"/>
            <a:ext cx="2414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Y/N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284" y="2758203"/>
            <a:ext cx="2500224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Branding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style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migration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–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logo,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fonts,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colours,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images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photos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2284" y="3215371"/>
            <a:ext cx="2575697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main and secondary navigation,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calls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action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menus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2284" y="3672539"/>
            <a:ext cx="2391251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Validate responsive theme design on mobile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phones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tablets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2284" y="4144907"/>
            <a:ext cx="121564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Common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header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2284" y="4434522"/>
            <a:ext cx="2521018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Common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 elements including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fonts,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icons,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links,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buttons, and content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styles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2284" y="4906891"/>
            <a:ext cx="633816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Home</a:t>
            </a:r>
            <a:r>
              <a:rPr sz="879" spc="-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2284" y="5211708"/>
            <a:ext cx="1122848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Main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category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2284" y="5516525"/>
            <a:ext cx="1114762" cy="430357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Subcategory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pages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detail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pages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018747" y="2584269"/>
            <a:ext cx="5369725" cy="6546"/>
            <a:chOff x="9924653" y="4261650"/>
            <a:chExt cx="8855075" cy="10795"/>
          </a:xfrm>
        </p:grpSpPr>
        <p:sp>
          <p:nvSpPr>
            <p:cNvPr id="20" name="object 20"/>
            <p:cNvSpPr/>
            <p:nvPr/>
          </p:nvSpPr>
          <p:spPr>
            <a:xfrm>
              <a:off x="9924653" y="4266887"/>
              <a:ext cx="8855075" cy="0"/>
            </a:xfrm>
            <a:custGeom>
              <a:avLst/>
              <a:gdLst/>
              <a:ahLst/>
              <a:cxnLst/>
              <a:rect l="l" t="t" r="r" b="b"/>
              <a:pathLst>
                <a:path w="8855075">
                  <a:moveTo>
                    <a:pt x="8854882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1" name="object 21"/>
            <p:cNvSpPr/>
            <p:nvPr/>
          </p:nvSpPr>
          <p:spPr>
            <a:xfrm>
              <a:off x="9924654" y="4266885"/>
              <a:ext cx="8855075" cy="0"/>
            </a:xfrm>
            <a:custGeom>
              <a:avLst/>
              <a:gdLst/>
              <a:ahLst/>
              <a:cxnLst/>
              <a:rect l="l" t="t" r="r" b="b"/>
              <a:pathLst>
                <a:path w="8855075">
                  <a:moveTo>
                    <a:pt x="0" y="0"/>
                  </a:moveTo>
                  <a:lnTo>
                    <a:pt x="885488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007870" y="2379732"/>
            <a:ext cx="28956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Step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23" name="object 23"/>
          <p:cNvSpPr txBox="1"/>
          <p:nvPr/>
        </p:nvSpPr>
        <p:spPr>
          <a:xfrm>
            <a:off x="8983654" y="2379732"/>
            <a:ext cx="2414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Y/N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99404" y="2773403"/>
            <a:ext cx="106508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Search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results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99405" y="3078220"/>
            <a:ext cx="204584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Shopping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cart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page: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cross-sell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options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99405" y="3383037"/>
            <a:ext cx="182020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Other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non-product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content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99405" y="3687853"/>
            <a:ext cx="187796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Digital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assets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(PDF,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images,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videos)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999404" y="3977469"/>
            <a:ext cx="2961917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Links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external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content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(Videos,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Blogs,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Documents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on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third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party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sites)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migration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999404" y="4449838"/>
            <a:ext cx="108280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Sliders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banners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999405" y="4754654"/>
            <a:ext cx="273857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Generic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widgets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functionality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mapping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99405" y="5059472"/>
            <a:ext cx="187218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Data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feeds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inbound 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outbound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999404" y="5364288"/>
            <a:ext cx="131692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</a:t>
            </a:r>
            <a:r>
              <a:rPr sz="879" spc="-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reviews</a:t>
            </a:r>
            <a:r>
              <a:rPr sz="879" spc="-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module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02284" y="1620860"/>
            <a:ext cx="3469432" cy="491079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9" dirty="0">
                <a:solidFill>
                  <a:srgbClr val="2E75B5"/>
                </a:solidFill>
                <a:latin typeface="Open Sans"/>
                <a:cs typeface="Open Sans"/>
              </a:rPr>
              <a:t>STEP</a:t>
            </a:r>
            <a:r>
              <a:rPr sz="1577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15" dirty="0">
                <a:solidFill>
                  <a:srgbClr val="2E75B5"/>
                </a:solidFill>
                <a:latin typeface="Open Sans"/>
                <a:cs typeface="Open Sans"/>
              </a:rPr>
              <a:t>5: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30" dirty="0">
                <a:solidFill>
                  <a:srgbClr val="2E75B5"/>
                </a:solidFill>
                <a:latin typeface="Open Sans"/>
                <a:cs typeface="Open Sans"/>
              </a:rPr>
              <a:t>Migration</a:t>
            </a:r>
            <a:r>
              <a:rPr sz="1577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Planning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6" dirty="0">
                <a:solidFill>
                  <a:srgbClr val="2E75B5"/>
                </a:solidFill>
                <a:latin typeface="Open Sans"/>
                <a:cs typeface="Open Sans"/>
              </a:rPr>
              <a:t>-</a:t>
            </a:r>
            <a:r>
              <a:rPr sz="1577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1" dirty="0">
                <a:solidFill>
                  <a:srgbClr val="2E75B5"/>
                </a:solidFill>
                <a:latin typeface="Open Sans"/>
                <a:cs typeface="Open Sans"/>
              </a:rPr>
              <a:t>Checkout</a:t>
            </a:r>
            <a:endParaRPr sz="1577">
              <a:latin typeface="Open Sans"/>
              <a:cs typeface="Open Sans"/>
            </a:endParaRPr>
          </a:p>
          <a:p>
            <a:pPr marL="7701">
              <a:spcBef>
                <a:spcPts val="807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Checkout</a:t>
            </a:r>
            <a:r>
              <a:rPr sz="879" spc="-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Process: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21626" y="2584269"/>
            <a:ext cx="5369725" cy="6546"/>
            <a:chOff x="1024401" y="4261650"/>
            <a:chExt cx="8855075" cy="10795"/>
          </a:xfrm>
        </p:grpSpPr>
        <p:sp>
          <p:nvSpPr>
            <p:cNvPr id="7" name="object 7"/>
            <p:cNvSpPr/>
            <p:nvPr/>
          </p:nvSpPr>
          <p:spPr>
            <a:xfrm>
              <a:off x="1024404" y="4266887"/>
              <a:ext cx="8855075" cy="0"/>
            </a:xfrm>
            <a:custGeom>
              <a:avLst/>
              <a:gdLst/>
              <a:ahLst/>
              <a:cxnLst/>
              <a:rect l="l" t="t" r="r" b="b"/>
              <a:pathLst>
                <a:path w="8855075">
                  <a:moveTo>
                    <a:pt x="8854871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/>
            <p:cNvSpPr/>
            <p:nvPr/>
          </p:nvSpPr>
          <p:spPr>
            <a:xfrm>
              <a:off x="1024401" y="4266885"/>
              <a:ext cx="8855075" cy="0"/>
            </a:xfrm>
            <a:custGeom>
              <a:avLst/>
              <a:gdLst/>
              <a:ahLst/>
              <a:cxnLst/>
              <a:rect l="l" t="t" r="r" b="b"/>
              <a:pathLst>
                <a:path w="8855075">
                  <a:moveTo>
                    <a:pt x="0" y="0"/>
                  </a:moveTo>
                  <a:lnTo>
                    <a:pt x="885488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10749" y="2379732"/>
            <a:ext cx="28956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Step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10" name="object 10"/>
          <p:cNvSpPr txBox="1"/>
          <p:nvPr/>
        </p:nvSpPr>
        <p:spPr>
          <a:xfrm>
            <a:off x="4335779" y="2379732"/>
            <a:ext cx="2414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Y/N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284" y="2773404"/>
            <a:ext cx="2545277" cy="1355803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Guest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checkout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options</a:t>
            </a:r>
            <a:endParaRPr sz="879">
              <a:latin typeface="Open Sans"/>
              <a:cs typeface="Open Sans"/>
            </a:endParaRPr>
          </a:p>
          <a:p>
            <a:pPr marL="7701" marR="1510991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Shipping options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Payment options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Free</a:t>
            </a:r>
            <a:r>
              <a:rPr sz="879" spc="-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shipping</a:t>
            </a:r>
            <a:r>
              <a:rPr sz="879" spc="-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rules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Order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account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related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transactional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emails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02284" y="1620860"/>
            <a:ext cx="3237238" cy="491079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9" dirty="0">
                <a:solidFill>
                  <a:srgbClr val="2E75B5"/>
                </a:solidFill>
                <a:latin typeface="Open Sans"/>
                <a:cs typeface="Open Sans"/>
              </a:rPr>
              <a:t>STEP</a:t>
            </a:r>
            <a:r>
              <a:rPr sz="1577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15" dirty="0">
                <a:solidFill>
                  <a:srgbClr val="2E75B5"/>
                </a:solidFill>
                <a:latin typeface="Open Sans"/>
                <a:cs typeface="Open Sans"/>
              </a:rPr>
              <a:t>6: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30" dirty="0">
                <a:solidFill>
                  <a:srgbClr val="2E75B5"/>
                </a:solidFill>
                <a:latin typeface="Open Sans"/>
                <a:cs typeface="Open Sans"/>
              </a:rPr>
              <a:t>Migration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Planning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6" dirty="0">
                <a:solidFill>
                  <a:srgbClr val="2E75B5"/>
                </a:solidFill>
                <a:latin typeface="Open Sans"/>
                <a:cs typeface="Open Sans"/>
              </a:rPr>
              <a:t>-</a:t>
            </a:r>
            <a:r>
              <a:rPr sz="1577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30" dirty="0">
                <a:solidFill>
                  <a:srgbClr val="2E75B5"/>
                </a:solidFill>
                <a:latin typeface="Open Sans"/>
                <a:cs typeface="Open Sans"/>
              </a:rPr>
              <a:t>Data</a:t>
            </a:r>
            <a:endParaRPr sz="1577">
              <a:latin typeface="Open Sans"/>
              <a:cs typeface="Open Sans"/>
            </a:endParaRPr>
          </a:p>
          <a:p>
            <a:pPr marL="7701">
              <a:spcBef>
                <a:spcPts val="807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orders data migration,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validation and data QA: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21626" y="2584269"/>
            <a:ext cx="5369725" cy="6546"/>
            <a:chOff x="1024401" y="4261650"/>
            <a:chExt cx="8855075" cy="10795"/>
          </a:xfrm>
        </p:grpSpPr>
        <p:sp>
          <p:nvSpPr>
            <p:cNvPr id="7" name="object 7"/>
            <p:cNvSpPr/>
            <p:nvPr/>
          </p:nvSpPr>
          <p:spPr>
            <a:xfrm>
              <a:off x="1024404" y="4266887"/>
              <a:ext cx="8855075" cy="0"/>
            </a:xfrm>
            <a:custGeom>
              <a:avLst/>
              <a:gdLst/>
              <a:ahLst/>
              <a:cxnLst/>
              <a:rect l="l" t="t" r="r" b="b"/>
              <a:pathLst>
                <a:path w="8855075">
                  <a:moveTo>
                    <a:pt x="8854871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/>
            <p:cNvSpPr/>
            <p:nvPr/>
          </p:nvSpPr>
          <p:spPr>
            <a:xfrm>
              <a:off x="1024401" y="4266885"/>
              <a:ext cx="8855075" cy="0"/>
            </a:xfrm>
            <a:custGeom>
              <a:avLst/>
              <a:gdLst/>
              <a:ahLst/>
              <a:cxnLst/>
              <a:rect l="l" t="t" r="r" b="b"/>
              <a:pathLst>
                <a:path w="8855075">
                  <a:moveTo>
                    <a:pt x="0" y="0"/>
                  </a:moveTo>
                  <a:lnTo>
                    <a:pt x="885488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10749" y="2379732"/>
            <a:ext cx="28956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Step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35779" y="2379732"/>
            <a:ext cx="2414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Y/N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284" y="2773403"/>
            <a:ext cx="998087" cy="71492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spc="-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account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Orders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Credit</a:t>
            </a:r>
            <a:r>
              <a:rPr sz="879" spc="-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memos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2284" y="3906700"/>
            <a:ext cx="3721649" cy="491079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9" dirty="0">
                <a:solidFill>
                  <a:srgbClr val="2E75B5"/>
                </a:solidFill>
                <a:latin typeface="Open Sans"/>
                <a:cs typeface="Open Sans"/>
              </a:rPr>
              <a:t>STEP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15" dirty="0">
                <a:solidFill>
                  <a:srgbClr val="2E75B5"/>
                </a:solidFill>
                <a:latin typeface="Open Sans"/>
                <a:cs typeface="Open Sans"/>
              </a:rPr>
              <a:t>7: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30" dirty="0">
                <a:solidFill>
                  <a:srgbClr val="2E75B5"/>
                </a:solidFill>
                <a:latin typeface="Open Sans"/>
                <a:cs typeface="Open Sans"/>
              </a:rPr>
              <a:t>Migration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Planning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6" dirty="0">
                <a:solidFill>
                  <a:srgbClr val="2E75B5"/>
                </a:solidFill>
                <a:latin typeface="Open Sans"/>
                <a:cs typeface="Open Sans"/>
              </a:rPr>
              <a:t>-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Policy</a:t>
            </a:r>
            <a:r>
              <a:rPr sz="1577" spc="6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18" dirty="0">
                <a:solidFill>
                  <a:srgbClr val="2E75B5"/>
                </a:solidFill>
                <a:latin typeface="Open Sans"/>
                <a:cs typeface="Open Sans"/>
              </a:rPr>
              <a:t>Pages</a:t>
            </a:r>
            <a:endParaRPr sz="1577">
              <a:latin typeface="Open Sans"/>
              <a:cs typeface="Open Sans"/>
            </a:endParaRPr>
          </a:p>
          <a:p>
            <a:pPr marL="7701">
              <a:spcBef>
                <a:spcPts val="807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Informational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Policy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pages: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21626" y="4870108"/>
            <a:ext cx="5369725" cy="6546"/>
            <a:chOff x="1024401" y="8031169"/>
            <a:chExt cx="8855075" cy="10795"/>
          </a:xfrm>
        </p:grpSpPr>
        <p:sp>
          <p:nvSpPr>
            <p:cNvPr id="14" name="object 14"/>
            <p:cNvSpPr/>
            <p:nvPr/>
          </p:nvSpPr>
          <p:spPr>
            <a:xfrm>
              <a:off x="1024404" y="8036407"/>
              <a:ext cx="8855075" cy="0"/>
            </a:xfrm>
            <a:custGeom>
              <a:avLst/>
              <a:gdLst/>
              <a:ahLst/>
              <a:cxnLst/>
              <a:rect l="l" t="t" r="r" b="b"/>
              <a:pathLst>
                <a:path w="8855075">
                  <a:moveTo>
                    <a:pt x="8854871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5" name="object 15"/>
            <p:cNvSpPr/>
            <p:nvPr/>
          </p:nvSpPr>
          <p:spPr>
            <a:xfrm>
              <a:off x="1024401" y="8036404"/>
              <a:ext cx="8855075" cy="0"/>
            </a:xfrm>
            <a:custGeom>
              <a:avLst/>
              <a:gdLst/>
              <a:ahLst/>
              <a:cxnLst/>
              <a:rect l="l" t="t" r="r" b="b"/>
              <a:pathLst>
                <a:path w="8855075">
                  <a:moveTo>
                    <a:pt x="0" y="0"/>
                  </a:moveTo>
                  <a:lnTo>
                    <a:pt x="885488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10749" y="4665571"/>
            <a:ext cx="28956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Step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17" name="object 17"/>
          <p:cNvSpPr txBox="1"/>
          <p:nvPr/>
        </p:nvSpPr>
        <p:spPr>
          <a:xfrm>
            <a:off x="4335779" y="4665571"/>
            <a:ext cx="2414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Y/N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2284" y="5059243"/>
            <a:ext cx="1349651" cy="1023276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Privacy</a:t>
            </a:r>
            <a:r>
              <a:rPr sz="879" spc="-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policy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Terms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service policy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Return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refund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policy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service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links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02284" y="1620860"/>
            <a:ext cx="3606515" cy="491079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9" dirty="0">
                <a:solidFill>
                  <a:srgbClr val="2E75B5"/>
                </a:solidFill>
                <a:latin typeface="Open Sans"/>
                <a:cs typeface="Open Sans"/>
              </a:rPr>
              <a:t>STEP</a:t>
            </a:r>
            <a:r>
              <a:rPr sz="1577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15" dirty="0">
                <a:solidFill>
                  <a:srgbClr val="2E75B5"/>
                </a:solidFill>
                <a:latin typeface="Open Sans"/>
                <a:cs typeface="Open Sans"/>
              </a:rPr>
              <a:t>8:</a:t>
            </a:r>
            <a:r>
              <a:rPr sz="1577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30" dirty="0">
                <a:solidFill>
                  <a:srgbClr val="2E75B5"/>
                </a:solidFill>
                <a:latin typeface="Open Sans"/>
                <a:cs typeface="Open Sans"/>
              </a:rPr>
              <a:t>Migration</a:t>
            </a:r>
            <a:r>
              <a:rPr sz="1577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Planning</a:t>
            </a:r>
            <a:r>
              <a:rPr sz="1577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6" dirty="0">
                <a:solidFill>
                  <a:srgbClr val="2E75B5"/>
                </a:solidFill>
                <a:latin typeface="Open Sans"/>
                <a:cs typeface="Open Sans"/>
              </a:rPr>
              <a:t>-</a:t>
            </a:r>
            <a:r>
              <a:rPr sz="1577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4" dirty="0">
                <a:solidFill>
                  <a:srgbClr val="2E75B5"/>
                </a:solidFill>
                <a:latin typeface="Open Sans"/>
                <a:cs typeface="Open Sans"/>
              </a:rPr>
              <a:t>Integration</a:t>
            </a:r>
            <a:endParaRPr sz="1577">
              <a:latin typeface="Open Sans"/>
              <a:cs typeface="Open Sans"/>
            </a:endParaRPr>
          </a:p>
          <a:p>
            <a:pPr marL="7701">
              <a:spcBef>
                <a:spcPts val="807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Third-party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sites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services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Integration: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21625" y="2584269"/>
            <a:ext cx="6301197" cy="6546"/>
            <a:chOff x="1024401" y="4261650"/>
            <a:chExt cx="10391140" cy="10795"/>
          </a:xfrm>
        </p:grpSpPr>
        <p:sp>
          <p:nvSpPr>
            <p:cNvPr id="7" name="object 7"/>
            <p:cNvSpPr/>
            <p:nvPr/>
          </p:nvSpPr>
          <p:spPr>
            <a:xfrm>
              <a:off x="1024404" y="4266887"/>
              <a:ext cx="10391140" cy="0"/>
            </a:xfrm>
            <a:custGeom>
              <a:avLst/>
              <a:gdLst/>
              <a:ahLst/>
              <a:cxnLst/>
              <a:rect l="l" t="t" r="r" b="b"/>
              <a:pathLst>
                <a:path w="10391140">
                  <a:moveTo>
                    <a:pt x="10390605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/>
            <p:cNvSpPr/>
            <p:nvPr/>
          </p:nvSpPr>
          <p:spPr>
            <a:xfrm>
              <a:off x="1024401" y="4266885"/>
              <a:ext cx="10391140" cy="0"/>
            </a:xfrm>
            <a:custGeom>
              <a:avLst/>
              <a:gdLst/>
              <a:ahLst/>
              <a:cxnLst/>
              <a:rect l="l" t="t" r="r" b="b"/>
              <a:pathLst>
                <a:path w="10391140">
                  <a:moveTo>
                    <a:pt x="0" y="0"/>
                  </a:moveTo>
                  <a:lnTo>
                    <a:pt x="10390605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10749" y="2379732"/>
            <a:ext cx="28956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Step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10" name="object 10"/>
          <p:cNvSpPr txBox="1"/>
          <p:nvPr/>
        </p:nvSpPr>
        <p:spPr>
          <a:xfrm>
            <a:off x="5250115" y="2379732"/>
            <a:ext cx="2414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Y/N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284" y="2773403"/>
            <a:ext cx="3948452" cy="3317879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Shipping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service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providers</a:t>
            </a:r>
            <a:endParaRPr sz="879">
              <a:latin typeface="Open Sans"/>
              <a:cs typeface="Open Sans"/>
            </a:endParaRPr>
          </a:p>
          <a:p>
            <a:pPr>
              <a:lnSpc>
                <a:spcPct val="100000"/>
              </a:lnSpc>
            </a:pP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  <a:spcBef>
                <a:spcPts val="3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E-mail marketing providers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(Mailchimp, Constant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Contact, Bronto,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Listrak,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Silverpop,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etc.)</a:t>
            </a:r>
            <a:endParaRPr sz="879">
              <a:latin typeface="Open Sans"/>
              <a:cs typeface="Open Sans"/>
            </a:endParaRPr>
          </a:p>
          <a:p>
            <a:pPr marL="7701" marR="269160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Amazon, Ebay, Rakuten, Play.com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other market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places integration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Google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Merchant Center data feeds</a:t>
            </a:r>
            <a:endParaRPr sz="879">
              <a:latin typeface="Open Sans"/>
              <a:cs typeface="Open Sans"/>
            </a:endParaRPr>
          </a:p>
          <a:p>
            <a:pPr marL="7701" marR="1464013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Google Shopping Campaigns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 Google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Ads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WordPress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other blog integration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Permanent URL mapping and 301 redirects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Search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engine crawler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settings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-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Robots.txt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file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Keywords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research and optimization</a:t>
            </a:r>
            <a:endParaRPr sz="879">
              <a:latin typeface="Open Sans"/>
              <a:cs typeface="Open Sans"/>
            </a:endParaRPr>
          </a:p>
          <a:p>
            <a:pPr marL="7701" marR="3010045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Google</a:t>
            </a:r>
            <a:r>
              <a:rPr sz="879" spc="-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</a:t>
            </a:r>
            <a:r>
              <a:rPr sz="879" spc="-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maps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Rich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snippets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02284" y="1620860"/>
            <a:ext cx="3750529" cy="491079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9" dirty="0">
                <a:solidFill>
                  <a:srgbClr val="2E75B5"/>
                </a:solidFill>
                <a:latin typeface="Open Sans"/>
                <a:cs typeface="Open Sans"/>
              </a:rPr>
              <a:t>STEP</a:t>
            </a:r>
            <a:r>
              <a:rPr sz="1577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15" dirty="0">
                <a:solidFill>
                  <a:srgbClr val="2E75B5"/>
                </a:solidFill>
                <a:latin typeface="Open Sans"/>
                <a:cs typeface="Open Sans"/>
              </a:rPr>
              <a:t>9: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30" dirty="0">
                <a:solidFill>
                  <a:srgbClr val="2E75B5"/>
                </a:solidFill>
                <a:latin typeface="Open Sans"/>
                <a:cs typeface="Open Sans"/>
              </a:rPr>
              <a:t>Migration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Planning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6" dirty="0">
                <a:solidFill>
                  <a:srgbClr val="2E75B5"/>
                </a:solidFill>
                <a:latin typeface="Open Sans"/>
                <a:cs typeface="Open Sans"/>
              </a:rPr>
              <a:t>-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18" dirty="0">
                <a:solidFill>
                  <a:srgbClr val="2E75B5"/>
                </a:solidFill>
                <a:latin typeface="Open Sans"/>
                <a:cs typeface="Open Sans"/>
              </a:rPr>
              <a:t>Social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Media</a:t>
            </a:r>
            <a:endParaRPr sz="1577">
              <a:latin typeface="Open Sans"/>
              <a:cs typeface="Open Sans"/>
            </a:endParaRPr>
          </a:p>
          <a:p>
            <a:pPr marL="7701">
              <a:spcBef>
                <a:spcPts val="807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Social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media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content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integration: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21625" y="2584269"/>
            <a:ext cx="4633097" cy="6546"/>
            <a:chOff x="1024401" y="4261650"/>
            <a:chExt cx="7640320" cy="10795"/>
          </a:xfrm>
        </p:grpSpPr>
        <p:sp>
          <p:nvSpPr>
            <p:cNvPr id="7" name="object 7"/>
            <p:cNvSpPr/>
            <p:nvPr/>
          </p:nvSpPr>
          <p:spPr>
            <a:xfrm>
              <a:off x="1024404" y="4266887"/>
              <a:ext cx="7640320" cy="0"/>
            </a:xfrm>
            <a:custGeom>
              <a:avLst/>
              <a:gdLst/>
              <a:ahLst/>
              <a:cxnLst/>
              <a:rect l="l" t="t" r="r" b="b"/>
              <a:pathLst>
                <a:path w="7640320">
                  <a:moveTo>
                    <a:pt x="7640249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/>
            <p:cNvSpPr/>
            <p:nvPr/>
          </p:nvSpPr>
          <p:spPr>
            <a:xfrm>
              <a:off x="1024401" y="4266885"/>
              <a:ext cx="7640320" cy="0"/>
            </a:xfrm>
            <a:custGeom>
              <a:avLst/>
              <a:gdLst/>
              <a:ahLst/>
              <a:cxnLst/>
              <a:rect l="l" t="t" r="r" b="b"/>
              <a:pathLst>
                <a:path w="7640320">
                  <a:moveTo>
                    <a:pt x="0" y="0"/>
                  </a:moveTo>
                  <a:lnTo>
                    <a:pt x="7640259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10749" y="2379732"/>
            <a:ext cx="28956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Step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96045" y="2379732"/>
            <a:ext cx="2414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Y/N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284" y="2773403"/>
            <a:ext cx="528308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Facebook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2284" y="3078220"/>
            <a:ext cx="391226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Twitter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2284" y="3383037"/>
            <a:ext cx="433198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Pintrest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2284" y="3687853"/>
            <a:ext cx="55949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Instagram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2284" y="3992670"/>
            <a:ext cx="47362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LinkedIn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2284" y="4297487"/>
            <a:ext cx="1184844" cy="1331758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Google</a:t>
            </a:r>
            <a:r>
              <a:rPr sz="879" spc="-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+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Sales reports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 reports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Shopping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cart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reports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Reports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997579" y="2584269"/>
            <a:ext cx="4590740" cy="6546"/>
            <a:chOff x="9889746" y="4261650"/>
            <a:chExt cx="7570470" cy="10795"/>
          </a:xfrm>
        </p:grpSpPr>
        <p:sp>
          <p:nvSpPr>
            <p:cNvPr id="18" name="object 18"/>
            <p:cNvSpPr/>
            <p:nvPr/>
          </p:nvSpPr>
          <p:spPr>
            <a:xfrm>
              <a:off x="9889746" y="4266887"/>
              <a:ext cx="7570470" cy="0"/>
            </a:xfrm>
            <a:custGeom>
              <a:avLst/>
              <a:gdLst/>
              <a:ahLst/>
              <a:cxnLst/>
              <a:rect l="l" t="t" r="r" b="b"/>
              <a:pathLst>
                <a:path w="7570469">
                  <a:moveTo>
                    <a:pt x="7570460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9" name="object 19"/>
            <p:cNvSpPr/>
            <p:nvPr/>
          </p:nvSpPr>
          <p:spPr>
            <a:xfrm>
              <a:off x="9889750" y="4266885"/>
              <a:ext cx="7570470" cy="0"/>
            </a:xfrm>
            <a:custGeom>
              <a:avLst/>
              <a:gdLst/>
              <a:ahLst/>
              <a:cxnLst/>
              <a:rect l="l" t="t" r="r" b="b"/>
              <a:pathLst>
                <a:path w="7570469">
                  <a:moveTo>
                    <a:pt x="0" y="0"/>
                  </a:moveTo>
                  <a:lnTo>
                    <a:pt x="7570450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986706" y="2379732"/>
            <a:ext cx="28956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Step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21" name="object 21"/>
          <p:cNvSpPr txBox="1"/>
          <p:nvPr/>
        </p:nvSpPr>
        <p:spPr>
          <a:xfrm>
            <a:off x="8772002" y="2379732"/>
            <a:ext cx="2414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Y/N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78240" y="2773403"/>
            <a:ext cx="81672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Reviews</a:t>
            </a:r>
            <a:r>
              <a:rPr sz="879" spc="-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report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78239" y="3078220"/>
            <a:ext cx="150329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On-site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search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terms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report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78240" y="3383037"/>
            <a:ext cx="117752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Web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analytics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reports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78239" y="3687853"/>
            <a:ext cx="98153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Campaign</a:t>
            </a:r>
            <a:r>
              <a:rPr sz="879" spc="-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reports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78239" y="3992670"/>
            <a:ext cx="81633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Special</a:t>
            </a:r>
            <a:r>
              <a:rPr sz="879" spc="-30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reports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02284" y="1620860"/>
            <a:ext cx="5122899" cy="491079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9" dirty="0">
                <a:solidFill>
                  <a:srgbClr val="2E75B5"/>
                </a:solidFill>
                <a:latin typeface="Open Sans"/>
                <a:cs typeface="Open Sans"/>
              </a:rPr>
              <a:t>STEP</a:t>
            </a:r>
            <a:r>
              <a:rPr sz="1577" spc="6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6" dirty="0">
                <a:solidFill>
                  <a:srgbClr val="2E75B5"/>
                </a:solidFill>
                <a:latin typeface="Open Sans"/>
                <a:cs typeface="Open Sans"/>
              </a:rPr>
              <a:t>10:</a:t>
            </a:r>
            <a:r>
              <a:rPr sz="1577" spc="9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30" dirty="0">
                <a:solidFill>
                  <a:srgbClr val="2E75B5"/>
                </a:solidFill>
                <a:latin typeface="Open Sans"/>
                <a:cs typeface="Open Sans"/>
              </a:rPr>
              <a:t>Migration</a:t>
            </a:r>
            <a:r>
              <a:rPr sz="1577" spc="9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Planning</a:t>
            </a:r>
            <a:r>
              <a:rPr sz="1577" spc="9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6" dirty="0">
                <a:solidFill>
                  <a:srgbClr val="2E75B5"/>
                </a:solidFill>
                <a:latin typeface="Open Sans"/>
                <a:cs typeface="Open Sans"/>
              </a:rPr>
              <a:t>-</a:t>
            </a:r>
            <a:r>
              <a:rPr sz="1577" spc="9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4" dirty="0">
                <a:solidFill>
                  <a:srgbClr val="2E75B5"/>
                </a:solidFill>
                <a:latin typeface="Open Sans"/>
                <a:cs typeface="Open Sans"/>
              </a:rPr>
              <a:t>Customer</a:t>
            </a:r>
            <a:r>
              <a:rPr sz="1577" spc="9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30" dirty="0">
                <a:solidFill>
                  <a:srgbClr val="2E75B5"/>
                </a:solidFill>
                <a:latin typeface="Open Sans"/>
                <a:cs typeface="Open Sans"/>
              </a:rPr>
              <a:t>Communication</a:t>
            </a:r>
            <a:endParaRPr sz="1577">
              <a:latin typeface="Open Sans"/>
              <a:cs typeface="Open Sans"/>
            </a:endParaRPr>
          </a:p>
          <a:p>
            <a:pPr marL="7701">
              <a:spcBef>
                <a:spcPts val="807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 communication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proactive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 care: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21625" y="2584269"/>
            <a:ext cx="4633097" cy="6546"/>
            <a:chOff x="1024401" y="4261650"/>
            <a:chExt cx="7640320" cy="10795"/>
          </a:xfrm>
        </p:grpSpPr>
        <p:sp>
          <p:nvSpPr>
            <p:cNvPr id="7" name="object 7"/>
            <p:cNvSpPr/>
            <p:nvPr/>
          </p:nvSpPr>
          <p:spPr>
            <a:xfrm>
              <a:off x="1024404" y="4266887"/>
              <a:ext cx="7640320" cy="0"/>
            </a:xfrm>
            <a:custGeom>
              <a:avLst/>
              <a:gdLst/>
              <a:ahLst/>
              <a:cxnLst/>
              <a:rect l="l" t="t" r="r" b="b"/>
              <a:pathLst>
                <a:path w="7640320">
                  <a:moveTo>
                    <a:pt x="7640249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/>
            <p:cNvSpPr/>
            <p:nvPr/>
          </p:nvSpPr>
          <p:spPr>
            <a:xfrm>
              <a:off x="1024401" y="4266885"/>
              <a:ext cx="7640320" cy="0"/>
            </a:xfrm>
            <a:custGeom>
              <a:avLst/>
              <a:gdLst/>
              <a:ahLst/>
              <a:cxnLst/>
              <a:rect l="l" t="t" r="r" b="b"/>
              <a:pathLst>
                <a:path w="7640320">
                  <a:moveTo>
                    <a:pt x="0" y="0"/>
                  </a:moveTo>
                  <a:lnTo>
                    <a:pt x="7640259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10749" y="2379732"/>
            <a:ext cx="28956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Step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10" name="object 10"/>
          <p:cNvSpPr txBox="1"/>
          <p:nvPr/>
        </p:nvSpPr>
        <p:spPr>
          <a:xfrm>
            <a:off x="3396045" y="2379732"/>
            <a:ext cx="2414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Y/N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284" y="2773403"/>
            <a:ext cx="1775918" cy="430357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Email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online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communication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service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training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712</Words>
  <Application>Microsoft Macintosh PowerPoint</Application>
  <PresentationFormat>Widescreen</PresentationFormat>
  <Paragraphs>136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Open Sans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Matthews</dc:creator>
  <cp:lastModifiedBy>Jeff Matthews</cp:lastModifiedBy>
  <cp:revision>2</cp:revision>
  <dcterms:created xsi:type="dcterms:W3CDTF">2021-09-09T19:07:05Z</dcterms:created>
  <dcterms:modified xsi:type="dcterms:W3CDTF">2021-09-09T19:08:53Z</dcterms:modified>
</cp:coreProperties>
</file>